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6" d="100"/>
          <a:sy n="116" d="100"/>
        </p:scale>
        <p:origin x="60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2452" y="2530961"/>
            <a:ext cx="6544780" cy="11308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0417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1351" y="1681989"/>
            <a:ext cx="10820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980" y="2065416"/>
            <a:ext cx="5371465" cy="3322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latin typeface="Microsoft JhengHei"/>
                <a:cs typeface="Microsoft JhengHei"/>
              </a:rPr>
              <a:t>1.2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4177581" y="2615675"/>
            <a:ext cx="3195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Microsoft JhengHei"/>
                <a:cs typeface="Microsoft JhengHei"/>
              </a:rPr>
              <a:t>訂立班規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6487" y="1566669"/>
            <a:ext cx="4373879" cy="37185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990" y="1018031"/>
            <a:ext cx="5416287" cy="7559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05749" y="5647589"/>
            <a:ext cx="2275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(Rademacher</a:t>
            </a:r>
            <a:r>
              <a:rPr sz="15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JhengHei"/>
                <a:cs typeface="Microsoft JhengHei"/>
              </a:rPr>
              <a:t>et</a:t>
            </a:r>
            <a:r>
              <a:rPr sz="1500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JhengHei"/>
                <a:cs typeface="Microsoft JhengHei"/>
              </a:rPr>
              <a:t>al.,</a:t>
            </a:r>
            <a:r>
              <a:rPr sz="15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1998)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54980" y="2065416"/>
            <a:ext cx="5371465" cy="31226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5" dirty="0"/>
              <a:t>訂立班規時，應考慮以下幾項原則：</a:t>
            </a:r>
          </a:p>
          <a:p>
            <a:pPr marL="534035" indent="-476250">
              <a:lnSpc>
                <a:spcPct val="100000"/>
              </a:lnSpc>
              <a:spcBef>
                <a:spcPts val="2175"/>
              </a:spcBef>
              <a:buChar char="•"/>
              <a:tabLst>
                <a:tab pos="534035" algn="l"/>
              </a:tabLst>
            </a:pPr>
            <a:r>
              <a:rPr sz="2200" spc="10" dirty="0"/>
              <a:t>正面 (</a:t>
            </a:r>
            <a:r>
              <a:rPr sz="2200" spc="-20" dirty="0"/>
              <a:t>Positively-</a:t>
            </a:r>
            <a:r>
              <a:rPr sz="2200" spc="-10" dirty="0"/>
              <a:t>stated)</a:t>
            </a:r>
            <a:endParaRPr sz="2200" dirty="0"/>
          </a:p>
          <a:p>
            <a:pPr marL="534035" indent="-476250">
              <a:lnSpc>
                <a:spcPct val="100000"/>
              </a:lnSpc>
              <a:spcBef>
                <a:spcPts val="1860"/>
              </a:spcBef>
              <a:buChar char="•"/>
              <a:tabLst>
                <a:tab pos="534035" algn="l"/>
              </a:tabLst>
            </a:pPr>
            <a:r>
              <a:rPr sz="2200" dirty="0"/>
              <a:t>簡單易明 </a:t>
            </a:r>
            <a:r>
              <a:rPr sz="2200" spc="-10" dirty="0"/>
              <a:t>(Understandable)</a:t>
            </a:r>
            <a:endParaRPr sz="2200" dirty="0"/>
          </a:p>
          <a:p>
            <a:pPr marL="534035" indent="-476250">
              <a:lnSpc>
                <a:spcPct val="100000"/>
              </a:lnSpc>
              <a:spcBef>
                <a:spcPts val="1860"/>
              </a:spcBef>
              <a:buChar char="•"/>
              <a:tabLst>
                <a:tab pos="534035" algn="l"/>
              </a:tabLst>
            </a:pPr>
            <a:r>
              <a:rPr sz="2200" spc="-5" dirty="0"/>
              <a:t>通常適用於課堂 </a:t>
            </a:r>
            <a:r>
              <a:rPr sz="2200" dirty="0"/>
              <a:t>(Always</a:t>
            </a:r>
            <a:r>
              <a:rPr sz="2200" spc="-15" dirty="0"/>
              <a:t> </a:t>
            </a:r>
            <a:r>
              <a:rPr sz="2200" spc="-10" dirty="0"/>
              <a:t>Applicable)</a:t>
            </a:r>
            <a:endParaRPr lang="en-US" sz="2200" dirty="0"/>
          </a:p>
          <a:p>
            <a:pPr marL="534035" indent="-476250">
              <a:lnSpc>
                <a:spcPct val="100000"/>
              </a:lnSpc>
              <a:spcBef>
                <a:spcPts val="1860"/>
              </a:spcBef>
              <a:buChar char="•"/>
              <a:tabLst>
                <a:tab pos="534035" algn="l"/>
              </a:tabLst>
            </a:pPr>
            <a:r>
              <a:rPr sz="2200" spc="-5" dirty="0" err="1"/>
              <a:t>每個班本期望的相關班規不宜多於五項</a:t>
            </a:r>
            <a:r>
              <a:rPr sz="2200" spc="-50" dirty="0"/>
              <a:t> </a:t>
            </a:r>
            <a:r>
              <a:rPr sz="2200" dirty="0"/>
              <a:t>(No</a:t>
            </a:r>
            <a:r>
              <a:rPr sz="2200" spc="-25" dirty="0"/>
              <a:t> </a:t>
            </a:r>
            <a:r>
              <a:rPr sz="2200" dirty="0"/>
              <a:t>more</a:t>
            </a:r>
            <a:r>
              <a:rPr sz="2200" spc="-25" dirty="0"/>
              <a:t> </a:t>
            </a:r>
            <a:r>
              <a:rPr sz="2200" dirty="0"/>
              <a:t>than</a:t>
            </a:r>
            <a:r>
              <a:rPr sz="2200" spc="-20" dirty="0"/>
              <a:t> five)</a:t>
            </a:r>
            <a:endParaRPr sz="2200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6769" y="1043156"/>
            <a:ext cx="41859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70" dirty="0">
                <a:solidFill>
                  <a:srgbClr val="FFFFFF"/>
                </a:solidFill>
              </a:rPr>
              <a:t>訂立班規的原則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0384" y="1344099"/>
            <a:ext cx="10239375" cy="4594225"/>
            <a:chOff x="640384" y="1344099"/>
            <a:chExt cx="10239375" cy="4594225"/>
          </a:xfrm>
        </p:grpSpPr>
        <p:sp>
          <p:nvSpPr>
            <p:cNvPr id="4" name="object 4"/>
            <p:cNvSpPr/>
            <p:nvPr/>
          </p:nvSpPr>
          <p:spPr>
            <a:xfrm>
              <a:off x="663016" y="1467865"/>
              <a:ext cx="10201275" cy="4460240"/>
            </a:xfrm>
            <a:custGeom>
              <a:avLst/>
              <a:gdLst/>
              <a:ahLst/>
              <a:cxnLst/>
              <a:rect l="l" t="t" r="r" b="b"/>
              <a:pathLst>
                <a:path w="10201275" h="4460240">
                  <a:moveTo>
                    <a:pt x="10201135" y="0"/>
                  </a:moveTo>
                  <a:lnTo>
                    <a:pt x="0" y="0"/>
                  </a:lnTo>
                  <a:lnTo>
                    <a:pt x="0" y="4459770"/>
                  </a:lnTo>
                  <a:lnTo>
                    <a:pt x="10201135" y="4459770"/>
                  </a:lnTo>
                  <a:lnTo>
                    <a:pt x="1020113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434" y="1459496"/>
              <a:ext cx="10201275" cy="4460240"/>
            </a:xfrm>
            <a:custGeom>
              <a:avLst/>
              <a:gdLst/>
              <a:ahLst/>
              <a:cxnLst/>
              <a:rect l="l" t="t" r="r" b="b"/>
              <a:pathLst>
                <a:path w="10201275" h="4460240">
                  <a:moveTo>
                    <a:pt x="10201135" y="4459770"/>
                  </a:moveTo>
                  <a:lnTo>
                    <a:pt x="0" y="4459770"/>
                  </a:lnTo>
                  <a:lnTo>
                    <a:pt x="0" y="0"/>
                  </a:lnTo>
                  <a:lnTo>
                    <a:pt x="10201135" y="0"/>
                  </a:lnTo>
                  <a:lnTo>
                    <a:pt x="10201135" y="4459770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8511" y="1459494"/>
              <a:ext cx="0" cy="4460240"/>
            </a:xfrm>
            <a:custGeom>
              <a:avLst/>
              <a:gdLst/>
              <a:ahLst/>
              <a:cxnLst/>
              <a:rect l="l" t="t" r="r" b="b"/>
              <a:pathLst>
                <a:path h="4460240">
                  <a:moveTo>
                    <a:pt x="0" y="44597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014" y="1472159"/>
              <a:ext cx="2301875" cy="1098550"/>
            </a:xfrm>
            <a:custGeom>
              <a:avLst/>
              <a:gdLst/>
              <a:ahLst/>
              <a:cxnLst/>
              <a:rect l="l" t="t" r="r" b="b"/>
              <a:pathLst>
                <a:path w="2301875" h="1098550">
                  <a:moveTo>
                    <a:pt x="0" y="0"/>
                  </a:moveTo>
                  <a:lnTo>
                    <a:pt x="2301278" y="1098054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433" y="3689376"/>
              <a:ext cx="10201275" cy="0"/>
            </a:xfrm>
            <a:custGeom>
              <a:avLst/>
              <a:gdLst/>
              <a:ahLst/>
              <a:cxnLst/>
              <a:rect l="l" t="t" r="r" b="b"/>
              <a:pathLst>
                <a:path w="10201275">
                  <a:moveTo>
                    <a:pt x="0" y="0"/>
                  </a:moveTo>
                  <a:lnTo>
                    <a:pt x="10201135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9433" y="4804321"/>
              <a:ext cx="10201275" cy="0"/>
            </a:xfrm>
            <a:custGeom>
              <a:avLst/>
              <a:gdLst/>
              <a:ahLst/>
              <a:cxnLst/>
              <a:rect l="l" t="t" r="r" b="b"/>
              <a:pathLst>
                <a:path w="10201275">
                  <a:moveTo>
                    <a:pt x="0" y="0"/>
                  </a:moveTo>
                  <a:lnTo>
                    <a:pt x="10201135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433" y="2574433"/>
              <a:ext cx="10201275" cy="0"/>
            </a:xfrm>
            <a:custGeom>
              <a:avLst/>
              <a:gdLst/>
              <a:ahLst/>
              <a:cxnLst/>
              <a:rect l="l" t="t" r="r" b="b"/>
              <a:pathLst>
                <a:path w="10201275">
                  <a:moveTo>
                    <a:pt x="0" y="0"/>
                  </a:moveTo>
                  <a:lnTo>
                    <a:pt x="10201135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95927" y="3911608"/>
              <a:ext cx="1434465" cy="883285"/>
            </a:xfrm>
            <a:custGeom>
              <a:avLst/>
              <a:gdLst/>
              <a:ahLst/>
              <a:cxnLst/>
              <a:rect l="l" t="t" r="r" b="b"/>
              <a:pathLst>
                <a:path w="1434465" h="883285">
                  <a:moveTo>
                    <a:pt x="717169" y="0"/>
                  </a:moveTo>
                  <a:lnTo>
                    <a:pt x="661121" y="1570"/>
                  </a:lnTo>
                  <a:lnTo>
                    <a:pt x="606254" y="6206"/>
                  </a:lnTo>
                  <a:lnTo>
                    <a:pt x="552726" y="13789"/>
                  </a:lnTo>
                  <a:lnTo>
                    <a:pt x="500697" y="24205"/>
                  </a:lnTo>
                  <a:lnTo>
                    <a:pt x="450326" y="37338"/>
                  </a:lnTo>
                  <a:lnTo>
                    <a:pt x="401773" y="53070"/>
                  </a:lnTo>
                  <a:lnTo>
                    <a:pt x="355197" y="71286"/>
                  </a:lnTo>
                  <a:lnTo>
                    <a:pt x="310757" y="91870"/>
                  </a:lnTo>
                  <a:lnTo>
                    <a:pt x="268613" y="114706"/>
                  </a:lnTo>
                  <a:lnTo>
                    <a:pt x="228925" y="139678"/>
                  </a:lnTo>
                  <a:lnTo>
                    <a:pt x="191851" y="166669"/>
                  </a:lnTo>
                  <a:lnTo>
                    <a:pt x="157552" y="195564"/>
                  </a:lnTo>
                  <a:lnTo>
                    <a:pt x="126186" y="226246"/>
                  </a:lnTo>
                  <a:lnTo>
                    <a:pt x="97913" y="258600"/>
                  </a:lnTo>
                  <a:lnTo>
                    <a:pt x="72892" y="292509"/>
                  </a:lnTo>
                  <a:lnTo>
                    <a:pt x="51284" y="327857"/>
                  </a:lnTo>
                  <a:lnTo>
                    <a:pt x="33247" y="364528"/>
                  </a:lnTo>
                  <a:lnTo>
                    <a:pt x="18940" y="402406"/>
                  </a:lnTo>
                  <a:lnTo>
                    <a:pt x="8524" y="441375"/>
                  </a:lnTo>
                  <a:lnTo>
                    <a:pt x="2157" y="481319"/>
                  </a:lnTo>
                  <a:lnTo>
                    <a:pt x="0" y="522122"/>
                  </a:lnTo>
                  <a:lnTo>
                    <a:pt x="2775" y="568332"/>
                  </a:lnTo>
                  <a:lnTo>
                    <a:pt x="10945" y="613411"/>
                  </a:lnTo>
                  <a:lnTo>
                    <a:pt x="24274" y="657193"/>
                  </a:lnTo>
                  <a:lnTo>
                    <a:pt x="42528" y="699509"/>
                  </a:lnTo>
                  <a:lnTo>
                    <a:pt x="65472" y="740190"/>
                  </a:lnTo>
                  <a:lnTo>
                    <a:pt x="92869" y="779070"/>
                  </a:lnTo>
                  <a:lnTo>
                    <a:pt x="124487" y="815981"/>
                  </a:lnTo>
                  <a:lnTo>
                    <a:pt x="160089" y="850753"/>
                  </a:lnTo>
                  <a:lnTo>
                    <a:pt x="199440" y="883221"/>
                  </a:lnTo>
                  <a:lnTo>
                    <a:pt x="1234897" y="883221"/>
                  </a:lnTo>
                  <a:lnTo>
                    <a:pt x="1274249" y="850753"/>
                  </a:lnTo>
                  <a:lnTo>
                    <a:pt x="1309852" y="815981"/>
                  </a:lnTo>
                  <a:lnTo>
                    <a:pt x="1341471" y="779070"/>
                  </a:lnTo>
                  <a:lnTo>
                    <a:pt x="1368871" y="740190"/>
                  </a:lnTo>
                  <a:lnTo>
                    <a:pt x="1391816" y="699509"/>
                  </a:lnTo>
                  <a:lnTo>
                    <a:pt x="1410072" y="657193"/>
                  </a:lnTo>
                  <a:lnTo>
                    <a:pt x="1423403" y="613411"/>
                  </a:lnTo>
                  <a:lnTo>
                    <a:pt x="1431574" y="568332"/>
                  </a:lnTo>
                  <a:lnTo>
                    <a:pt x="1434350" y="522122"/>
                  </a:lnTo>
                  <a:lnTo>
                    <a:pt x="1432192" y="481319"/>
                  </a:lnTo>
                  <a:lnTo>
                    <a:pt x="1425826" y="441375"/>
                  </a:lnTo>
                  <a:lnTo>
                    <a:pt x="1415409" y="402406"/>
                  </a:lnTo>
                  <a:lnTo>
                    <a:pt x="1401102" y="364528"/>
                  </a:lnTo>
                  <a:lnTo>
                    <a:pt x="1383064" y="327857"/>
                  </a:lnTo>
                  <a:lnTo>
                    <a:pt x="1361455" y="292509"/>
                  </a:lnTo>
                  <a:lnTo>
                    <a:pt x="1336434" y="258600"/>
                  </a:lnTo>
                  <a:lnTo>
                    <a:pt x="1308160" y="226246"/>
                  </a:lnTo>
                  <a:lnTo>
                    <a:pt x="1276793" y="195564"/>
                  </a:lnTo>
                  <a:lnTo>
                    <a:pt x="1242493" y="166669"/>
                  </a:lnTo>
                  <a:lnTo>
                    <a:pt x="1205418" y="139678"/>
                  </a:lnTo>
                  <a:lnTo>
                    <a:pt x="1165729" y="114706"/>
                  </a:lnTo>
                  <a:lnTo>
                    <a:pt x="1123584" y="91870"/>
                  </a:lnTo>
                  <a:lnTo>
                    <a:pt x="1079143" y="71286"/>
                  </a:lnTo>
                  <a:lnTo>
                    <a:pt x="1032566" y="53070"/>
                  </a:lnTo>
                  <a:lnTo>
                    <a:pt x="984012" y="37338"/>
                  </a:lnTo>
                  <a:lnTo>
                    <a:pt x="933641" y="24205"/>
                  </a:lnTo>
                  <a:lnTo>
                    <a:pt x="881611" y="13789"/>
                  </a:lnTo>
                  <a:lnTo>
                    <a:pt x="828083" y="6206"/>
                  </a:lnTo>
                  <a:lnTo>
                    <a:pt x="773216" y="1570"/>
                  </a:lnTo>
                  <a:lnTo>
                    <a:pt x="717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6426" y="4223715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553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9294" y="2621211"/>
              <a:ext cx="2072639" cy="1063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1302" y="3704094"/>
              <a:ext cx="2392679" cy="10911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5542" y="4788572"/>
              <a:ext cx="2106159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927" y="2636451"/>
              <a:ext cx="326135" cy="5455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59301" y="4553615"/>
              <a:ext cx="1401445" cy="0"/>
            </a:xfrm>
            <a:custGeom>
              <a:avLst/>
              <a:gdLst/>
              <a:ahLst/>
              <a:cxnLst/>
              <a:rect l="l" t="t" r="r" b="b"/>
              <a:pathLst>
                <a:path w="1401445">
                  <a:moveTo>
                    <a:pt x="140116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5431" y="1344099"/>
              <a:ext cx="591311" cy="70408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9238" y="524187"/>
            <a:ext cx="4123943" cy="61874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718" y="2697411"/>
            <a:ext cx="765047" cy="38709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78763" y="1075875"/>
            <a:ext cx="1594091" cy="149046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11374" y="3962331"/>
            <a:ext cx="1414271" cy="78332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084729" y="2566273"/>
            <a:ext cx="5930265" cy="1016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別人向我說話時，我要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眼望</a:t>
            </a: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別人和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專心聆聽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我會用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友善的說話</a:t>
            </a:r>
            <a:r>
              <a:rPr sz="16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回應別人。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如果我有不同意見，我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會先聆聽別人的說話</a:t>
            </a:r>
            <a:r>
              <a:rPr sz="16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，才說出我的意見。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4" name="object 24"/>
          <p:cNvSpPr txBox="1"/>
          <p:nvPr/>
        </p:nvSpPr>
        <p:spPr>
          <a:xfrm>
            <a:off x="3084729" y="3672088"/>
            <a:ext cx="2272665" cy="685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準時完成課業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帶齊課本和文具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4729" y="4418848"/>
            <a:ext cx="186626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r>
              <a:rPr sz="16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. 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抄齊家課冊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4729" y="4942494"/>
            <a:ext cx="4507865" cy="685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同學詢問我有關學習的問題時，我會嘗試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解答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我會在同學氣餒時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鼓勵</a:t>
            </a:r>
            <a:r>
              <a:rPr sz="16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同學。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7213" y="1511004"/>
            <a:ext cx="1821814" cy="9467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49680">
              <a:lnSpc>
                <a:spcPct val="100000"/>
              </a:lnSpc>
              <a:spcBef>
                <a:spcPts val="1085"/>
              </a:spcBef>
            </a:pPr>
            <a:r>
              <a:rPr sz="2200" b="1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地點</a:t>
            </a:r>
            <a:endParaRPr sz="2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200" b="1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班本期望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4532" y="2651762"/>
            <a:ext cx="1308735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algn="ctr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尊重</a:t>
            </a:r>
            <a:endParaRPr sz="3400">
              <a:latin typeface="Microsoft JhengHei"/>
              <a:cs typeface="Microsoft JhengHei"/>
            </a:endParaRPr>
          </a:p>
          <a:p>
            <a:pPr algn="ctr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R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espect</a:t>
            </a:r>
            <a:endParaRPr sz="2400">
              <a:latin typeface="Microsoft YaHei Bold"/>
              <a:cs typeface="Microsoft YaHei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762" y="3769263"/>
            <a:ext cx="1954530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algn="ctr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負責</a:t>
            </a:r>
            <a:endParaRPr sz="3400" dirty="0">
              <a:latin typeface="Microsoft JhengHei"/>
              <a:cs typeface="Microsoft JhengHei"/>
            </a:endParaRPr>
          </a:p>
          <a:p>
            <a:pPr algn="ctr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R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esponsible</a:t>
            </a:r>
            <a:endParaRPr sz="2400" dirty="0">
              <a:latin typeface="Microsoft YaHei Bold"/>
              <a:cs typeface="Microsoft YaHei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7137" y="4882038"/>
            <a:ext cx="1104265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2395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關懷</a:t>
            </a:r>
            <a:endParaRPr sz="3400">
              <a:latin typeface="Microsoft JhengHei"/>
              <a:cs typeface="Microsoft JhengHei"/>
            </a:endParaRPr>
          </a:p>
          <a:p>
            <a:pPr marL="12700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C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aring</a:t>
            </a:r>
            <a:endParaRPr sz="2400">
              <a:latin typeface="Microsoft YaHei Bold"/>
              <a:cs typeface="Microsoft YaHei Bold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課堂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3016" y="1467865"/>
            <a:ext cx="10201275" cy="4460240"/>
          </a:xfrm>
          <a:custGeom>
            <a:avLst/>
            <a:gdLst/>
            <a:ahLst/>
            <a:cxnLst/>
            <a:rect l="l" t="t" r="r" b="b"/>
            <a:pathLst>
              <a:path w="10201275" h="4460240">
                <a:moveTo>
                  <a:pt x="10201135" y="0"/>
                </a:moveTo>
                <a:lnTo>
                  <a:pt x="0" y="0"/>
                </a:lnTo>
                <a:lnTo>
                  <a:pt x="0" y="4459770"/>
                </a:lnTo>
                <a:lnTo>
                  <a:pt x="10201135" y="4459770"/>
                </a:lnTo>
                <a:lnTo>
                  <a:pt x="1020113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434" y="1459496"/>
            <a:ext cx="10201275" cy="4460240"/>
          </a:xfrm>
          <a:custGeom>
            <a:avLst/>
            <a:gdLst/>
            <a:ahLst/>
            <a:cxnLst/>
            <a:rect l="l" t="t" r="r" b="b"/>
            <a:pathLst>
              <a:path w="10201275" h="4460240">
                <a:moveTo>
                  <a:pt x="10201135" y="4459770"/>
                </a:moveTo>
                <a:lnTo>
                  <a:pt x="0" y="4459770"/>
                </a:lnTo>
                <a:lnTo>
                  <a:pt x="0" y="0"/>
                </a:lnTo>
                <a:lnTo>
                  <a:pt x="10201135" y="0"/>
                </a:lnTo>
                <a:lnTo>
                  <a:pt x="10201135" y="4459770"/>
                </a:lnTo>
                <a:close/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8511" y="1459494"/>
            <a:ext cx="0" cy="4460240"/>
          </a:xfrm>
          <a:custGeom>
            <a:avLst/>
            <a:gdLst/>
            <a:ahLst/>
            <a:cxnLst/>
            <a:rect l="l" t="t" r="r" b="b"/>
            <a:pathLst>
              <a:path h="4460240">
                <a:moveTo>
                  <a:pt x="0" y="445977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014" y="1472159"/>
            <a:ext cx="2301875" cy="1098550"/>
          </a:xfrm>
          <a:custGeom>
            <a:avLst/>
            <a:gdLst/>
            <a:ahLst/>
            <a:cxnLst/>
            <a:rect l="l" t="t" r="r" b="b"/>
            <a:pathLst>
              <a:path w="2301875" h="1098550">
                <a:moveTo>
                  <a:pt x="0" y="0"/>
                </a:moveTo>
                <a:lnTo>
                  <a:pt x="2301278" y="109805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433" y="3689376"/>
            <a:ext cx="10201275" cy="0"/>
          </a:xfrm>
          <a:custGeom>
            <a:avLst/>
            <a:gdLst/>
            <a:ahLst/>
            <a:cxnLst/>
            <a:rect l="l" t="t" r="r" b="b"/>
            <a:pathLst>
              <a:path w="10201275">
                <a:moveTo>
                  <a:pt x="0" y="0"/>
                </a:moveTo>
                <a:lnTo>
                  <a:pt x="1020113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433" y="4804321"/>
            <a:ext cx="10201275" cy="0"/>
          </a:xfrm>
          <a:custGeom>
            <a:avLst/>
            <a:gdLst/>
            <a:ahLst/>
            <a:cxnLst/>
            <a:rect l="l" t="t" r="r" b="b"/>
            <a:pathLst>
              <a:path w="10201275">
                <a:moveTo>
                  <a:pt x="0" y="0"/>
                </a:moveTo>
                <a:lnTo>
                  <a:pt x="1020113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433" y="2574433"/>
            <a:ext cx="10201275" cy="0"/>
          </a:xfrm>
          <a:custGeom>
            <a:avLst/>
            <a:gdLst/>
            <a:ahLst/>
            <a:cxnLst/>
            <a:rect l="l" t="t" r="r" b="b"/>
            <a:pathLst>
              <a:path w="10201275">
                <a:moveTo>
                  <a:pt x="0" y="0"/>
                </a:moveTo>
                <a:lnTo>
                  <a:pt x="1020113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9639" y="2707825"/>
            <a:ext cx="947927" cy="7528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1019" y="3759386"/>
            <a:ext cx="505955" cy="10210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5431" y="1342321"/>
            <a:ext cx="591311" cy="7040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5542" y="1266121"/>
            <a:ext cx="2685287" cy="12039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2822" y="3872161"/>
            <a:ext cx="1450847" cy="9936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7778" y="4240974"/>
            <a:ext cx="588259" cy="4968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99238" y="525457"/>
            <a:ext cx="4123943" cy="61874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015206" y="2622481"/>
            <a:ext cx="1795780" cy="1012190"/>
            <a:chOff x="8015206" y="2622481"/>
            <a:chExt cx="1795780" cy="101219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5206" y="2622481"/>
              <a:ext cx="1795271" cy="10119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249977" y="2682488"/>
              <a:ext cx="73025" cy="52069"/>
            </a:xfrm>
            <a:custGeom>
              <a:avLst/>
              <a:gdLst/>
              <a:ahLst/>
              <a:cxnLst/>
              <a:rect l="l" t="t" r="r" b="b"/>
              <a:pathLst>
                <a:path w="73025" h="52069">
                  <a:moveTo>
                    <a:pt x="50938" y="47680"/>
                  </a:moveTo>
                  <a:lnTo>
                    <a:pt x="44792" y="51816"/>
                  </a:lnTo>
                  <a:lnTo>
                    <a:pt x="49928" y="48596"/>
                  </a:lnTo>
                  <a:lnTo>
                    <a:pt x="50938" y="47680"/>
                  </a:lnTo>
                  <a:close/>
                </a:path>
                <a:path w="73025" h="52069">
                  <a:moveTo>
                    <a:pt x="68279" y="28206"/>
                  </a:moveTo>
                  <a:lnTo>
                    <a:pt x="65747" y="28206"/>
                  </a:lnTo>
                  <a:lnTo>
                    <a:pt x="58355" y="39117"/>
                  </a:lnTo>
                  <a:lnTo>
                    <a:pt x="53822" y="45064"/>
                  </a:lnTo>
                  <a:lnTo>
                    <a:pt x="50938" y="47680"/>
                  </a:lnTo>
                  <a:lnTo>
                    <a:pt x="54252" y="45450"/>
                  </a:lnTo>
                  <a:lnTo>
                    <a:pt x="61710" y="37950"/>
                  </a:lnTo>
                  <a:lnTo>
                    <a:pt x="67676" y="29370"/>
                  </a:lnTo>
                  <a:lnTo>
                    <a:pt x="68279" y="28206"/>
                  </a:lnTo>
                  <a:close/>
                </a:path>
                <a:path w="73025" h="52069">
                  <a:moveTo>
                    <a:pt x="21999" y="38527"/>
                  </a:moveTo>
                  <a:lnTo>
                    <a:pt x="0" y="46228"/>
                  </a:lnTo>
                  <a:lnTo>
                    <a:pt x="27182" y="43947"/>
                  </a:lnTo>
                  <a:lnTo>
                    <a:pt x="32419" y="42367"/>
                  </a:lnTo>
                  <a:lnTo>
                    <a:pt x="15532" y="42367"/>
                  </a:lnTo>
                  <a:lnTo>
                    <a:pt x="21999" y="38527"/>
                  </a:lnTo>
                  <a:close/>
                </a:path>
                <a:path w="73025" h="52069">
                  <a:moveTo>
                    <a:pt x="72656" y="19761"/>
                  </a:moveTo>
                  <a:lnTo>
                    <a:pt x="64116" y="25597"/>
                  </a:lnTo>
                  <a:lnTo>
                    <a:pt x="50695" y="32788"/>
                  </a:lnTo>
                  <a:lnTo>
                    <a:pt x="33973" y="39117"/>
                  </a:lnTo>
                  <a:lnTo>
                    <a:pt x="15532" y="42367"/>
                  </a:lnTo>
                  <a:lnTo>
                    <a:pt x="32419" y="42367"/>
                  </a:lnTo>
                  <a:lnTo>
                    <a:pt x="47904" y="37693"/>
                  </a:lnTo>
                  <a:lnTo>
                    <a:pt x="61111" y="31201"/>
                  </a:lnTo>
                  <a:lnTo>
                    <a:pt x="65747" y="28206"/>
                  </a:lnTo>
                  <a:lnTo>
                    <a:pt x="68279" y="28206"/>
                  </a:lnTo>
                  <a:lnTo>
                    <a:pt x="72656" y="19761"/>
                  </a:lnTo>
                  <a:close/>
                </a:path>
                <a:path w="73025" h="52069">
                  <a:moveTo>
                    <a:pt x="58431" y="8695"/>
                  </a:moveTo>
                  <a:lnTo>
                    <a:pt x="53355" y="15116"/>
                  </a:lnTo>
                  <a:lnTo>
                    <a:pt x="38178" y="28921"/>
                  </a:lnTo>
                  <a:lnTo>
                    <a:pt x="21999" y="38527"/>
                  </a:lnTo>
                  <a:lnTo>
                    <a:pt x="25268" y="37383"/>
                  </a:lnTo>
                  <a:lnTo>
                    <a:pt x="40412" y="29619"/>
                  </a:lnTo>
                  <a:lnTo>
                    <a:pt x="51483" y="18603"/>
                  </a:lnTo>
                  <a:lnTo>
                    <a:pt x="58431" y="8695"/>
                  </a:lnTo>
                  <a:close/>
                </a:path>
                <a:path w="73025" h="52069">
                  <a:moveTo>
                    <a:pt x="64528" y="0"/>
                  </a:moveTo>
                  <a:lnTo>
                    <a:pt x="58431" y="8695"/>
                  </a:lnTo>
                  <a:lnTo>
                    <a:pt x="61870" y="4344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06647" y="4865809"/>
            <a:ext cx="984503" cy="108813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385939" y="2588709"/>
            <a:ext cx="3288665" cy="1016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使用設施時，我會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排隊輪候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得到別人同意才加入遊戲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我會在遊戲時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有禮貌地表達感受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3" name="object 23"/>
          <p:cNvSpPr txBox="1"/>
          <p:nvPr/>
        </p:nvSpPr>
        <p:spPr>
          <a:xfrm>
            <a:off x="3385939" y="3707935"/>
            <a:ext cx="2679065" cy="1016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愛護遊樂設施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我會在操場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安全地行走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跳繩後，我會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收拾好繩子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5939" y="4987688"/>
            <a:ext cx="3085465" cy="685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6695" indent="-2139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幫助低年級學生</a:t>
            </a:r>
            <a:r>
              <a:rPr sz="16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收拾物品。</a:t>
            </a:r>
            <a:endParaRPr sz="1600" dirty="0">
              <a:latin typeface="Microsoft JhengHei"/>
              <a:cs typeface="Microsoft JhengHei"/>
            </a:endParaRPr>
          </a:p>
          <a:p>
            <a:pPr marL="226695" indent="-21399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226695" algn="l"/>
              </a:tabLst>
            </a:pPr>
            <a:r>
              <a:rPr sz="1600" dirty="0">
                <a:solidFill>
                  <a:srgbClr val="231F20"/>
                </a:solidFill>
                <a:latin typeface="Microsoft JhengHei"/>
                <a:cs typeface="Microsoft JhengHei"/>
              </a:rPr>
              <a:t>遊戲時，我會</a:t>
            </a:r>
            <a:r>
              <a:rPr sz="1600" dirty="0">
                <a:solidFill>
                  <a:srgbClr val="F26522"/>
                </a:solidFill>
                <a:latin typeface="Microsoft JhengHei"/>
                <a:cs typeface="Microsoft JhengHei"/>
              </a:rPr>
              <a:t>為同學打氣</a:t>
            </a:r>
            <a:r>
              <a:rPr sz="16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。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7213" y="1511016"/>
            <a:ext cx="1821814" cy="9467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49680">
              <a:lnSpc>
                <a:spcPct val="100000"/>
              </a:lnSpc>
              <a:spcBef>
                <a:spcPts val="1085"/>
              </a:spcBef>
            </a:pPr>
            <a:r>
              <a:rPr sz="2200" b="1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地點</a:t>
            </a:r>
            <a:endParaRPr sz="22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200" b="1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班本期望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操場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74532" y="2651775"/>
            <a:ext cx="1308735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algn="ctr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尊重</a:t>
            </a:r>
            <a:endParaRPr sz="3400">
              <a:latin typeface="Microsoft JhengHei"/>
              <a:cs typeface="Microsoft JhengHei"/>
            </a:endParaRPr>
          </a:p>
          <a:p>
            <a:pPr algn="ctr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R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espect</a:t>
            </a:r>
            <a:endParaRPr sz="2400">
              <a:latin typeface="Microsoft YaHei Bold"/>
              <a:cs typeface="Microsoft YaHei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1762" y="3769276"/>
            <a:ext cx="1954530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algn="ctr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負責</a:t>
            </a:r>
            <a:endParaRPr sz="3400">
              <a:latin typeface="Microsoft JhengHei"/>
              <a:cs typeface="Microsoft JhengHei"/>
            </a:endParaRPr>
          </a:p>
          <a:p>
            <a:pPr algn="ctr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R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esponsible</a:t>
            </a:r>
            <a:endParaRPr sz="2400">
              <a:latin typeface="Microsoft YaHei Bold"/>
              <a:cs typeface="Microsoft YaHei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7137" y="4882038"/>
            <a:ext cx="1104265" cy="942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2395">
              <a:lnSpc>
                <a:spcPts val="3670"/>
              </a:lnSpc>
              <a:spcBef>
                <a:spcPts val="90"/>
              </a:spcBef>
            </a:pPr>
            <a:r>
              <a:rPr sz="34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關懷</a:t>
            </a:r>
            <a:endParaRPr sz="3400">
              <a:latin typeface="Microsoft JhengHei"/>
              <a:cs typeface="Microsoft JhengHei"/>
            </a:endParaRPr>
          </a:p>
          <a:p>
            <a:pPr marL="12700">
              <a:lnSpc>
                <a:spcPts val="3550"/>
              </a:lnSpc>
            </a:pPr>
            <a:r>
              <a:rPr sz="3300" b="1" spc="-10" dirty="0">
                <a:solidFill>
                  <a:srgbClr val="ED1C24"/>
                </a:solidFill>
                <a:latin typeface="Microsoft YaHei Bold"/>
                <a:cs typeface="Microsoft YaHei Bold"/>
              </a:rPr>
              <a:t>C</a:t>
            </a:r>
            <a:r>
              <a:rPr sz="2400" b="1" spc="-10" dirty="0">
                <a:solidFill>
                  <a:srgbClr val="231F20"/>
                </a:solidFill>
                <a:latin typeface="Microsoft YaHei Bold"/>
                <a:cs typeface="Microsoft YaHei Bold"/>
              </a:rPr>
              <a:t>aring</a:t>
            </a:r>
            <a:endParaRPr sz="2400">
              <a:latin typeface="Microsoft YaHei Bold"/>
              <a:cs typeface="Microsoft YaHei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8391" y="880404"/>
            <a:ext cx="5123687" cy="12801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93086" y="1895388"/>
            <a:ext cx="4514215" cy="4038600"/>
            <a:chOff x="6293086" y="1895388"/>
            <a:chExt cx="4514215" cy="40386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2118" y="3620556"/>
              <a:ext cx="3115055" cy="11643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3086" y="1895388"/>
              <a:ext cx="3608831" cy="403859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2990" y="1383324"/>
            <a:ext cx="4200135" cy="7559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87078" y="2296223"/>
            <a:ext cx="533400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為加深學生對班本期望的記憶，學校可設計具學校特色的吉祥物作為視覺提示 。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1087078" y="3992740"/>
            <a:ext cx="44958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31F20"/>
                </a:solidFill>
                <a:latin typeface="Microsoft JhengHei"/>
                <a:cs typeface="Microsoft JhengHei"/>
              </a:rPr>
              <a:t>例子﹕</a:t>
            </a:r>
            <a:r>
              <a:rPr sz="2200" b="1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右圖的學校吉祥物「小水牛」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66769" y="1408678"/>
            <a:ext cx="29972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70" dirty="0">
                <a:solidFill>
                  <a:srgbClr val="FFFFFF"/>
                </a:solidFill>
              </a:rPr>
              <a:t>吉祥物設計</a:t>
            </a:r>
            <a:endParaRPr sz="4500"/>
          </a:p>
        </p:txBody>
      </p:sp>
      <p:sp>
        <p:nvSpPr>
          <p:cNvPr id="11" name="object 11"/>
          <p:cNvSpPr txBox="1"/>
          <p:nvPr/>
        </p:nvSpPr>
        <p:spPr>
          <a:xfrm>
            <a:off x="6376460" y="1147225"/>
            <a:ext cx="453707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一對牛角代表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ts val="3550"/>
              </a:lnSpc>
            </a:pPr>
            <a:r>
              <a:rPr sz="3000" b="1" dirty="0">
                <a:solidFill>
                  <a:srgbClr val="ED1C24"/>
                </a:solidFill>
                <a:latin typeface="Microsoft JhengHei"/>
                <a:cs typeface="Microsoft JhengHei"/>
              </a:rPr>
              <a:t>R</a:t>
            </a:r>
            <a:r>
              <a:rPr sz="2000" b="1" dirty="0">
                <a:solidFill>
                  <a:srgbClr val="231F20"/>
                </a:solidFill>
                <a:latin typeface="Microsoft JhengHei"/>
                <a:cs typeface="Microsoft JhengHei"/>
              </a:rPr>
              <a:t>espect</a:t>
            </a:r>
            <a:r>
              <a:rPr sz="2000" b="1" spc="-35" dirty="0">
                <a:solidFill>
                  <a:srgbClr val="231F20"/>
                </a:solidFill>
                <a:latin typeface="Microsoft JhengHei"/>
                <a:cs typeface="Microsoft JhengHei"/>
              </a:rPr>
              <a:t> (尊重) 和 </a:t>
            </a:r>
            <a:r>
              <a:rPr sz="3000" b="1" dirty="0">
                <a:solidFill>
                  <a:srgbClr val="ED1C24"/>
                </a:solidFill>
                <a:latin typeface="Microsoft JhengHei"/>
                <a:cs typeface="Microsoft JhengHei"/>
              </a:rPr>
              <a:t>R</a:t>
            </a:r>
            <a:r>
              <a:rPr sz="2000" b="1" dirty="0">
                <a:solidFill>
                  <a:srgbClr val="231F20"/>
                </a:solidFill>
                <a:latin typeface="Microsoft JhengHei"/>
                <a:cs typeface="Microsoft JhengHei"/>
              </a:rPr>
              <a:t>esponsible</a:t>
            </a:r>
            <a:r>
              <a:rPr sz="200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(負責)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6876" y="3843689"/>
            <a:ext cx="1042035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鼻環代表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ts val="3550"/>
              </a:lnSpc>
            </a:pPr>
            <a:r>
              <a:rPr sz="3000" b="1" spc="-10" dirty="0">
                <a:solidFill>
                  <a:srgbClr val="ED1C24"/>
                </a:solidFill>
                <a:latin typeface="Microsoft JhengHei"/>
                <a:cs typeface="Microsoft JhengHei"/>
              </a:rPr>
              <a:t>C</a:t>
            </a:r>
            <a:r>
              <a:rPr sz="20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aring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1918" y="2821204"/>
            <a:ext cx="9922510" cy="79765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10" dirty="0">
                <a:solidFill>
                  <a:srgbClr val="231F20"/>
                </a:solidFill>
                <a:latin typeface="Myriad Pro"/>
                <a:cs typeface="Myriad Pro"/>
              </a:rPr>
              <a:t>Rademacher,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J.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A.,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Callahan,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K.,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&amp;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yriad Pro"/>
                <a:cs typeface="Myriad Pro"/>
              </a:rPr>
              <a:t>Pederson-Seelye,</a:t>
            </a:r>
            <a:r>
              <a:rPr sz="1600" spc="-7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yriad Pro"/>
                <a:cs typeface="Myriad Pro"/>
              </a:rPr>
              <a:t>V.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A.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(1998).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How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do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your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classroom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rules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measure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spc="-25" dirty="0" smtClean="0">
                <a:solidFill>
                  <a:srgbClr val="231F20"/>
                </a:solidFill>
                <a:latin typeface="Myriad Pro"/>
                <a:cs typeface="Myriad Pro"/>
              </a:rPr>
              <a:t>up?</a:t>
            </a:r>
            <a:r>
              <a:rPr lang="en-US" sz="1600" spc="-25" dirty="0" smtClean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 smtClean="0">
                <a:solidFill>
                  <a:srgbClr val="231F20"/>
                </a:solidFill>
                <a:latin typeface="Myriad Pro"/>
                <a:cs typeface="Myriad Pro"/>
              </a:rPr>
              <a:t>Guidelines</a:t>
            </a:r>
            <a:r>
              <a:rPr sz="1600" spc="-20" dirty="0" smtClean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endParaRPr lang="en-US" sz="1600" spc="-20" dirty="0" smtClean="0">
              <a:solidFill>
                <a:srgbClr val="231F20"/>
              </a:solidFill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en-US"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lang="en-US" sz="1600" spc="-20" dirty="0" smtClean="0">
                <a:solidFill>
                  <a:srgbClr val="231F20"/>
                </a:solidFill>
                <a:latin typeface="Myriad Pro"/>
                <a:cs typeface="Myriad Pro"/>
              </a:rPr>
              <a:t>       </a:t>
            </a:r>
            <a:r>
              <a:rPr sz="1600" dirty="0" smtClean="0">
                <a:solidFill>
                  <a:srgbClr val="231F20"/>
                </a:solidFill>
                <a:latin typeface="Myriad Pro"/>
                <a:cs typeface="Myriad Pro"/>
              </a:rPr>
              <a:t>for</a:t>
            </a:r>
            <a:r>
              <a:rPr sz="1600" spc="-15" dirty="0" smtClean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yriad Pro"/>
                <a:cs typeface="Myriad Pro"/>
              </a:rPr>
              <a:t>developing</a:t>
            </a:r>
            <a:r>
              <a:rPr sz="1600" spc="-2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an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effective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rule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yriad Pro"/>
                <a:cs typeface="Myriad Pro"/>
              </a:rPr>
              <a:t>management</a:t>
            </a:r>
            <a:r>
              <a:rPr sz="1600" spc="-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routine.</a:t>
            </a:r>
            <a:r>
              <a:rPr sz="1600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Intervention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in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School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and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Clinic,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dirty="0">
                <a:solidFill>
                  <a:srgbClr val="231F20"/>
                </a:solidFill>
                <a:latin typeface="Myriad Pro"/>
                <a:cs typeface="Myriad Pro"/>
              </a:rPr>
              <a:t>33</a:t>
            </a:r>
            <a:r>
              <a:rPr sz="1600" dirty="0">
                <a:solidFill>
                  <a:srgbClr val="231F20"/>
                </a:solidFill>
                <a:latin typeface="Myriad Pro"/>
                <a:cs typeface="Myriad Pro"/>
              </a:rPr>
              <a:t>(5),</a:t>
            </a:r>
            <a:r>
              <a:rPr sz="1600" i="1" spc="-1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600" i="1" spc="-10" dirty="0">
                <a:solidFill>
                  <a:srgbClr val="231F20"/>
                </a:solidFill>
                <a:latin typeface="Myriad Pro"/>
                <a:cs typeface="Myriad Pro"/>
              </a:rPr>
              <a:t>284–289.</a:t>
            </a:r>
            <a:endParaRPr sz="1600" dirty="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6362" y="1844546"/>
            <a:ext cx="24028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65" dirty="0"/>
              <a:t>參考資料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179</Words>
  <Application>Microsoft Office PowerPoint</Application>
  <PresentationFormat>Custom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 Bold</vt:lpstr>
      <vt:lpstr>Myriad Pro</vt:lpstr>
      <vt:lpstr>Microsoft JhengHei</vt:lpstr>
      <vt:lpstr>Office Theme</vt:lpstr>
      <vt:lpstr>附件 1.2</vt:lpstr>
      <vt:lpstr>訂立班規的原則</vt:lpstr>
      <vt:lpstr>課堂</vt:lpstr>
      <vt:lpstr>操場</vt:lpstr>
      <vt:lpstr>吉祥物設計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實例1_附件2_班規建立_撰寫班規原則及樣本_ppt_L005</dc:title>
  <cp:lastModifiedBy>EPSHK</cp:lastModifiedBy>
  <cp:revision>3</cp:revision>
  <dcterms:created xsi:type="dcterms:W3CDTF">2024-03-23T10:20:28Z</dcterms:created>
  <dcterms:modified xsi:type="dcterms:W3CDTF">2024-04-17T06:18:01Z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2024-03-23T00:00:00Z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2024-03-23T00:00:00Z</vt:filetime>
  </property>
  <property fmtid="{D5CDD505-2E9C-101B-9397-08002B2CF9AE}" pid="5" name="Producer">
    <vt:lpwstr>Adobe PDF library 17.00</vt:lpwstr>
  </property>
</Properties>
</file>