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11518900" cy="6483350"/>
  <p:notesSz cx="11518900" cy="6483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>
        <p:scale>
          <a:sx n="123" d="100"/>
          <a:sy n="123" d="100"/>
        </p:scale>
        <p:origin x="856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4254" y="2326521"/>
            <a:ext cx="6150863" cy="11704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22257" y="600405"/>
            <a:ext cx="1042669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3014" y="1472159"/>
            <a:ext cx="2301875" cy="1098550"/>
          </a:xfrm>
          <a:custGeom>
            <a:avLst/>
            <a:gdLst/>
            <a:ahLst/>
            <a:cxnLst/>
            <a:rect l="l" t="t" r="r" b="b"/>
            <a:pathLst>
              <a:path w="2301875" h="1098550">
                <a:moveTo>
                  <a:pt x="0" y="0"/>
                </a:moveTo>
                <a:lnTo>
                  <a:pt x="2301278" y="1098054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3154" y="633578"/>
            <a:ext cx="3552825" cy="398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2284" y="1440446"/>
            <a:ext cx="10315575" cy="445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39369" y="6005644"/>
            <a:ext cx="17780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7581" y="2421516"/>
            <a:ext cx="31953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225" dirty="0">
                <a:solidFill>
                  <a:srgbClr val="FFFFFF"/>
                </a:solidFill>
                <a:latin typeface="Microsoft JhengHei"/>
                <a:cs typeface="Microsoft JhengHei"/>
              </a:rPr>
              <a:t>班規樣本</a:t>
            </a:r>
            <a:endParaRPr sz="60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111250" y="650875"/>
            <a:ext cx="104266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0" dirty="0">
                <a:latin typeface="Microsoft JhengHei"/>
                <a:cs typeface="Microsoft JhengHei"/>
              </a:rPr>
              <a:t>附件 </a:t>
            </a:r>
            <a:r>
              <a:rPr sz="2200" b="0" spc="-25" dirty="0">
                <a:latin typeface="Microsoft JhengHei"/>
                <a:cs typeface="Microsoft JhengHei"/>
              </a:rPr>
              <a:t>1.4</a:t>
            </a:r>
            <a:endParaRPr sz="22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502068"/>
              </p:ext>
            </p:extLst>
          </p:nvPr>
        </p:nvGraphicFramePr>
        <p:xfrm>
          <a:off x="640384" y="1440446"/>
          <a:ext cx="10200640" cy="4457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1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4425">
                <a:tc>
                  <a:txBody>
                    <a:bodyPr/>
                    <a:lstStyle/>
                    <a:p>
                      <a:pPr marL="1447800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2200" b="1" spc="-25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地點</a:t>
                      </a:r>
                      <a:endParaRPr sz="2200">
                        <a:latin typeface="Microsoft JhengHei"/>
                        <a:cs typeface="Microsoft JhengHei"/>
                      </a:endParaRPr>
                    </a:p>
                    <a:p>
                      <a:pPr marL="21018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200" b="1" spc="-15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班本期望</a:t>
                      </a:r>
                      <a:endParaRPr sz="2200">
                        <a:latin typeface="Microsoft JhengHei"/>
                        <a:cs typeface="Microsoft JhengHei"/>
                      </a:endParaRPr>
                    </a:p>
                  </a:txBody>
                  <a:tcPr marL="0" marR="0" marT="189230" marB="0">
                    <a:lnL w="381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0"/>
                        </a:spcBef>
                      </a:pPr>
                      <a:r>
                        <a:rPr sz="4000" b="1" spc="135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課堂</a:t>
                      </a:r>
                      <a:endParaRPr sz="4000">
                        <a:latin typeface="Microsoft JhengHei"/>
                        <a:cs typeface="Microsoft JhengHei"/>
                      </a:endParaRPr>
                    </a:p>
                  </a:txBody>
                  <a:tcPr marL="0" marR="0" marT="2349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381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pPr marL="46990" algn="ctr">
                        <a:lnSpc>
                          <a:spcPts val="3670"/>
                        </a:lnSpc>
                        <a:spcBef>
                          <a:spcPts val="700"/>
                        </a:spcBef>
                      </a:pPr>
                      <a:r>
                        <a:rPr sz="3400" b="1" spc="75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尊重</a:t>
                      </a:r>
                      <a:endParaRPr sz="3400" dirty="0">
                        <a:latin typeface="Microsoft JhengHei"/>
                        <a:cs typeface="Microsoft JhengHei"/>
                      </a:endParaRPr>
                    </a:p>
                    <a:p>
                      <a:pPr marL="29209" algn="ctr">
                        <a:lnSpc>
                          <a:spcPts val="3550"/>
                        </a:lnSpc>
                      </a:pPr>
                      <a:r>
                        <a:rPr sz="3300" b="1" spc="-10" dirty="0">
                          <a:solidFill>
                            <a:srgbClr val="ED1C24"/>
                          </a:solidFill>
                          <a:latin typeface="Microsoft YaHei Bold"/>
                          <a:cs typeface="Microsoft YaHei Bold"/>
                        </a:rPr>
                        <a:t>R</a:t>
                      </a:r>
                      <a:r>
                        <a:rPr sz="2400" b="1" spc="-10" dirty="0">
                          <a:solidFill>
                            <a:srgbClr val="231F20"/>
                          </a:solidFill>
                          <a:latin typeface="Microsoft YaHei Bold"/>
                          <a:cs typeface="Microsoft YaHei Bold"/>
                        </a:rPr>
                        <a:t>espect</a:t>
                      </a:r>
                      <a:endParaRPr sz="2400" dirty="0">
                        <a:latin typeface="Microsoft YaHei Bold"/>
                        <a:cs typeface="Microsoft YaHei Bold"/>
                      </a:endParaRPr>
                    </a:p>
                  </a:txBody>
                  <a:tcPr marL="0" marR="0" marT="88900" marB="0">
                    <a:lnL w="381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213995">
                        <a:lnSpc>
                          <a:spcPct val="100000"/>
                        </a:lnSpc>
                        <a:spcBef>
                          <a:spcPts val="715"/>
                        </a:spcBef>
                        <a:buAutoNum type="arabicPeriod"/>
                        <a:tabLst>
                          <a:tab pos="342900" algn="l"/>
                        </a:tabLst>
                      </a:pPr>
                      <a:r>
                        <a:rPr sz="160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別人向我說話時，我要</a:t>
                      </a:r>
                      <a:r>
                        <a:rPr sz="1600">
                          <a:solidFill>
                            <a:srgbClr val="F26522"/>
                          </a:solidFill>
                          <a:latin typeface="Microsoft JhengHei"/>
                          <a:cs typeface="Microsoft JhengHei"/>
                        </a:rPr>
                        <a:t>眼望</a:t>
                      </a:r>
                      <a:r>
                        <a:rPr sz="160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別人和</a:t>
                      </a:r>
                      <a:r>
                        <a:rPr sz="1600">
                          <a:solidFill>
                            <a:srgbClr val="F26522"/>
                          </a:solidFill>
                          <a:latin typeface="Microsoft JhengHei"/>
                          <a:cs typeface="Microsoft JhengHei"/>
                        </a:rPr>
                        <a:t>專心聆聽</a:t>
                      </a:r>
                      <a:r>
                        <a:rPr sz="1600" spc="-5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。</a:t>
                      </a:r>
                      <a:endParaRPr sz="1600">
                        <a:latin typeface="Microsoft JhengHei"/>
                        <a:cs typeface="Microsoft JhengHei"/>
                      </a:endParaRPr>
                    </a:p>
                    <a:p>
                      <a:pPr marL="342900" indent="-213995">
                        <a:lnSpc>
                          <a:spcPct val="100000"/>
                        </a:lnSpc>
                        <a:spcBef>
                          <a:spcPts val="680"/>
                        </a:spcBef>
                        <a:buAutoNum type="arabicPeriod"/>
                        <a:tabLst>
                          <a:tab pos="342900" algn="l"/>
                        </a:tabLst>
                      </a:pPr>
                      <a:r>
                        <a:rPr sz="160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我會用</a:t>
                      </a:r>
                      <a:r>
                        <a:rPr sz="1600">
                          <a:solidFill>
                            <a:srgbClr val="F26522"/>
                          </a:solidFill>
                          <a:latin typeface="Microsoft JhengHei"/>
                          <a:cs typeface="Microsoft JhengHei"/>
                        </a:rPr>
                        <a:t>友善的說話</a:t>
                      </a:r>
                      <a:r>
                        <a:rPr sz="1600" spc="-1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回應別人。</a:t>
                      </a:r>
                      <a:endParaRPr sz="1600">
                        <a:latin typeface="Microsoft JhengHei"/>
                        <a:cs typeface="Microsoft JhengHei"/>
                      </a:endParaRPr>
                    </a:p>
                    <a:p>
                      <a:pPr marL="342900" indent="-213995">
                        <a:lnSpc>
                          <a:spcPct val="100000"/>
                        </a:lnSpc>
                        <a:spcBef>
                          <a:spcPts val="680"/>
                        </a:spcBef>
                        <a:buAutoNum type="arabicPeriod"/>
                        <a:tabLst>
                          <a:tab pos="342900" algn="l"/>
                        </a:tabLst>
                      </a:pPr>
                      <a:r>
                        <a:rPr sz="160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如果我有不同意見，我</a:t>
                      </a:r>
                      <a:r>
                        <a:rPr sz="1600">
                          <a:solidFill>
                            <a:srgbClr val="F26522"/>
                          </a:solidFill>
                          <a:latin typeface="Microsoft JhengHei"/>
                          <a:cs typeface="Microsoft JhengHei"/>
                        </a:rPr>
                        <a:t>會先聆聽別人的說話</a:t>
                      </a:r>
                      <a:r>
                        <a:rPr sz="1600" spc="-1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，才說出我的意見。</a:t>
                      </a:r>
                      <a:endParaRPr sz="16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381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pPr marL="46990" algn="ctr">
                        <a:lnSpc>
                          <a:spcPts val="3670"/>
                        </a:lnSpc>
                        <a:spcBef>
                          <a:spcPts val="720"/>
                        </a:spcBef>
                      </a:pPr>
                      <a:r>
                        <a:rPr sz="3400" b="1" spc="75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負責</a:t>
                      </a:r>
                      <a:endParaRPr sz="3400" dirty="0">
                        <a:latin typeface="Microsoft JhengHei"/>
                        <a:cs typeface="Microsoft JhengHei"/>
                      </a:endParaRPr>
                    </a:p>
                    <a:p>
                      <a:pPr marL="29209" algn="ctr">
                        <a:lnSpc>
                          <a:spcPts val="3550"/>
                        </a:lnSpc>
                      </a:pPr>
                      <a:r>
                        <a:rPr sz="3300" b="1" spc="-10" dirty="0">
                          <a:solidFill>
                            <a:srgbClr val="ED1C24"/>
                          </a:solidFill>
                          <a:latin typeface="Microsoft YaHei Bold"/>
                          <a:cs typeface="Microsoft YaHei Bold"/>
                        </a:rPr>
                        <a:t>R</a:t>
                      </a:r>
                      <a:r>
                        <a:rPr sz="2400" b="1" spc="-10" dirty="0">
                          <a:solidFill>
                            <a:srgbClr val="231F20"/>
                          </a:solidFill>
                          <a:latin typeface="Microsoft YaHei Bold"/>
                          <a:cs typeface="Microsoft YaHei Bold"/>
                        </a:rPr>
                        <a:t>esponsible</a:t>
                      </a:r>
                      <a:endParaRPr sz="2400" dirty="0">
                        <a:latin typeface="Microsoft YaHei Bold"/>
                        <a:cs typeface="Microsoft YaHei Bold"/>
                      </a:endParaRPr>
                    </a:p>
                  </a:txBody>
                  <a:tcPr marL="0" marR="0" marT="91440" marB="0">
                    <a:lnL w="381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213995">
                        <a:lnSpc>
                          <a:spcPct val="100000"/>
                        </a:lnSpc>
                        <a:spcBef>
                          <a:spcPts val="640"/>
                        </a:spcBef>
                        <a:buAutoNum type="arabicPeriod"/>
                        <a:tabLst>
                          <a:tab pos="342900" algn="l"/>
                        </a:tabLst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我會</a:t>
                      </a:r>
                      <a:r>
                        <a:rPr sz="1600" dirty="0">
                          <a:solidFill>
                            <a:srgbClr val="F26522"/>
                          </a:solidFill>
                          <a:latin typeface="Microsoft JhengHei"/>
                          <a:cs typeface="Microsoft JhengHei"/>
                        </a:rPr>
                        <a:t>準時完成課業</a:t>
                      </a:r>
                      <a:r>
                        <a:rPr sz="1600" spc="-5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。</a:t>
                      </a:r>
                      <a:endParaRPr sz="1600" dirty="0">
                        <a:latin typeface="Microsoft JhengHei"/>
                        <a:cs typeface="Microsoft JhengHei"/>
                      </a:endParaRPr>
                    </a:p>
                    <a:p>
                      <a:pPr marL="342900" indent="-213995">
                        <a:lnSpc>
                          <a:spcPct val="100000"/>
                        </a:lnSpc>
                        <a:spcBef>
                          <a:spcPts val="680"/>
                        </a:spcBef>
                        <a:buAutoNum type="arabicPeriod"/>
                        <a:tabLst>
                          <a:tab pos="342900" algn="l"/>
                        </a:tabLst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我會</a:t>
                      </a:r>
                      <a:r>
                        <a:rPr sz="1600" dirty="0">
                          <a:solidFill>
                            <a:srgbClr val="F26522"/>
                          </a:solidFill>
                          <a:latin typeface="Microsoft JhengHei"/>
                          <a:cs typeface="Microsoft JhengHei"/>
                        </a:rPr>
                        <a:t>帶齊課本和文具</a:t>
                      </a:r>
                      <a:r>
                        <a:rPr sz="1600" spc="-5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。</a:t>
                      </a:r>
                      <a:endParaRPr sz="1600" dirty="0">
                        <a:latin typeface="Microsoft JhengHei"/>
                        <a:cs typeface="Microsoft JhengHei"/>
                      </a:endParaRPr>
                    </a:p>
                    <a:p>
                      <a:pPr marL="342900" indent="-213995">
                        <a:lnSpc>
                          <a:spcPct val="100000"/>
                        </a:lnSpc>
                        <a:spcBef>
                          <a:spcPts val="680"/>
                        </a:spcBef>
                        <a:buAutoNum type="arabicPeriod"/>
                        <a:tabLst>
                          <a:tab pos="342900" algn="l"/>
                        </a:tabLst>
                      </a:pPr>
                      <a:r>
                        <a:rPr sz="1600" dirty="0" err="1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我會</a:t>
                      </a:r>
                      <a:r>
                        <a:rPr sz="1600" dirty="0" err="1">
                          <a:solidFill>
                            <a:srgbClr val="F26522"/>
                          </a:solidFill>
                          <a:latin typeface="Microsoft JhengHei"/>
                          <a:cs typeface="Microsoft JhengHei"/>
                        </a:rPr>
                        <a:t>抄齊家課冊</a:t>
                      </a:r>
                      <a:r>
                        <a:rPr sz="1600" spc="-5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。</a:t>
                      </a:r>
                      <a:endParaRPr sz="16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381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pPr marL="729615">
                        <a:lnSpc>
                          <a:spcPts val="3670"/>
                        </a:lnSpc>
                        <a:spcBef>
                          <a:spcPts val="700"/>
                        </a:spcBef>
                      </a:pPr>
                      <a:r>
                        <a:rPr sz="3400" b="1" spc="75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關懷</a:t>
                      </a:r>
                      <a:endParaRPr sz="3400">
                        <a:latin typeface="Microsoft JhengHei"/>
                        <a:cs typeface="Microsoft JhengHei"/>
                      </a:endParaRPr>
                    </a:p>
                    <a:p>
                      <a:pPr marL="629920">
                        <a:lnSpc>
                          <a:spcPts val="3550"/>
                        </a:lnSpc>
                      </a:pPr>
                      <a:r>
                        <a:rPr sz="3300" b="1" spc="-10" dirty="0">
                          <a:solidFill>
                            <a:srgbClr val="ED1C24"/>
                          </a:solidFill>
                          <a:latin typeface="Microsoft YaHei Bold"/>
                          <a:cs typeface="Microsoft YaHei Bold"/>
                        </a:rPr>
                        <a:t>C</a:t>
                      </a:r>
                      <a:r>
                        <a:rPr sz="2400" b="1" spc="-10" dirty="0">
                          <a:solidFill>
                            <a:srgbClr val="231F20"/>
                          </a:solidFill>
                          <a:latin typeface="Microsoft YaHei Bold"/>
                          <a:cs typeface="Microsoft YaHei Bold"/>
                        </a:rPr>
                        <a:t>aring</a:t>
                      </a:r>
                      <a:endParaRPr sz="2400">
                        <a:latin typeface="Microsoft YaHei Bold"/>
                        <a:cs typeface="Microsoft YaHei Bold"/>
                      </a:endParaRPr>
                    </a:p>
                  </a:txBody>
                  <a:tcPr marL="0" marR="0" marT="88900" marB="0">
                    <a:lnL w="381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342900" indent="-213995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342900" algn="l"/>
                        </a:tabLst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同學詢問我有關學習的問題時，我會嘗試</a:t>
                      </a:r>
                      <a:r>
                        <a:rPr sz="1600" dirty="0">
                          <a:solidFill>
                            <a:srgbClr val="F26522"/>
                          </a:solidFill>
                          <a:latin typeface="Microsoft JhengHei"/>
                          <a:cs typeface="Microsoft JhengHei"/>
                        </a:rPr>
                        <a:t>解答</a:t>
                      </a:r>
                      <a:r>
                        <a:rPr sz="1600" spc="-5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。</a:t>
                      </a:r>
                      <a:endParaRPr sz="1600" dirty="0">
                        <a:latin typeface="Microsoft JhengHei"/>
                        <a:cs typeface="Microsoft JhengHei"/>
                      </a:endParaRPr>
                    </a:p>
                    <a:p>
                      <a:pPr marL="342900" indent="-213995">
                        <a:lnSpc>
                          <a:spcPct val="100000"/>
                        </a:lnSpc>
                        <a:spcBef>
                          <a:spcPts val="680"/>
                        </a:spcBef>
                        <a:buAutoNum type="arabicPeriod"/>
                        <a:tabLst>
                          <a:tab pos="342900" algn="l"/>
                        </a:tabLst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我會在同學氣餒時</a:t>
                      </a:r>
                      <a:r>
                        <a:rPr sz="1600" dirty="0">
                          <a:solidFill>
                            <a:srgbClr val="F26522"/>
                          </a:solidFill>
                          <a:latin typeface="Microsoft JhengHei"/>
                          <a:cs typeface="Microsoft JhengHei"/>
                        </a:rPr>
                        <a:t>鼓勵</a:t>
                      </a:r>
                      <a:r>
                        <a:rPr sz="1600" spc="-2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同學。</a:t>
                      </a:r>
                      <a:endParaRPr sz="16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381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5356426" y="3725545"/>
            <a:ext cx="4905375" cy="1040130"/>
            <a:chOff x="5356426" y="3754932"/>
            <a:chExt cx="4905375" cy="1040130"/>
          </a:xfrm>
        </p:grpSpPr>
        <p:sp>
          <p:nvSpPr>
            <p:cNvPr id="4" name="object 4"/>
            <p:cNvSpPr/>
            <p:nvPr/>
          </p:nvSpPr>
          <p:spPr>
            <a:xfrm>
              <a:off x="5356426" y="4223715"/>
              <a:ext cx="2905125" cy="0"/>
            </a:xfrm>
            <a:custGeom>
              <a:avLst/>
              <a:gdLst/>
              <a:ahLst/>
              <a:cxnLst/>
              <a:rect l="l" t="t" r="r" b="b"/>
              <a:pathLst>
                <a:path w="2905125">
                  <a:moveTo>
                    <a:pt x="2904553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DFF3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46714" y="3754932"/>
              <a:ext cx="2115185" cy="1040130"/>
            </a:xfrm>
            <a:custGeom>
              <a:avLst/>
              <a:gdLst/>
              <a:ahLst/>
              <a:cxnLst/>
              <a:rect l="l" t="t" r="r" b="b"/>
              <a:pathLst>
                <a:path w="2115184" h="1040129">
                  <a:moveTo>
                    <a:pt x="1057351" y="0"/>
                  </a:moveTo>
                  <a:lnTo>
                    <a:pt x="997350" y="973"/>
                  </a:lnTo>
                  <a:lnTo>
                    <a:pt x="938228" y="3858"/>
                  </a:lnTo>
                  <a:lnTo>
                    <a:pt x="880073" y="8602"/>
                  </a:lnTo>
                  <a:lnTo>
                    <a:pt x="822975" y="15155"/>
                  </a:lnTo>
                  <a:lnTo>
                    <a:pt x="767023" y="23464"/>
                  </a:lnTo>
                  <a:lnTo>
                    <a:pt x="712306" y="33476"/>
                  </a:lnTo>
                  <a:lnTo>
                    <a:pt x="658913" y="45141"/>
                  </a:lnTo>
                  <a:lnTo>
                    <a:pt x="606934" y="58407"/>
                  </a:lnTo>
                  <a:lnTo>
                    <a:pt x="556457" y="73221"/>
                  </a:lnTo>
                  <a:lnTo>
                    <a:pt x="507573" y="89531"/>
                  </a:lnTo>
                  <a:lnTo>
                    <a:pt x="460370" y="107286"/>
                  </a:lnTo>
                  <a:lnTo>
                    <a:pt x="414938" y="126433"/>
                  </a:lnTo>
                  <a:lnTo>
                    <a:pt x="371366" y="146922"/>
                  </a:lnTo>
                  <a:lnTo>
                    <a:pt x="329743" y="168699"/>
                  </a:lnTo>
                  <a:lnTo>
                    <a:pt x="290159" y="191714"/>
                  </a:lnTo>
                  <a:lnTo>
                    <a:pt x="252702" y="215914"/>
                  </a:lnTo>
                  <a:lnTo>
                    <a:pt x="217462" y="241247"/>
                  </a:lnTo>
                  <a:lnTo>
                    <a:pt x="184529" y="267661"/>
                  </a:lnTo>
                  <a:lnTo>
                    <a:pt x="153991" y="295104"/>
                  </a:lnTo>
                  <a:lnTo>
                    <a:pt x="125937" y="323526"/>
                  </a:lnTo>
                  <a:lnTo>
                    <a:pt x="100458" y="352873"/>
                  </a:lnTo>
                  <a:lnTo>
                    <a:pt x="57579" y="414136"/>
                  </a:lnTo>
                  <a:lnTo>
                    <a:pt x="26066" y="478479"/>
                  </a:lnTo>
                  <a:lnTo>
                    <a:pt x="6635" y="545486"/>
                  </a:lnTo>
                  <a:lnTo>
                    <a:pt x="0" y="614743"/>
                  </a:lnTo>
                  <a:lnTo>
                    <a:pt x="2746" y="659352"/>
                  </a:lnTo>
                  <a:lnTo>
                    <a:pt x="10859" y="703093"/>
                  </a:lnTo>
                  <a:lnTo>
                    <a:pt x="24149" y="745859"/>
                  </a:lnTo>
                  <a:lnTo>
                    <a:pt x="42426" y="787541"/>
                  </a:lnTo>
                  <a:lnTo>
                    <a:pt x="65499" y="828031"/>
                  </a:lnTo>
                  <a:lnTo>
                    <a:pt x="93181" y="867222"/>
                  </a:lnTo>
                  <a:lnTo>
                    <a:pt x="125280" y="905005"/>
                  </a:lnTo>
                  <a:lnTo>
                    <a:pt x="161606" y="941273"/>
                  </a:lnTo>
                  <a:lnTo>
                    <a:pt x="201971" y="975917"/>
                  </a:lnTo>
                  <a:lnTo>
                    <a:pt x="246184" y="1008829"/>
                  </a:lnTo>
                  <a:lnTo>
                    <a:pt x="294055" y="1039901"/>
                  </a:lnTo>
                  <a:lnTo>
                    <a:pt x="1820646" y="1039901"/>
                  </a:lnTo>
                  <a:lnTo>
                    <a:pt x="1868520" y="1008829"/>
                  </a:lnTo>
                  <a:lnTo>
                    <a:pt x="1912735" y="975917"/>
                  </a:lnTo>
                  <a:lnTo>
                    <a:pt x="1953101" y="941273"/>
                  </a:lnTo>
                  <a:lnTo>
                    <a:pt x="1989427" y="905005"/>
                  </a:lnTo>
                  <a:lnTo>
                    <a:pt x="2021526" y="867222"/>
                  </a:lnTo>
                  <a:lnTo>
                    <a:pt x="2049206" y="828031"/>
                  </a:lnTo>
                  <a:lnTo>
                    <a:pt x="2072279" y="787541"/>
                  </a:lnTo>
                  <a:lnTo>
                    <a:pt x="2090555" y="745859"/>
                  </a:lnTo>
                  <a:lnTo>
                    <a:pt x="2103843" y="703093"/>
                  </a:lnTo>
                  <a:lnTo>
                    <a:pt x="2111956" y="659352"/>
                  </a:lnTo>
                  <a:lnTo>
                    <a:pt x="2114702" y="614743"/>
                  </a:lnTo>
                  <a:lnTo>
                    <a:pt x="2113028" y="579859"/>
                  </a:lnTo>
                  <a:lnTo>
                    <a:pt x="2099905" y="511675"/>
                  </a:lnTo>
                  <a:lnTo>
                    <a:pt x="2074345" y="445948"/>
                  </a:lnTo>
                  <a:lnTo>
                    <a:pt x="2037059" y="383093"/>
                  </a:lnTo>
                  <a:lnTo>
                    <a:pt x="1988764" y="323526"/>
                  </a:lnTo>
                  <a:lnTo>
                    <a:pt x="1960711" y="295104"/>
                  </a:lnTo>
                  <a:lnTo>
                    <a:pt x="1930173" y="267661"/>
                  </a:lnTo>
                  <a:lnTo>
                    <a:pt x="1897239" y="241247"/>
                  </a:lnTo>
                  <a:lnTo>
                    <a:pt x="1861999" y="215914"/>
                  </a:lnTo>
                  <a:lnTo>
                    <a:pt x="1824543" y="191714"/>
                  </a:lnTo>
                  <a:lnTo>
                    <a:pt x="1784958" y="168699"/>
                  </a:lnTo>
                  <a:lnTo>
                    <a:pt x="1743335" y="146922"/>
                  </a:lnTo>
                  <a:lnTo>
                    <a:pt x="1699763" y="126433"/>
                  </a:lnTo>
                  <a:lnTo>
                    <a:pt x="1654331" y="107286"/>
                  </a:lnTo>
                  <a:lnTo>
                    <a:pt x="1607128" y="89531"/>
                  </a:lnTo>
                  <a:lnTo>
                    <a:pt x="1558244" y="73221"/>
                  </a:lnTo>
                  <a:lnTo>
                    <a:pt x="1507768" y="58407"/>
                  </a:lnTo>
                  <a:lnTo>
                    <a:pt x="1455789" y="45141"/>
                  </a:lnTo>
                  <a:lnTo>
                    <a:pt x="1402396" y="33476"/>
                  </a:lnTo>
                  <a:lnTo>
                    <a:pt x="1347678" y="23464"/>
                  </a:lnTo>
                  <a:lnTo>
                    <a:pt x="1291726" y="15155"/>
                  </a:lnTo>
                  <a:lnTo>
                    <a:pt x="1234628" y="8602"/>
                  </a:lnTo>
                  <a:lnTo>
                    <a:pt x="1176473" y="3858"/>
                  </a:lnTo>
                  <a:lnTo>
                    <a:pt x="1117351" y="973"/>
                  </a:lnTo>
                  <a:lnTo>
                    <a:pt x="1057351" y="0"/>
                  </a:lnTo>
                  <a:close/>
                </a:path>
              </a:pathLst>
            </a:custGeom>
            <a:solidFill>
              <a:srgbClr val="DF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95927" y="3911608"/>
              <a:ext cx="1434465" cy="883285"/>
            </a:xfrm>
            <a:custGeom>
              <a:avLst/>
              <a:gdLst/>
              <a:ahLst/>
              <a:cxnLst/>
              <a:rect l="l" t="t" r="r" b="b"/>
              <a:pathLst>
                <a:path w="1434465" h="883285">
                  <a:moveTo>
                    <a:pt x="717169" y="0"/>
                  </a:moveTo>
                  <a:lnTo>
                    <a:pt x="661121" y="1570"/>
                  </a:lnTo>
                  <a:lnTo>
                    <a:pt x="606254" y="6206"/>
                  </a:lnTo>
                  <a:lnTo>
                    <a:pt x="552726" y="13789"/>
                  </a:lnTo>
                  <a:lnTo>
                    <a:pt x="500697" y="24205"/>
                  </a:lnTo>
                  <a:lnTo>
                    <a:pt x="450326" y="37338"/>
                  </a:lnTo>
                  <a:lnTo>
                    <a:pt x="401773" y="53070"/>
                  </a:lnTo>
                  <a:lnTo>
                    <a:pt x="355197" y="71286"/>
                  </a:lnTo>
                  <a:lnTo>
                    <a:pt x="310757" y="91870"/>
                  </a:lnTo>
                  <a:lnTo>
                    <a:pt x="268613" y="114706"/>
                  </a:lnTo>
                  <a:lnTo>
                    <a:pt x="228925" y="139678"/>
                  </a:lnTo>
                  <a:lnTo>
                    <a:pt x="191851" y="166669"/>
                  </a:lnTo>
                  <a:lnTo>
                    <a:pt x="157552" y="195564"/>
                  </a:lnTo>
                  <a:lnTo>
                    <a:pt x="126186" y="226246"/>
                  </a:lnTo>
                  <a:lnTo>
                    <a:pt x="97913" y="258600"/>
                  </a:lnTo>
                  <a:lnTo>
                    <a:pt x="72892" y="292509"/>
                  </a:lnTo>
                  <a:lnTo>
                    <a:pt x="51284" y="327857"/>
                  </a:lnTo>
                  <a:lnTo>
                    <a:pt x="33247" y="364528"/>
                  </a:lnTo>
                  <a:lnTo>
                    <a:pt x="18940" y="402406"/>
                  </a:lnTo>
                  <a:lnTo>
                    <a:pt x="8524" y="441375"/>
                  </a:lnTo>
                  <a:lnTo>
                    <a:pt x="2157" y="481319"/>
                  </a:lnTo>
                  <a:lnTo>
                    <a:pt x="0" y="522122"/>
                  </a:lnTo>
                  <a:lnTo>
                    <a:pt x="2775" y="568332"/>
                  </a:lnTo>
                  <a:lnTo>
                    <a:pt x="10945" y="613411"/>
                  </a:lnTo>
                  <a:lnTo>
                    <a:pt x="24274" y="657193"/>
                  </a:lnTo>
                  <a:lnTo>
                    <a:pt x="42528" y="699509"/>
                  </a:lnTo>
                  <a:lnTo>
                    <a:pt x="65472" y="740190"/>
                  </a:lnTo>
                  <a:lnTo>
                    <a:pt x="92869" y="779070"/>
                  </a:lnTo>
                  <a:lnTo>
                    <a:pt x="124487" y="815981"/>
                  </a:lnTo>
                  <a:lnTo>
                    <a:pt x="160089" y="850753"/>
                  </a:lnTo>
                  <a:lnTo>
                    <a:pt x="199440" y="883221"/>
                  </a:lnTo>
                  <a:lnTo>
                    <a:pt x="1234897" y="883221"/>
                  </a:lnTo>
                  <a:lnTo>
                    <a:pt x="1274249" y="850753"/>
                  </a:lnTo>
                  <a:lnTo>
                    <a:pt x="1309852" y="815981"/>
                  </a:lnTo>
                  <a:lnTo>
                    <a:pt x="1341471" y="779070"/>
                  </a:lnTo>
                  <a:lnTo>
                    <a:pt x="1368871" y="740190"/>
                  </a:lnTo>
                  <a:lnTo>
                    <a:pt x="1391816" y="699509"/>
                  </a:lnTo>
                  <a:lnTo>
                    <a:pt x="1410072" y="657193"/>
                  </a:lnTo>
                  <a:lnTo>
                    <a:pt x="1423403" y="613411"/>
                  </a:lnTo>
                  <a:lnTo>
                    <a:pt x="1431574" y="568332"/>
                  </a:lnTo>
                  <a:lnTo>
                    <a:pt x="1434350" y="522122"/>
                  </a:lnTo>
                  <a:lnTo>
                    <a:pt x="1432192" y="481319"/>
                  </a:lnTo>
                  <a:lnTo>
                    <a:pt x="1425826" y="441375"/>
                  </a:lnTo>
                  <a:lnTo>
                    <a:pt x="1415409" y="402406"/>
                  </a:lnTo>
                  <a:lnTo>
                    <a:pt x="1401102" y="364528"/>
                  </a:lnTo>
                  <a:lnTo>
                    <a:pt x="1383064" y="327857"/>
                  </a:lnTo>
                  <a:lnTo>
                    <a:pt x="1361455" y="292509"/>
                  </a:lnTo>
                  <a:lnTo>
                    <a:pt x="1336434" y="258600"/>
                  </a:lnTo>
                  <a:lnTo>
                    <a:pt x="1308160" y="226246"/>
                  </a:lnTo>
                  <a:lnTo>
                    <a:pt x="1276793" y="195564"/>
                  </a:lnTo>
                  <a:lnTo>
                    <a:pt x="1242493" y="166669"/>
                  </a:lnTo>
                  <a:lnTo>
                    <a:pt x="1205418" y="139678"/>
                  </a:lnTo>
                  <a:lnTo>
                    <a:pt x="1165729" y="114706"/>
                  </a:lnTo>
                  <a:lnTo>
                    <a:pt x="1123584" y="91870"/>
                  </a:lnTo>
                  <a:lnTo>
                    <a:pt x="1079143" y="71286"/>
                  </a:lnTo>
                  <a:lnTo>
                    <a:pt x="1032566" y="53070"/>
                  </a:lnTo>
                  <a:lnTo>
                    <a:pt x="984012" y="37338"/>
                  </a:lnTo>
                  <a:lnTo>
                    <a:pt x="933641" y="24205"/>
                  </a:lnTo>
                  <a:lnTo>
                    <a:pt x="881611" y="13789"/>
                  </a:lnTo>
                  <a:lnTo>
                    <a:pt x="828083" y="6206"/>
                  </a:lnTo>
                  <a:lnTo>
                    <a:pt x="773216" y="1570"/>
                  </a:lnTo>
                  <a:lnTo>
                    <a:pt x="717169" y="0"/>
                  </a:lnTo>
                  <a:close/>
                </a:path>
              </a:pathLst>
            </a:custGeom>
            <a:solidFill>
              <a:srgbClr val="AEE2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7297" y="2644904"/>
            <a:ext cx="1728215" cy="101498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5542" y="4765675"/>
            <a:ext cx="2106159" cy="11064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1927" y="2636519"/>
            <a:ext cx="326135" cy="54558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959301" y="4553615"/>
            <a:ext cx="1401445" cy="0"/>
          </a:xfrm>
          <a:custGeom>
            <a:avLst/>
            <a:gdLst/>
            <a:ahLst/>
            <a:cxnLst/>
            <a:rect l="l" t="t" r="r" b="b"/>
            <a:pathLst>
              <a:path w="1401445">
                <a:moveTo>
                  <a:pt x="140116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AEE2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5431" y="1344165"/>
            <a:ext cx="591311" cy="70408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39718" y="2697477"/>
            <a:ext cx="765047" cy="38709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66903" y="1055510"/>
            <a:ext cx="1594103" cy="149047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11374" y="3962400"/>
            <a:ext cx="1414271" cy="783333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6754026" y="631728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5">
                <a:moveTo>
                  <a:pt x="202717" y="0"/>
                </a:moveTo>
                <a:lnTo>
                  <a:pt x="156234" y="5353"/>
                </a:lnTo>
                <a:lnTo>
                  <a:pt x="113565" y="20603"/>
                </a:lnTo>
                <a:lnTo>
                  <a:pt x="75925" y="44533"/>
                </a:lnTo>
                <a:lnTo>
                  <a:pt x="44533" y="75925"/>
                </a:lnTo>
                <a:lnTo>
                  <a:pt x="20603" y="113565"/>
                </a:lnTo>
                <a:lnTo>
                  <a:pt x="5353" y="156234"/>
                </a:lnTo>
                <a:lnTo>
                  <a:pt x="0" y="202717"/>
                </a:lnTo>
                <a:lnTo>
                  <a:pt x="5353" y="249200"/>
                </a:lnTo>
                <a:lnTo>
                  <a:pt x="20603" y="291869"/>
                </a:lnTo>
                <a:lnTo>
                  <a:pt x="44533" y="329509"/>
                </a:lnTo>
                <a:lnTo>
                  <a:pt x="75925" y="360901"/>
                </a:lnTo>
                <a:lnTo>
                  <a:pt x="113565" y="384831"/>
                </a:lnTo>
                <a:lnTo>
                  <a:pt x="156234" y="400081"/>
                </a:lnTo>
                <a:lnTo>
                  <a:pt x="202717" y="405434"/>
                </a:lnTo>
                <a:lnTo>
                  <a:pt x="249200" y="400081"/>
                </a:lnTo>
                <a:lnTo>
                  <a:pt x="291869" y="384831"/>
                </a:lnTo>
                <a:lnTo>
                  <a:pt x="329509" y="360901"/>
                </a:lnTo>
                <a:lnTo>
                  <a:pt x="360901" y="329509"/>
                </a:lnTo>
                <a:lnTo>
                  <a:pt x="384831" y="291869"/>
                </a:lnTo>
                <a:lnTo>
                  <a:pt x="400081" y="249200"/>
                </a:lnTo>
                <a:lnTo>
                  <a:pt x="405434" y="202717"/>
                </a:lnTo>
                <a:lnTo>
                  <a:pt x="400081" y="156234"/>
                </a:lnTo>
                <a:lnTo>
                  <a:pt x="384831" y="113565"/>
                </a:lnTo>
                <a:lnTo>
                  <a:pt x="360901" y="75925"/>
                </a:lnTo>
                <a:lnTo>
                  <a:pt x="329509" y="44533"/>
                </a:lnTo>
                <a:lnTo>
                  <a:pt x="291869" y="20603"/>
                </a:lnTo>
                <a:lnTo>
                  <a:pt x="249200" y="5353"/>
                </a:lnTo>
                <a:lnTo>
                  <a:pt x="202717" y="0"/>
                </a:lnTo>
                <a:close/>
              </a:path>
            </a:pathLst>
          </a:custGeom>
          <a:solidFill>
            <a:srgbClr val="00A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10140" y="631728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5">
                <a:moveTo>
                  <a:pt x="202717" y="0"/>
                </a:moveTo>
                <a:lnTo>
                  <a:pt x="156234" y="5353"/>
                </a:lnTo>
                <a:lnTo>
                  <a:pt x="113565" y="20603"/>
                </a:lnTo>
                <a:lnTo>
                  <a:pt x="75925" y="44533"/>
                </a:lnTo>
                <a:lnTo>
                  <a:pt x="44533" y="75925"/>
                </a:lnTo>
                <a:lnTo>
                  <a:pt x="20603" y="113565"/>
                </a:lnTo>
                <a:lnTo>
                  <a:pt x="5353" y="156234"/>
                </a:lnTo>
                <a:lnTo>
                  <a:pt x="0" y="202717"/>
                </a:lnTo>
                <a:lnTo>
                  <a:pt x="5353" y="249200"/>
                </a:lnTo>
                <a:lnTo>
                  <a:pt x="20603" y="291869"/>
                </a:lnTo>
                <a:lnTo>
                  <a:pt x="44533" y="329509"/>
                </a:lnTo>
                <a:lnTo>
                  <a:pt x="75925" y="360901"/>
                </a:lnTo>
                <a:lnTo>
                  <a:pt x="113565" y="384831"/>
                </a:lnTo>
                <a:lnTo>
                  <a:pt x="156234" y="400081"/>
                </a:lnTo>
                <a:lnTo>
                  <a:pt x="202717" y="405434"/>
                </a:lnTo>
                <a:lnTo>
                  <a:pt x="249200" y="400081"/>
                </a:lnTo>
                <a:lnTo>
                  <a:pt x="291869" y="384831"/>
                </a:lnTo>
                <a:lnTo>
                  <a:pt x="329509" y="360901"/>
                </a:lnTo>
                <a:lnTo>
                  <a:pt x="360901" y="329509"/>
                </a:lnTo>
                <a:lnTo>
                  <a:pt x="384831" y="291869"/>
                </a:lnTo>
                <a:lnTo>
                  <a:pt x="400081" y="249200"/>
                </a:lnTo>
                <a:lnTo>
                  <a:pt x="405434" y="202717"/>
                </a:lnTo>
                <a:lnTo>
                  <a:pt x="400081" y="156234"/>
                </a:lnTo>
                <a:lnTo>
                  <a:pt x="384831" y="113565"/>
                </a:lnTo>
                <a:lnTo>
                  <a:pt x="360901" y="75925"/>
                </a:lnTo>
                <a:lnTo>
                  <a:pt x="329509" y="44533"/>
                </a:lnTo>
                <a:lnTo>
                  <a:pt x="291869" y="20603"/>
                </a:lnTo>
                <a:lnTo>
                  <a:pt x="249200" y="5353"/>
                </a:lnTo>
                <a:lnTo>
                  <a:pt x="202717" y="0"/>
                </a:lnTo>
                <a:close/>
              </a:path>
            </a:pathLst>
          </a:custGeom>
          <a:solidFill>
            <a:srgbClr val="00A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165985" algn="l"/>
                <a:tab pos="2321560" algn="l"/>
                <a:tab pos="2773045" algn="l"/>
                <a:tab pos="3229610" algn="l"/>
              </a:tabLst>
            </a:pPr>
            <a:r>
              <a:rPr b="0" u="sng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spc="-50" dirty="0"/>
              <a:t>班</a:t>
            </a:r>
            <a:r>
              <a:rPr dirty="0"/>
              <a:t>	</a:t>
            </a:r>
            <a:r>
              <a:rPr spc="-50" dirty="0">
                <a:solidFill>
                  <a:srgbClr val="FFFFFF"/>
                </a:solidFill>
              </a:rPr>
              <a:t>班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-50" dirty="0">
                <a:solidFill>
                  <a:srgbClr val="FFFFFF"/>
                </a:solidFill>
              </a:rPr>
              <a:t>規</a:t>
            </a: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81677" y="3672460"/>
            <a:ext cx="2391663" cy="1093215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40384" y="1440446"/>
          <a:ext cx="10200640" cy="4457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1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4425">
                <a:tc>
                  <a:txBody>
                    <a:bodyPr/>
                    <a:lstStyle/>
                    <a:p>
                      <a:pPr marL="1447800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2200" b="1" spc="-25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地點</a:t>
                      </a:r>
                      <a:endParaRPr sz="2200">
                        <a:latin typeface="Microsoft JhengHei"/>
                        <a:cs typeface="Microsoft JhengHei"/>
                      </a:endParaRPr>
                    </a:p>
                    <a:p>
                      <a:pPr marL="21018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200" b="1" spc="-15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班本期望</a:t>
                      </a:r>
                      <a:endParaRPr sz="2200">
                        <a:latin typeface="Microsoft JhengHei"/>
                        <a:cs typeface="Microsoft JhengHei"/>
                      </a:endParaRPr>
                    </a:p>
                  </a:txBody>
                  <a:tcPr marL="0" marR="0" marT="189230" marB="0">
                    <a:lnL w="381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0"/>
                        </a:spcBef>
                      </a:pPr>
                      <a:r>
                        <a:rPr sz="4000" b="1" spc="135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操場</a:t>
                      </a:r>
                      <a:endParaRPr sz="4000">
                        <a:latin typeface="Microsoft JhengHei"/>
                        <a:cs typeface="Microsoft JhengHei"/>
                      </a:endParaRPr>
                    </a:p>
                  </a:txBody>
                  <a:tcPr marL="0" marR="0" marT="2349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381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pPr marL="46990" algn="ctr">
                        <a:lnSpc>
                          <a:spcPts val="3670"/>
                        </a:lnSpc>
                        <a:spcBef>
                          <a:spcPts val="700"/>
                        </a:spcBef>
                      </a:pPr>
                      <a:r>
                        <a:rPr sz="3400" b="1" spc="75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尊重</a:t>
                      </a:r>
                      <a:endParaRPr sz="3400">
                        <a:latin typeface="Microsoft JhengHei"/>
                        <a:cs typeface="Microsoft JhengHei"/>
                      </a:endParaRPr>
                    </a:p>
                    <a:p>
                      <a:pPr marL="29209" algn="ctr">
                        <a:lnSpc>
                          <a:spcPts val="3550"/>
                        </a:lnSpc>
                      </a:pPr>
                      <a:r>
                        <a:rPr sz="3300" b="1" spc="-10" dirty="0">
                          <a:solidFill>
                            <a:srgbClr val="ED1C24"/>
                          </a:solidFill>
                          <a:latin typeface="Microsoft YaHei Bold"/>
                          <a:cs typeface="Microsoft YaHei Bold"/>
                        </a:rPr>
                        <a:t>R</a:t>
                      </a:r>
                      <a:r>
                        <a:rPr sz="2400" b="1" spc="-10" dirty="0">
                          <a:solidFill>
                            <a:srgbClr val="231F20"/>
                          </a:solidFill>
                          <a:latin typeface="Microsoft YaHei Bold"/>
                          <a:cs typeface="Microsoft YaHei Bold"/>
                        </a:rPr>
                        <a:t>espect</a:t>
                      </a:r>
                      <a:endParaRPr sz="2400">
                        <a:latin typeface="Microsoft YaHei Bold"/>
                        <a:cs typeface="Microsoft YaHei Bold"/>
                      </a:endParaRPr>
                    </a:p>
                  </a:txBody>
                  <a:tcPr marL="0" marR="0" marT="88900" marB="0">
                    <a:lnL w="381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3890" indent="-213995">
                        <a:lnSpc>
                          <a:spcPct val="100000"/>
                        </a:lnSpc>
                        <a:spcBef>
                          <a:spcPts val="890"/>
                        </a:spcBef>
                        <a:buAutoNum type="arabicPeriod"/>
                        <a:tabLst>
                          <a:tab pos="643890" algn="l"/>
                        </a:tabLst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使用設施時，我會</a:t>
                      </a:r>
                      <a:r>
                        <a:rPr sz="1600" dirty="0">
                          <a:solidFill>
                            <a:srgbClr val="F26522"/>
                          </a:solidFill>
                          <a:latin typeface="Microsoft JhengHei"/>
                          <a:cs typeface="Microsoft JhengHei"/>
                        </a:rPr>
                        <a:t>排隊輪候</a:t>
                      </a:r>
                      <a:r>
                        <a:rPr sz="1600" spc="-5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。</a:t>
                      </a:r>
                      <a:endParaRPr sz="1600">
                        <a:latin typeface="Microsoft JhengHei"/>
                        <a:cs typeface="Microsoft JhengHei"/>
                      </a:endParaRPr>
                    </a:p>
                    <a:p>
                      <a:pPr marL="643890" indent="-213995">
                        <a:lnSpc>
                          <a:spcPct val="100000"/>
                        </a:lnSpc>
                        <a:spcBef>
                          <a:spcPts val="680"/>
                        </a:spcBef>
                        <a:buAutoNum type="arabicPeriod"/>
                        <a:tabLst>
                          <a:tab pos="643890" algn="l"/>
                        </a:tabLst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我會</a:t>
                      </a:r>
                      <a:r>
                        <a:rPr sz="1600" dirty="0">
                          <a:solidFill>
                            <a:srgbClr val="F26522"/>
                          </a:solidFill>
                          <a:latin typeface="Microsoft JhengHei"/>
                          <a:cs typeface="Microsoft JhengHei"/>
                        </a:rPr>
                        <a:t>得到別人同意才加入遊戲</a:t>
                      </a:r>
                      <a:r>
                        <a:rPr sz="1600" spc="-5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。</a:t>
                      </a:r>
                      <a:endParaRPr sz="1600">
                        <a:latin typeface="Microsoft JhengHei"/>
                        <a:cs typeface="Microsoft JhengHei"/>
                      </a:endParaRPr>
                    </a:p>
                    <a:p>
                      <a:pPr marL="643890" indent="-213995">
                        <a:lnSpc>
                          <a:spcPct val="100000"/>
                        </a:lnSpc>
                        <a:spcBef>
                          <a:spcPts val="680"/>
                        </a:spcBef>
                        <a:buAutoNum type="arabicPeriod"/>
                        <a:tabLst>
                          <a:tab pos="643890" algn="l"/>
                        </a:tabLst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我會在遊戲時</a:t>
                      </a:r>
                      <a:r>
                        <a:rPr sz="1600" dirty="0">
                          <a:solidFill>
                            <a:srgbClr val="F26522"/>
                          </a:solidFill>
                          <a:latin typeface="Microsoft JhengHei"/>
                          <a:cs typeface="Microsoft JhengHei"/>
                        </a:rPr>
                        <a:t>有禮貌地表達感受</a:t>
                      </a:r>
                      <a:r>
                        <a:rPr sz="1600" spc="-5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。</a:t>
                      </a:r>
                      <a:endParaRPr sz="1600">
                        <a:latin typeface="Microsoft JhengHei"/>
                        <a:cs typeface="Microsoft JhengHei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381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pPr marL="46990" algn="ctr">
                        <a:lnSpc>
                          <a:spcPts val="3670"/>
                        </a:lnSpc>
                        <a:spcBef>
                          <a:spcPts val="720"/>
                        </a:spcBef>
                      </a:pPr>
                      <a:r>
                        <a:rPr sz="3400" b="1" spc="75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負責</a:t>
                      </a:r>
                      <a:endParaRPr sz="3400">
                        <a:latin typeface="Microsoft JhengHei"/>
                        <a:cs typeface="Microsoft JhengHei"/>
                      </a:endParaRPr>
                    </a:p>
                    <a:p>
                      <a:pPr marL="29209" algn="ctr">
                        <a:lnSpc>
                          <a:spcPts val="3550"/>
                        </a:lnSpc>
                      </a:pPr>
                      <a:r>
                        <a:rPr sz="3300" b="1" spc="-10" dirty="0">
                          <a:solidFill>
                            <a:srgbClr val="ED1C24"/>
                          </a:solidFill>
                          <a:latin typeface="Microsoft YaHei Bold"/>
                          <a:cs typeface="Microsoft YaHei Bold"/>
                        </a:rPr>
                        <a:t>R</a:t>
                      </a:r>
                      <a:r>
                        <a:rPr sz="2400" b="1" spc="-10" dirty="0">
                          <a:solidFill>
                            <a:srgbClr val="231F20"/>
                          </a:solidFill>
                          <a:latin typeface="Microsoft YaHei Bold"/>
                          <a:cs typeface="Microsoft YaHei Bold"/>
                        </a:rPr>
                        <a:t>esponsible</a:t>
                      </a:r>
                      <a:endParaRPr sz="2400">
                        <a:latin typeface="Microsoft YaHei Bold"/>
                        <a:cs typeface="Microsoft YaHei Bold"/>
                      </a:endParaRPr>
                    </a:p>
                  </a:txBody>
                  <a:tcPr marL="0" marR="0" marT="91440" marB="0">
                    <a:lnL w="381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3890" indent="-213995">
                        <a:lnSpc>
                          <a:spcPct val="100000"/>
                        </a:lnSpc>
                        <a:spcBef>
                          <a:spcPts val="925"/>
                        </a:spcBef>
                        <a:buAutoNum type="arabicPeriod"/>
                        <a:tabLst>
                          <a:tab pos="643890" algn="l"/>
                        </a:tabLst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我會</a:t>
                      </a:r>
                      <a:r>
                        <a:rPr sz="1600" dirty="0">
                          <a:solidFill>
                            <a:srgbClr val="F26522"/>
                          </a:solidFill>
                          <a:latin typeface="Microsoft JhengHei"/>
                          <a:cs typeface="Microsoft JhengHei"/>
                        </a:rPr>
                        <a:t>愛護遊樂設施</a:t>
                      </a:r>
                      <a:r>
                        <a:rPr sz="1600" spc="-5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。</a:t>
                      </a:r>
                      <a:endParaRPr sz="1600">
                        <a:latin typeface="Microsoft JhengHei"/>
                        <a:cs typeface="Microsoft JhengHei"/>
                      </a:endParaRPr>
                    </a:p>
                    <a:p>
                      <a:pPr marL="643890" indent="-213995">
                        <a:lnSpc>
                          <a:spcPct val="100000"/>
                        </a:lnSpc>
                        <a:spcBef>
                          <a:spcPts val="680"/>
                        </a:spcBef>
                        <a:buAutoNum type="arabicPeriod"/>
                        <a:tabLst>
                          <a:tab pos="643890" algn="l"/>
                        </a:tabLst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我會在操場</a:t>
                      </a:r>
                      <a:r>
                        <a:rPr sz="1600" dirty="0">
                          <a:solidFill>
                            <a:srgbClr val="F26522"/>
                          </a:solidFill>
                          <a:latin typeface="Microsoft JhengHei"/>
                          <a:cs typeface="Microsoft JhengHei"/>
                        </a:rPr>
                        <a:t>安全地行走</a:t>
                      </a:r>
                      <a:r>
                        <a:rPr sz="1600" spc="-5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。</a:t>
                      </a:r>
                      <a:endParaRPr sz="1600">
                        <a:latin typeface="Microsoft JhengHei"/>
                        <a:cs typeface="Microsoft JhengHei"/>
                      </a:endParaRPr>
                    </a:p>
                    <a:p>
                      <a:pPr marL="643890" indent="-213995">
                        <a:lnSpc>
                          <a:spcPct val="100000"/>
                        </a:lnSpc>
                        <a:spcBef>
                          <a:spcPts val="680"/>
                        </a:spcBef>
                        <a:buAutoNum type="arabicPeriod"/>
                        <a:tabLst>
                          <a:tab pos="643890" algn="l"/>
                        </a:tabLst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跳繩後，我會</a:t>
                      </a:r>
                      <a:r>
                        <a:rPr sz="1600" dirty="0">
                          <a:solidFill>
                            <a:srgbClr val="F26522"/>
                          </a:solidFill>
                          <a:latin typeface="Microsoft JhengHei"/>
                          <a:cs typeface="Microsoft JhengHei"/>
                        </a:rPr>
                        <a:t>收拾好繩子</a:t>
                      </a:r>
                      <a:r>
                        <a:rPr sz="1600" spc="-5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。</a:t>
                      </a:r>
                      <a:endParaRPr sz="1600">
                        <a:latin typeface="Microsoft JhengHei"/>
                        <a:cs typeface="Microsoft JhengHei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381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pPr marL="729615">
                        <a:lnSpc>
                          <a:spcPts val="3670"/>
                        </a:lnSpc>
                        <a:spcBef>
                          <a:spcPts val="700"/>
                        </a:spcBef>
                      </a:pPr>
                      <a:r>
                        <a:rPr sz="3400" b="1" spc="75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關懷</a:t>
                      </a:r>
                      <a:endParaRPr sz="3400">
                        <a:latin typeface="Microsoft JhengHei"/>
                        <a:cs typeface="Microsoft JhengHei"/>
                      </a:endParaRPr>
                    </a:p>
                    <a:p>
                      <a:pPr marL="629920">
                        <a:lnSpc>
                          <a:spcPts val="3550"/>
                        </a:lnSpc>
                      </a:pPr>
                      <a:r>
                        <a:rPr sz="3300" b="1" spc="-10" dirty="0">
                          <a:solidFill>
                            <a:srgbClr val="ED1C24"/>
                          </a:solidFill>
                          <a:latin typeface="Microsoft YaHei Bold"/>
                          <a:cs typeface="Microsoft YaHei Bold"/>
                        </a:rPr>
                        <a:t>C</a:t>
                      </a:r>
                      <a:r>
                        <a:rPr sz="2400" b="1" spc="-10" dirty="0">
                          <a:solidFill>
                            <a:srgbClr val="231F20"/>
                          </a:solidFill>
                          <a:latin typeface="Microsoft YaHei Bold"/>
                          <a:cs typeface="Microsoft YaHei Bold"/>
                        </a:rPr>
                        <a:t>aring</a:t>
                      </a:r>
                      <a:endParaRPr sz="2400">
                        <a:latin typeface="Microsoft YaHei Bold"/>
                        <a:cs typeface="Microsoft YaHei Bold"/>
                      </a:endParaRPr>
                    </a:p>
                  </a:txBody>
                  <a:tcPr marL="0" marR="0" marT="88900" marB="0">
                    <a:lnL w="381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43890" indent="-213995">
                        <a:lnSpc>
                          <a:spcPct val="100000"/>
                        </a:lnSpc>
                        <a:buAutoNum type="arabicPeriod"/>
                        <a:tabLst>
                          <a:tab pos="643890" algn="l"/>
                        </a:tabLst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我會</a:t>
                      </a:r>
                      <a:r>
                        <a:rPr sz="1600" dirty="0">
                          <a:solidFill>
                            <a:srgbClr val="F26522"/>
                          </a:solidFill>
                          <a:latin typeface="Microsoft JhengHei"/>
                          <a:cs typeface="Microsoft JhengHei"/>
                        </a:rPr>
                        <a:t>幫助低年級學生</a:t>
                      </a:r>
                      <a:r>
                        <a:rPr sz="1600" spc="-1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收拾物品。</a:t>
                      </a:r>
                      <a:endParaRPr sz="1600">
                        <a:latin typeface="Microsoft JhengHei"/>
                        <a:cs typeface="Microsoft JhengHei"/>
                      </a:endParaRPr>
                    </a:p>
                    <a:p>
                      <a:pPr marL="643890" indent="-213995">
                        <a:lnSpc>
                          <a:spcPct val="100000"/>
                        </a:lnSpc>
                        <a:spcBef>
                          <a:spcPts val="680"/>
                        </a:spcBef>
                        <a:buAutoNum type="arabicPeriod"/>
                        <a:tabLst>
                          <a:tab pos="643890" algn="l"/>
                        </a:tabLst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遊戲時，我會</a:t>
                      </a:r>
                      <a:r>
                        <a:rPr sz="1600" dirty="0">
                          <a:solidFill>
                            <a:srgbClr val="F26522"/>
                          </a:solidFill>
                          <a:latin typeface="Microsoft JhengHei"/>
                          <a:cs typeface="Microsoft JhengHei"/>
                        </a:rPr>
                        <a:t>為同學打氣</a:t>
                      </a:r>
                      <a:r>
                        <a:rPr sz="1600" spc="-5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。</a:t>
                      </a:r>
                      <a:endParaRPr sz="1600">
                        <a:latin typeface="Microsoft JhengHei"/>
                        <a:cs typeface="Microsoft JhengHe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381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9639" y="2706626"/>
            <a:ext cx="947927" cy="7559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41019" y="3758186"/>
            <a:ext cx="505955" cy="10241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5431" y="1344170"/>
            <a:ext cx="591311" cy="7040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55542" y="1264922"/>
            <a:ext cx="2685287" cy="120395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52823" y="3870962"/>
            <a:ext cx="1450847" cy="9966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87775" y="4239770"/>
            <a:ext cx="588263" cy="499871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754026" y="631728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5">
                <a:moveTo>
                  <a:pt x="202717" y="0"/>
                </a:moveTo>
                <a:lnTo>
                  <a:pt x="156234" y="5353"/>
                </a:lnTo>
                <a:lnTo>
                  <a:pt x="113565" y="20603"/>
                </a:lnTo>
                <a:lnTo>
                  <a:pt x="75925" y="44533"/>
                </a:lnTo>
                <a:lnTo>
                  <a:pt x="44533" y="75925"/>
                </a:lnTo>
                <a:lnTo>
                  <a:pt x="20603" y="113565"/>
                </a:lnTo>
                <a:lnTo>
                  <a:pt x="5353" y="156234"/>
                </a:lnTo>
                <a:lnTo>
                  <a:pt x="0" y="202717"/>
                </a:lnTo>
                <a:lnTo>
                  <a:pt x="5353" y="249200"/>
                </a:lnTo>
                <a:lnTo>
                  <a:pt x="20603" y="291869"/>
                </a:lnTo>
                <a:lnTo>
                  <a:pt x="44533" y="329509"/>
                </a:lnTo>
                <a:lnTo>
                  <a:pt x="75925" y="360901"/>
                </a:lnTo>
                <a:lnTo>
                  <a:pt x="113565" y="384831"/>
                </a:lnTo>
                <a:lnTo>
                  <a:pt x="156234" y="400081"/>
                </a:lnTo>
                <a:lnTo>
                  <a:pt x="202717" y="405434"/>
                </a:lnTo>
                <a:lnTo>
                  <a:pt x="249200" y="400081"/>
                </a:lnTo>
                <a:lnTo>
                  <a:pt x="291869" y="384831"/>
                </a:lnTo>
                <a:lnTo>
                  <a:pt x="329509" y="360901"/>
                </a:lnTo>
                <a:lnTo>
                  <a:pt x="360901" y="329509"/>
                </a:lnTo>
                <a:lnTo>
                  <a:pt x="384831" y="291869"/>
                </a:lnTo>
                <a:lnTo>
                  <a:pt x="400081" y="249200"/>
                </a:lnTo>
                <a:lnTo>
                  <a:pt x="405434" y="202717"/>
                </a:lnTo>
                <a:lnTo>
                  <a:pt x="400081" y="156234"/>
                </a:lnTo>
                <a:lnTo>
                  <a:pt x="384831" y="113565"/>
                </a:lnTo>
                <a:lnTo>
                  <a:pt x="360901" y="75925"/>
                </a:lnTo>
                <a:lnTo>
                  <a:pt x="329509" y="44533"/>
                </a:lnTo>
                <a:lnTo>
                  <a:pt x="291869" y="20603"/>
                </a:lnTo>
                <a:lnTo>
                  <a:pt x="249200" y="5353"/>
                </a:lnTo>
                <a:lnTo>
                  <a:pt x="202717" y="0"/>
                </a:lnTo>
                <a:close/>
              </a:path>
            </a:pathLst>
          </a:custGeom>
          <a:solidFill>
            <a:srgbClr val="00A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10140" y="631728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5">
                <a:moveTo>
                  <a:pt x="202717" y="0"/>
                </a:moveTo>
                <a:lnTo>
                  <a:pt x="156234" y="5353"/>
                </a:lnTo>
                <a:lnTo>
                  <a:pt x="113565" y="20603"/>
                </a:lnTo>
                <a:lnTo>
                  <a:pt x="75925" y="44533"/>
                </a:lnTo>
                <a:lnTo>
                  <a:pt x="44533" y="75925"/>
                </a:lnTo>
                <a:lnTo>
                  <a:pt x="20603" y="113565"/>
                </a:lnTo>
                <a:lnTo>
                  <a:pt x="5353" y="156234"/>
                </a:lnTo>
                <a:lnTo>
                  <a:pt x="0" y="202717"/>
                </a:lnTo>
                <a:lnTo>
                  <a:pt x="5353" y="249200"/>
                </a:lnTo>
                <a:lnTo>
                  <a:pt x="20603" y="291869"/>
                </a:lnTo>
                <a:lnTo>
                  <a:pt x="44533" y="329509"/>
                </a:lnTo>
                <a:lnTo>
                  <a:pt x="75925" y="360901"/>
                </a:lnTo>
                <a:lnTo>
                  <a:pt x="113565" y="384831"/>
                </a:lnTo>
                <a:lnTo>
                  <a:pt x="156234" y="400081"/>
                </a:lnTo>
                <a:lnTo>
                  <a:pt x="202717" y="405434"/>
                </a:lnTo>
                <a:lnTo>
                  <a:pt x="249200" y="400081"/>
                </a:lnTo>
                <a:lnTo>
                  <a:pt x="291869" y="384831"/>
                </a:lnTo>
                <a:lnTo>
                  <a:pt x="329509" y="360901"/>
                </a:lnTo>
                <a:lnTo>
                  <a:pt x="360901" y="329509"/>
                </a:lnTo>
                <a:lnTo>
                  <a:pt x="384831" y="291869"/>
                </a:lnTo>
                <a:lnTo>
                  <a:pt x="400081" y="249200"/>
                </a:lnTo>
                <a:lnTo>
                  <a:pt x="405434" y="202717"/>
                </a:lnTo>
                <a:lnTo>
                  <a:pt x="400081" y="156234"/>
                </a:lnTo>
                <a:lnTo>
                  <a:pt x="384831" y="113565"/>
                </a:lnTo>
                <a:lnTo>
                  <a:pt x="360901" y="75925"/>
                </a:lnTo>
                <a:lnTo>
                  <a:pt x="329509" y="44533"/>
                </a:lnTo>
                <a:lnTo>
                  <a:pt x="291869" y="20603"/>
                </a:lnTo>
                <a:lnTo>
                  <a:pt x="249200" y="5353"/>
                </a:lnTo>
                <a:lnTo>
                  <a:pt x="202717" y="0"/>
                </a:lnTo>
                <a:close/>
              </a:path>
            </a:pathLst>
          </a:custGeom>
          <a:solidFill>
            <a:srgbClr val="00A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165985" algn="l"/>
                <a:tab pos="2321560" algn="l"/>
                <a:tab pos="2773045" algn="l"/>
                <a:tab pos="3229610" algn="l"/>
              </a:tabLst>
            </a:pPr>
            <a:r>
              <a:rPr b="0" u="sng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spc="-50" dirty="0"/>
              <a:t>班</a:t>
            </a:r>
            <a:r>
              <a:rPr dirty="0"/>
              <a:t>	</a:t>
            </a:r>
            <a:r>
              <a:rPr spc="-50" dirty="0">
                <a:solidFill>
                  <a:srgbClr val="FFFFFF"/>
                </a:solidFill>
              </a:rPr>
              <a:t>班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-50" dirty="0">
                <a:solidFill>
                  <a:srgbClr val="FFFFFF"/>
                </a:solidFill>
              </a:rPr>
              <a:t>規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8365726" y="2624330"/>
            <a:ext cx="1445260" cy="1012190"/>
            <a:chOff x="8365726" y="2624330"/>
            <a:chExt cx="1445260" cy="101219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65726" y="2624330"/>
              <a:ext cx="1444751" cy="101193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249977" y="2682488"/>
              <a:ext cx="73025" cy="52069"/>
            </a:xfrm>
            <a:custGeom>
              <a:avLst/>
              <a:gdLst/>
              <a:ahLst/>
              <a:cxnLst/>
              <a:rect l="l" t="t" r="r" b="b"/>
              <a:pathLst>
                <a:path w="73025" h="52069">
                  <a:moveTo>
                    <a:pt x="50938" y="47680"/>
                  </a:moveTo>
                  <a:lnTo>
                    <a:pt x="44792" y="51816"/>
                  </a:lnTo>
                  <a:lnTo>
                    <a:pt x="49928" y="48596"/>
                  </a:lnTo>
                  <a:lnTo>
                    <a:pt x="50938" y="47680"/>
                  </a:lnTo>
                  <a:close/>
                </a:path>
                <a:path w="73025" h="52069">
                  <a:moveTo>
                    <a:pt x="68279" y="28206"/>
                  </a:moveTo>
                  <a:lnTo>
                    <a:pt x="65747" y="28206"/>
                  </a:lnTo>
                  <a:lnTo>
                    <a:pt x="58355" y="39117"/>
                  </a:lnTo>
                  <a:lnTo>
                    <a:pt x="53822" y="45064"/>
                  </a:lnTo>
                  <a:lnTo>
                    <a:pt x="50938" y="47680"/>
                  </a:lnTo>
                  <a:lnTo>
                    <a:pt x="54252" y="45450"/>
                  </a:lnTo>
                  <a:lnTo>
                    <a:pt x="61710" y="37950"/>
                  </a:lnTo>
                  <a:lnTo>
                    <a:pt x="67676" y="29370"/>
                  </a:lnTo>
                  <a:lnTo>
                    <a:pt x="68279" y="28206"/>
                  </a:lnTo>
                  <a:close/>
                </a:path>
                <a:path w="73025" h="52069">
                  <a:moveTo>
                    <a:pt x="21999" y="38527"/>
                  </a:moveTo>
                  <a:lnTo>
                    <a:pt x="0" y="46228"/>
                  </a:lnTo>
                  <a:lnTo>
                    <a:pt x="27182" y="43947"/>
                  </a:lnTo>
                  <a:lnTo>
                    <a:pt x="32419" y="42367"/>
                  </a:lnTo>
                  <a:lnTo>
                    <a:pt x="15532" y="42367"/>
                  </a:lnTo>
                  <a:lnTo>
                    <a:pt x="21999" y="38527"/>
                  </a:lnTo>
                  <a:close/>
                </a:path>
                <a:path w="73025" h="52069">
                  <a:moveTo>
                    <a:pt x="72656" y="19761"/>
                  </a:moveTo>
                  <a:lnTo>
                    <a:pt x="64116" y="25597"/>
                  </a:lnTo>
                  <a:lnTo>
                    <a:pt x="50695" y="32788"/>
                  </a:lnTo>
                  <a:lnTo>
                    <a:pt x="33973" y="39117"/>
                  </a:lnTo>
                  <a:lnTo>
                    <a:pt x="15532" y="42367"/>
                  </a:lnTo>
                  <a:lnTo>
                    <a:pt x="32419" y="42367"/>
                  </a:lnTo>
                  <a:lnTo>
                    <a:pt x="47904" y="37693"/>
                  </a:lnTo>
                  <a:lnTo>
                    <a:pt x="61111" y="31201"/>
                  </a:lnTo>
                  <a:lnTo>
                    <a:pt x="65747" y="28206"/>
                  </a:lnTo>
                  <a:lnTo>
                    <a:pt x="68279" y="28206"/>
                  </a:lnTo>
                  <a:lnTo>
                    <a:pt x="72656" y="19761"/>
                  </a:lnTo>
                  <a:close/>
                </a:path>
                <a:path w="73025" h="52069">
                  <a:moveTo>
                    <a:pt x="58431" y="8695"/>
                  </a:moveTo>
                  <a:lnTo>
                    <a:pt x="53355" y="15116"/>
                  </a:lnTo>
                  <a:lnTo>
                    <a:pt x="38178" y="28921"/>
                  </a:lnTo>
                  <a:lnTo>
                    <a:pt x="21999" y="38527"/>
                  </a:lnTo>
                  <a:lnTo>
                    <a:pt x="25268" y="37383"/>
                  </a:lnTo>
                  <a:lnTo>
                    <a:pt x="40412" y="29619"/>
                  </a:lnTo>
                  <a:lnTo>
                    <a:pt x="51483" y="18603"/>
                  </a:lnTo>
                  <a:lnTo>
                    <a:pt x="58431" y="8695"/>
                  </a:lnTo>
                  <a:close/>
                </a:path>
                <a:path w="73025" h="52069">
                  <a:moveTo>
                    <a:pt x="64528" y="0"/>
                  </a:moveTo>
                  <a:lnTo>
                    <a:pt x="58431" y="8695"/>
                  </a:lnTo>
                  <a:lnTo>
                    <a:pt x="61870" y="4344"/>
                  </a:lnTo>
                  <a:lnTo>
                    <a:pt x="64528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06647" y="4864610"/>
            <a:ext cx="984503" cy="1088135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84</Words>
  <Application>Microsoft Macintosh PowerPoint</Application>
  <PresentationFormat>自訂</PresentationFormat>
  <Paragraphs>43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Microsoft JhengHei</vt:lpstr>
      <vt:lpstr>Microsoft YaHei Bold</vt:lpstr>
      <vt:lpstr>Calibri</vt:lpstr>
      <vt:lpstr>Times New Roman</vt:lpstr>
      <vt:lpstr>Office Theme</vt:lpstr>
      <vt:lpstr>附件 1.4</vt:lpstr>
      <vt:lpstr>  班 班 規</vt:lpstr>
      <vt:lpstr>  班 班 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實例1_附件4_班規樣本_ppt_L009</dc:title>
  <cp:lastModifiedBy>E</cp:lastModifiedBy>
  <cp:revision>2</cp:revision>
  <dcterms:created xsi:type="dcterms:W3CDTF">2024-03-16T07:46:28Z</dcterms:created>
  <dcterms:modified xsi:type="dcterms:W3CDTF">2024-03-16T07:48:21Z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2024-03-16T00:00:00Z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2024-03-16T00:00:00Z</vt:filetime>
  </property>
  <property fmtid="{D5CDD505-2E9C-101B-9397-08002B2CF9AE}" pid="5" name="Producer">
    <vt:lpwstr>Adobe PDF library 17.00</vt:lpwstr>
  </property>
</Properties>
</file>