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288" y="619530"/>
            <a:ext cx="120523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1302" y="2614372"/>
            <a:ext cx="459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醒神活動圖卡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18.6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2699" y="94596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69524" y="637407"/>
            <a:ext cx="6350" cy="253365"/>
            <a:chOff x="5769524" y="637407"/>
            <a:chExt cx="6350" cy="253365"/>
          </a:xfrm>
        </p:grpSpPr>
        <p:sp>
          <p:nvSpPr>
            <p:cNvPr id="4" name="object 4"/>
            <p:cNvSpPr/>
            <p:nvPr/>
          </p:nvSpPr>
          <p:spPr>
            <a:xfrm>
              <a:off x="5772699" y="696836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2699" y="63740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772699" y="593213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4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03107" y="883074"/>
            <a:ext cx="7335520" cy="4994275"/>
            <a:chOff x="2103107" y="883074"/>
            <a:chExt cx="7335520" cy="4994275"/>
          </a:xfrm>
        </p:grpSpPr>
        <p:sp>
          <p:nvSpPr>
            <p:cNvPr id="8" name="object 8"/>
            <p:cNvSpPr/>
            <p:nvPr/>
          </p:nvSpPr>
          <p:spPr>
            <a:xfrm>
              <a:off x="5772699" y="5683006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2699" y="562357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07" y="883074"/>
              <a:ext cx="7335507" cy="490321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27693" y="3876521"/>
            <a:ext cx="2812415" cy="16065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83845" algn="l"/>
              </a:tabLst>
            </a:pPr>
            <a:r>
              <a:rPr sz="1800" spc="-10" dirty="0">
                <a:solidFill>
                  <a:srgbClr val="00A1E4"/>
                </a:solidFill>
                <a:latin typeface="DFPLiYuan-Bd"/>
                <a:cs typeface="DFPLiYuan-Bd"/>
              </a:rPr>
              <a:t>坐定定，背挺直</a:t>
            </a:r>
            <a:endParaRPr sz="1800" dirty="0">
              <a:latin typeface="DFPLiYuan-Bd"/>
              <a:cs typeface="DFPLiYuan-Bd"/>
            </a:endParaRPr>
          </a:p>
          <a:p>
            <a:pPr marL="283845" indent="-27114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283845" algn="l"/>
              </a:tabLst>
            </a:pPr>
            <a:r>
              <a:rPr sz="1800" spc="-5" dirty="0">
                <a:solidFill>
                  <a:srgbClr val="00A1E4"/>
                </a:solidFill>
                <a:latin typeface="DFPLiYuan-Bd"/>
                <a:cs typeface="DFPLiYuan-Bd"/>
              </a:rPr>
              <a:t>雙手放在椅上，準備起飛</a:t>
            </a:r>
            <a:endParaRPr sz="1800" dirty="0">
              <a:latin typeface="DFPLiYuan-Bd"/>
              <a:cs typeface="DFPLiYuan-Bd"/>
            </a:endParaRPr>
          </a:p>
          <a:p>
            <a:pPr marL="283845" indent="-27114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83845" algn="l"/>
              </a:tabLst>
            </a:pPr>
            <a:r>
              <a:rPr sz="1800" spc="-5" dirty="0">
                <a:solidFill>
                  <a:srgbClr val="00A1E4"/>
                </a:solidFill>
                <a:latin typeface="DFPLiYuan-Bd"/>
                <a:cs typeface="DFPLiYuan-Bd"/>
              </a:rPr>
              <a:t>雙手撐起身體，伸直雙腳</a:t>
            </a:r>
            <a:endParaRPr sz="1800" dirty="0">
              <a:latin typeface="DFPLiYuan-Bd"/>
              <a:cs typeface="DFPLiYuan-Bd"/>
            </a:endParaRPr>
          </a:p>
          <a:p>
            <a:pPr marL="283845" indent="-27114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83845" algn="l"/>
              </a:tabLst>
            </a:pPr>
            <a:r>
              <a:rPr sz="1800" dirty="0">
                <a:solidFill>
                  <a:srgbClr val="00A1E4"/>
                </a:solidFill>
                <a:latin typeface="DFPLiYuan-Bd"/>
                <a:cs typeface="DFPLiYuan-Bd"/>
              </a:rPr>
              <a:t>重複做20</a:t>
            </a:r>
            <a:r>
              <a:rPr sz="1800" spc="-50" dirty="0">
                <a:solidFill>
                  <a:srgbClr val="00A1E4"/>
                </a:solidFill>
                <a:latin typeface="DFPLiYuan-Bd"/>
                <a:cs typeface="DFPLiYuan-Bd"/>
              </a:rPr>
              <a:t>次</a:t>
            </a:r>
            <a:endParaRPr sz="1800" dirty="0">
              <a:latin typeface="DFPLiYuan-Bd"/>
              <a:cs typeface="DFPLiYuan-Bd"/>
            </a:endParaRPr>
          </a:p>
          <a:p>
            <a:pPr marL="283845" indent="-27114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83845" algn="l"/>
              </a:tabLst>
            </a:pPr>
            <a:r>
              <a:rPr sz="1800" spc="-15" dirty="0">
                <a:solidFill>
                  <a:srgbClr val="00A1E4"/>
                </a:solidFill>
                <a:latin typeface="DFPLiYuan-Bd"/>
                <a:cs typeface="DFPLiYuan-Bd"/>
              </a:rPr>
              <a:t>慢慢坐好</a:t>
            </a:r>
            <a:endParaRPr sz="1800" dirty="0">
              <a:latin typeface="DFPLiYuan-Bd"/>
              <a:cs typeface="DFPLiYuan-B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2699" y="89217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69524" y="583618"/>
            <a:ext cx="6350" cy="253365"/>
            <a:chOff x="5769524" y="583618"/>
            <a:chExt cx="6350" cy="253365"/>
          </a:xfrm>
        </p:grpSpPr>
        <p:sp>
          <p:nvSpPr>
            <p:cNvPr id="4" name="object 4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772699" y="584607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69524" y="5537514"/>
            <a:ext cx="6350" cy="253365"/>
            <a:chOff x="5769524" y="5537514"/>
            <a:chExt cx="6350" cy="253365"/>
          </a:xfrm>
        </p:grpSpPr>
        <p:sp>
          <p:nvSpPr>
            <p:cNvPr id="8" name="object 8"/>
            <p:cNvSpPr/>
            <p:nvPr/>
          </p:nvSpPr>
          <p:spPr>
            <a:xfrm>
              <a:off x="5772699" y="5596944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2699" y="5537514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772699" y="89217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769524" y="583618"/>
            <a:ext cx="6350" cy="253365"/>
            <a:chOff x="5769524" y="583618"/>
            <a:chExt cx="6350" cy="253365"/>
          </a:xfrm>
        </p:grpSpPr>
        <p:sp>
          <p:nvSpPr>
            <p:cNvPr id="12" name="object 12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772699" y="587834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103107" y="803167"/>
            <a:ext cx="7335520" cy="5020310"/>
            <a:chOff x="2103107" y="803167"/>
            <a:chExt cx="7335520" cy="5020310"/>
          </a:xfrm>
        </p:grpSpPr>
        <p:sp>
          <p:nvSpPr>
            <p:cNvPr id="16" name="object 16"/>
            <p:cNvSpPr/>
            <p:nvPr/>
          </p:nvSpPr>
          <p:spPr>
            <a:xfrm>
              <a:off x="5772699" y="562921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72699" y="556978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07" y="803167"/>
              <a:ext cx="7335507" cy="490524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32388" y="3805325"/>
            <a:ext cx="2810510" cy="16065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81940" algn="l"/>
              </a:tabLst>
            </a:pPr>
            <a:r>
              <a:rPr sz="1800" spc="-10" dirty="0">
                <a:solidFill>
                  <a:srgbClr val="00A1E4"/>
                </a:solidFill>
                <a:latin typeface="DFPLiYuan-Bd"/>
                <a:cs typeface="DFPLiYuan-Bd"/>
              </a:rPr>
              <a:t>站在合適的位置</a:t>
            </a:r>
            <a:endParaRPr sz="1800" dirty="0">
              <a:latin typeface="DFPLiYuan-Bd"/>
              <a:cs typeface="DFPLiYuan-Bd"/>
            </a:endParaRPr>
          </a:p>
          <a:p>
            <a:pPr marL="281940" marR="5080" indent="-269875">
              <a:lnSpc>
                <a:spcPts val="2490"/>
              </a:lnSpc>
              <a:spcBef>
                <a:spcPts val="135"/>
              </a:spcBef>
              <a:buAutoNum type="arabicPeriod"/>
              <a:tabLst>
                <a:tab pos="281940" algn="l"/>
              </a:tabLst>
            </a:pPr>
            <a:r>
              <a:rPr sz="1800" spc="-5" dirty="0">
                <a:solidFill>
                  <a:srgbClr val="00A1E4"/>
                </a:solidFill>
                <a:latin typeface="DFPLiYuan-Bd"/>
                <a:cs typeface="DFPLiYuan-Bd"/>
              </a:rPr>
              <a:t>原地抬起右腳，並同時舉</a:t>
            </a:r>
            <a:r>
              <a:rPr sz="1800" spc="-20" dirty="0">
                <a:solidFill>
                  <a:srgbClr val="00A1E4"/>
                </a:solidFill>
                <a:latin typeface="DFPLiYuan-Bd"/>
                <a:cs typeface="DFPLiYuan-Bd"/>
              </a:rPr>
              <a:t>起左手</a:t>
            </a:r>
            <a:endParaRPr sz="1800" dirty="0">
              <a:latin typeface="DFPLiYuan-Bd"/>
              <a:cs typeface="DFPLiYuan-Bd"/>
            </a:endParaRPr>
          </a:p>
          <a:p>
            <a:pPr marL="281940" indent="-26924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281940" algn="l"/>
              </a:tabLst>
            </a:pPr>
            <a:r>
              <a:rPr sz="1800" spc="-10" dirty="0">
                <a:solidFill>
                  <a:srgbClr val="00A1E4"/>
                </a:solidFill>
                <a:latin typeface="DFPLiYuan-Bd"/>
                <a:cs typeface="DFPLiYuan-Bd"/>
              </a:rPr>
              <a:t>換另一手/腳</a:t>
            </a:r>
            <a:endParaRPr sz="1800" dirty="0">
              <a:latin typeface="DFPLiYuan-Bd"/>
              <a:cs typeface="DFPLiYuan-Bd"/>
            </a:endParaRPr>
          </a:p>
          <a:p>
            <a:pPr marL="281940" indent="-26924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81940" algn="l"/>
              </a:tabLst>
            </a:pPr>
            <a:r>
              <a:rPr sz="1800" dirty="0">
                <a:solidFill>
                  <a:srgbClr val="00A1E4"/>
                </a:solidFill>
                <a:latin typeface="DFPLiYuan-Bd"/>
                <a:cs typeface="DFPLiYuan-Bd"/>
              </a:rPr>
              <a:t>原地踏步重複20</a:t>
            </a:r>
            <a:r>
              <a:rPr sz="1800" spc="-50" dirty="0">
                <a:solidFill>
                  <a:srgbClr val="00A1E4"/>
                </a:solidFill>
                <a:latin typeface="DFPLiYuan-Bd"/>
                <a:cs typeface="DFPLiYuan-Bd"/>
              </a:rPr>
              <a:t>次</a:t>
            </a:r>
            <a:endParaRPr sz="1800" dirty="0">
              <a:latin typeface="DFPLiYuan-Bd"/>
              <a:cs typeface="DFPLiYuan-Bd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07" y="583618"/>
            <a:ext cx="7335520" cy="5144770"/>
            <a:chOff x="2103107" y="583618"/>
            <a:chExt cx="733552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07" y="824737"/>
              <a:ext cx="7335507" cy="49032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72699" y="892173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2699" y="64304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2699" y="58361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772699" y="587834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69524" y="5569787"/>
            <a:ext cx="6350" cy="253365"/>
            <a:chOff x="5769524" y="5569787"/>
            <a:chExt cx="6350" cy="253365"/>
          </a:xfrm>
        </p:grpSpPr>
        <p:sp>
          <p:nvSpPr>
            <p:cNvPr id="9" name="object 9"/>
            <p:cNvSpPr/>
            <p:nvPr/>
          </p:nvSpPr>
          <p:spPr>
            <a:xfrm>
              <a:off x="5772699" y="5629217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37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2699" y="556978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75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48244" y="3629100"/>
            <a:ext cx="3140203" cy="183614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81940" algn="l"/>
              </a:tabLst>
            </a:pPr>
            <a:r>
              <a:rPr sz="1800" spc="-10" dirty="0">
                <a:solidFill>
                  <a:srgbClr val="00A1E4"/>
                </a:solidFill>
                <a:latin typeface="DFPLiYuan-Bd"/>
                <a:cs typeface="DFPLiYuan-Bd"/>
              </a:rPr>
              <a:t>雙手放身旁</a:t>
            </a:r>
            <a:endParaRPr sz="1800" dirty="0">
              <a:latin typeface="DFPLiYuan-Bd"/>
              <a:cs typeface="DFPLiYuan-Bd"/>
            </a:endParaRPr>
          </a:p>
          <a:p>
            <a:pPr marL="281940" indent="-26924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281940" algn="l"/>
              </a:tabLst>
            </a:pPr>
            <a:r>
              <a:rPr sz="1800" spc="-5" dirty="0">
                <a:solidFill>
                  <a:srgbClr val="00A1E4"/>
                </a:solidFill>
                <a:latin typeface="DFPLiYuan-Bd"/>
                <a:cs typeface="DFPLiYuan-Bd"/>
              </a:rPr>
              <a:t>將手臂舉至頭頂，畫出半圓</a:t>
            </a:r>
            <a:endParaRPr sz="1800" dirty="0">
              <a:latin typeface="DFPLiYuan-Bd"/>
              <a:cs typeface="DFPLiYuan-Bd"/>
            </a:endParaRPr>
          </a:p>
          <a:p>
            <a:pPr marL="281940" marR="46355" indent="-269875">
              <a:lnSpc>
                <a:spcPct val="115199"/>
              </a:lnSpc>
              <a:spcBef>
                <a:spcPts val="5"/>
              </a:spcBef>
              <a:buAutoNum type="arabicPeriod"/>
              <a:tabLst>
                <a:tab pos="281940" algn="l"/>
              </a:tabLst>
            </a:pPr>
            <a:r>
              <a:rPr sz="1800" spc="-5" dirty="0">
                <a:solidFill>
                  <a:srgbClr val="00A1E4"/>
                </a:solidFill>
                <a:latin typeface="DFPLiYuan-Bd"/>
                <a:cs typeface="DFPLiYuan-Bd"/>
              </a:rPr>
              <a:t>然後將手臂放回身旁，同時</a:t>
            </a:r>
            <a:r>
              <a:rPr sz="1800" spc="-10" dirty="0">
                <a:solidFill>
                  <a:srgbClr val="00A1E4"/>
                </a:solidFill>
                <a:latin typeface="DFPLiYuan-Bd"/>
                <a:cs typeface="DFPLiYuan-Bd"/>
              </a:rPr>
              <a:t>雙腳跳起合上</a:t>
            </a:r>
            <a:endParaRPr sz="1800" dirty="0">
              <a:latin typeface="DFPLiYuan-Bd"/>
              <a:cs typeface="DFPLiYuan-Bd"/>
            </a:endParaRPr>
          </a:p>
          <a:p>
            <a:pPr marL="281940" indent="-26924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81940" algn="l"/>
              </a:tabLst>
            </a:pPr>
            <a:r>
              <a:rPr sz="1800" dirty="0">
                <a:solidFill>
                  <a:srgbClr val="00A1E4"/>
                </a:solidFill>
                <a:latin typeface="DFPLiYuan-Bd"/>
                <a:cs typeface="DFPLiYuan-Bd"/>
              </a:rPr>
              <a:t>重複20</a:t>
            </a:r>
            <a:r>
              <a:rPr sz="1800" spc="-50" dirty="0">
                <a:solidFill>
                  <a:srgbClr val="00A1E4"/>
                </a:solidFill>
                <a:latin typeface="DFPLiYuan-Bd"/>
                <a:cs typeface="DFPLiYuan-Bd"/>
              </a:rPr>
              <a:t>次</a:t>
            </a:r>
            <a:endParaRPr sz="1800" dirty="0">
              <a:latin typeface="DFPLiYuan-Bd"/>
              <a:cs typeface="DFPLiYuan-Bd"/>
            </a:endParaRPr>
          </a:p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300" spc="-100" dirty="0">
                <a:solidFill>
                  <a:srgbClr val="00A1E4"/>
                </a:solidFill>
                <a:latin typeface="DFPLiYuan-Bd"/>
                <a:cs typeface="DFPLiYuan-Bd"/>
              </a:rPr>
              <a:t>(如果空間有限，可在畫彩虹時刪減跳躍動作)</a:t>
            </a:r>
            <a:endParaRPr sz="1300" spc="-100" dirty="0">
              <a:latin typeface="DFPLiYuan-Bd"/>
              <a:cs typeface="DFPLiYuan-B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5815B2-0E2F-4596-9198-9CA0C4454AE1}"/>
</file>

<file path=customXml/itemProps2.xml><?xml version="1.0" encoding="utf-8"?>
<ds:datastoreItem xmlns:ds="http://schemas.openxmlformats.org/officeDocument/2006/customXml" ds:itemID="{A24EBF06-3D70-4B39-8C03-EE0EF9D20057}"/>
</file>

<file path=customXml/itemProps3.xml><?xml version="1.0" encoding="utf-8"?>
<ds:datastoreItem xmlns:ds="http://schemas.openxmlformats.org/officeDocument/2006/customXml" ds:itemID="{CFE42298-1F46-46E5-8CBB-71485DF424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</Words>
  <Application>Microsoft Macintosh PowerPoint</Application>
  <PresentationFormat>自訂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</vt:lpstr>
      <vt:lpstr>DFPLiYuan-Bd</vt:lpstr>
      <vt:lpstr>Calibri</vt:lpstr>
      <vt:lpstr>Office Theme</vt:lpstr>
      <vt:lpstr>附件 18.6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s附件18.6：醒神活動圖卡</dc:title>
  <cp:lastModifiedBy>Horace Cheung</cp:lastModifiedBy>
  <cp:revision>1</cp:revision>
  <dcterms:created xsi:type="dcterms:W3CDTF">2025-02-12T22:13:19Z</dcterms:created>
  <dcterms:modified xsi:type="dcterms:W3CDTF">2025-02-12T22:14:35Z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