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2"/>
    <p:restoredTop sz="94658"/>
  </p:normalViewPr>
  <p:slideViewPr>
    <p:cSldViewPr>
      <p:cViewPr>
        <p:scale>
          <a:sx n="244" d="100"/>
          <a:sy n="244" d="100"/>
        </p:scale>
        <p:origin x="-1360" y="-31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3179" y="926351"/>
            <a:ext cx="2187575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25031" y="4786764"/>
            <a:ext cx="5144134" cy="721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2265" y="-671404"/>
            <a:ext cx="4366895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5836" y="1837593"/>
            <a:ext cx="8623277" cy="347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0477" y="5896354"/>
            <a:ext cx="236220" cy="36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588" y="2418077"/>
            <a:ext cx="6585747" cy="11765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427" y="260093"/>
            <a:ext cx="2521711" cy="10586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7479" y="2516951"/>
            <a:ext cx="3073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/>
              <a:t>獎勵系統</a:t>
            </a:r>
            <a:endParaRPr sz="6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1076213" y="619530"/>
            <a:ext cx="1135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附件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21.3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5828" y="712767"/>
            <a:ext cx="3060167" cy="8198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06670" y="788095"/>
            <a:ext cx="21082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目標行為</a:t>
            </a:r>
            <a:endParaRPr sz="41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50" b="1" spc="-90" dirty="0">
                <a:solidFill>
                  <a:srgbClr val="231F20"/>
                </a:solidFill>
                <a:latin typeface="Microsoft JhengHei"/>
                <a:cs typeface="Microsoft JhengHei"/>
              </a:rPr>
              <a:t>「先舉手，後發言」</a:t>
            </a:r>
            <a:endParaRPr sz="4550">
              <a:latin typeface="Microsoft JhengHei"/>
              <a:cs typeface="Microsoft JhengHe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7067" y="1842061"/>
            <a:ext cx="2938271" cy="28305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3582" y="770805"/>
            <a:ext cx="4819699" cy="8198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80058" y="1837593"/>
            <a:ext cx="7679055" cy="34798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80"/>
              </a:spcBef>
              <a:buChar char="•"/>
              <a:tabLst>
                <a:tab pos="240665" algn="l"/>
              </a:tabLst>
            </a:pP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以每「行」學生為單位計算</a:t>
            </a:r>
            <a:endParaRPr sz="2100" dirty="0">
              <a:latin typeface="Microsoft JhengHei"/>
              <a:cs typeface="Microsoft JhengHei"/>
            </a:endParaRPr>
          </a:p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</a:tabLst>
            </a:pP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每行有一位「組長」及兩位「組員」</a:t>
            </a:r>
            <a:endParaRPr sz="2100" dirty="0">
              <a:latin typeface="Microsoft JhengHei"/>
              <a:cs typeface="Microsoft JhengHei"/>
            </a:endParaRPr>
          </a:p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</a:tabLst>
            </a:pPr>
            <a:r>
              <a:rPr sz="2100" dirty="0">
                <a:solidFill>
                  <a:srgbClr val="231F20"/>
                </a:solidFill>
                <a:latin typeface="Microsoft JhengHei"/>
                <a:cs typeface="Microsoft JhengHei"/>
              </a:rPr>
              <a:t>被選中回答的學生可得</a:t>
            </a:r>
            <a:r>
              <a:rPr sz="2100" b="1" dirty="0">
                <a:solidFill>
                  <a:srgbClr val="231F20"/>
                </a:solidFill>
                <a:latin typeface="Microsoft JhengHei"/>
                <a:cs typeface="Microsoft JhengHei"/>
              </a:rPr>
              <a:t>嘗試分</a:t>
            </a:r>
            <a:r>
              <a:rPr sz="2100" dirty="0">
                <a:solidFill>
                  <a:srgbClr val="231F20"/>
                </a:solidFill>
                <a:latin typeface="Microsoft JhengHei"/>
                <a:cs typeface="Microsoft JhengHei"/>
              </a:rPr>
              <a:t>（一分） 和</a:t>
            </a:r>
            <a:r>
              <a:rPr sz="2100" b="1" dirty="0">
                <a:solidFill>
                  <a:srgbClr val="231F20"/>
                </a:solidFill>
                <a:latin typeface="Microsoft JhengHei"/>
                <a:cs typeface="Microsoft JhengHei"/>
              </a:rPr>
              <a:t>答對分</a:t>
            </a:r>
            <a:r>
              <a:rPr sz="2100" dirty="0">
                <a:solidFill>
                  <a:srgbClr val="231F20"/>
                </a:solidFill>
                <a:latin typeface="Microsoft JhengHei"/>
                <a:cs typeface="Microsoft JhengHei"/>
              </a:rPr>
              <a:t>（一分）</a:t>
            </a:r>
            <a:r>
              <a:rPr sz="21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 ：</a:t>
            </a:r>
            <a:endParaRPr sz="2100" dirty="0">
              <a:latin typeface="Microsoft JhengHei"/>
              <a:cs typeface="Microsoft JhengHei"/>
            </a:endParaRPr>
          </a:p>
          <a:p>
            <a:pPr marL="479425">
              <a:lnSpc>
                <a:spcPct val="100000"/>
              </a:lnSpc>
              <a:spcBef>
                <a:spcPts val="880"/>
              </a:spcBef>
            </a:pPr>
            <a:r>
              <a:rPr sz="2100" b="1" dirty="0">
                <a:solidFill>
                  <a:srgbClr val="231F20"/>
                </a:solidFill>
                <a:latin typeface="Microsoft JhengHei"/>
                <a:cs typeface="Microsoft JhengHei"/>
              </a:rPr>
              <a:t>嘗試分</a:t>
            </a: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：學生有舉手回答問題</a:t>
            </a:r>
            <a:endParaRPr sz="2100" dirty="0">
              <a:latin typeface="Microsoft JhengHei"/>
              <a:cs typeface="Microsoft JhengHei"/>
            </a:endParaRPr>
          </a:p>
          <a:p>
            <a:pPr marL="479425">
              <a:lnSpc>
                <a:spcPct val="100000"/>
              </a:lnSpc>
              <a:spcBef>
                <a:spcPts val="880"/>
              </a:spcBef>
            </a:pPr>
            <a:r>
              <a:rPr sz="2100" b="1" dirty="0">
                <a:solidFill>
                  <a:srgbClr val="231F20"/>
                </a:solidFill>
                <a:latin typeface="Microsoft JhengHei"/>
                <a:cs typeface="Microsoft JhengHei"/>
              </a:rPr>
              <a:t>答對分</a:t>
            </a: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：老師可因應學生的回應來評定分數</a:t>
            </a:r>
            <a:endParaRPr sz="2100" dirty="0">
              <a:latin typeface="Microsoft JhengHei"/>
              <a:cs typeface="Microsoft JhengHei"/>
            </a:endParaRPr>
          </a:p>
          <a:p>
            <a:pPr marL="240665" indent="-227965">
              <a:lnSpc>
                <a:spcPct val="100000"/>
              </a:lnSpc>
              <a:spcBef>
                <a:spcPts val="880"/>
              </a:spcBef>
              <a:buChar char="•"/>
              <a:tabLst>
                <a:tab pos="240665" algn="l"/>
              </a:tabLst>
            </a:pPr>
            <a:r>
              <a:rPr sz="210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積分記錄方式：</a:t>
            </a:r>
            <a:endParaRPr sz="2100" dirty="0">
              <a:latin typeface="Microsoft JhengHei"/>
              <a:cs typeface="Microsoft JhengHei"/>
            </a:endParaRPr>
          </a:p>
          <a:p>
            <a:pPr marL="253365" marR="5080">
              <a:lnSpc>
                <a:spcPct val="134900"/>
              </a:lnSpc>
            </a:pPr>
            <a:r>
              <a:rPr sz="2100" spc="55" dirty="0">
                <a:solidFill>
                  <a:srgbClr val="231F20"/>
                </a:solidFill>
                <a:latin typeface="Microsoft JhengHei"/>
                <a:cs typeface="Microsoft JhengHei"/>
              </a:rPr>
              <a:t>在黑板上展示紀錄表，教師以「正」字紀錄分數，再由班主任</a:t>
            </a: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於每天放學時拍照紀錄</a:t>
            </a:r>
            <a:endParaRPr sz="2100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3956" y="846127"/>
            <a:ext cx="36703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準則及記錄方式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9333" y="894266"/>
            <a:ext cx="3169036" cy="8198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3580" y="3270668"/>
            <a:ext cx="556767" cy="6299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9500" y="1921421"/>
            <a:ext cx="1863343" cy="18633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6652" y="3421037"/>
            <a:ext cx="944879" cy="10627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8395" y="4069245"/>
            <a:ext cx="2432303" cy="15219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098506" y="1885540"/>
            <a:ext cx="645160" cy="645160"/>
          </a:xfrm>
          <a:custGeom>
            <a:avLst/>
            <a:gdLst/>
            <a:ahLst/>
            <a:cxnLst/>
            <a:rect l="l" t="t" r="r" b="b"/>
            <a:pathLst>
              <a:path w="645159" h="645160">
                <a:moveTo>
                  <a:pt x="322313" y="0"/>
                </a:moveTo>
                <a:lnTo>
                  <a:pt x="274685" y="3494"/>
                </a:lnTo>
                <a:lnTo>
                  <a:pt x="229226" y="13646"/>
                </a:lnTo>
                <a:lnTo>
                  <a:pt x="186436" y="29957"/>
                </a:lnTo>
                <a:lnTo>
                  <a:pt x="146812" y="51928"/>
                </a:lnTo>
                <a:lnTo>
                  <a:pt x="110854" y="79059"/>
                </a:lnTo>
                <a:lnTo>
                  <a:pt x="79059" y="110854"/>
                </a:lnTo>
                <a:lnTo>
                  <a:pt x="51928" y="146812"/>
                </a:lnTo>
                <a:lnTo>
                  <a:pt x="29957" y="186436"/>
                </a:lnTo>
                <a:lnTo>
                  <a:pt x="13646" y="229226"/>
                </a:lnTo>
                <a:lnTo>
                  <a:pt x="3494" y="274685"/>
                </a:lnTo>
                <a:lnTo>
                  <a:pt x="0" y="322313"/>
                </a:lnTo>
                <a:lnTo>
                  <a:pt x="3494" y="369941"/>
                </a:lnTo>
                <a:lnTo>
                  <a:pt x="13646" y="415399"/>
                </a:lnTo>
                <a:lnTo>
                  <a:pt x="29957" y="458190"/>
                </a:lnTo>
                <a:lnTo>
                  <a:pt x="51928" y="497813"/>
                </a:lnTo>
                <a:lnTo>
                  <a:pt x="79059" y="533772"/>
                </a:lnTo>
                <a:lnTo>
                  <a:pt x="110854" y="565566"/>
                </a:lnTo>
                <a:lnTo>
                  <a:pt x="146812" y="592698"/>
                </a:lnTo>
                <a:lnTo>
                  <a:pt x="186436" y="614669"/>
                </a:lnTo>
                <a:lnTo>
                  <a:pt x="229226" y="630979"/>
                </a:lnTo>
                <a:lnTo>
                  <a:pt x="274685" y="641131"/>
                </a:lnTo>
                <a:lnTo>
                  <a:pt x="322313" y="644626"/>
                </a:lnTo>
                <a:lnTo>
                  <a:pt x="369941" y="641131"/>
                </a:lnTo>
                <a:lnTo>
                  <a:pt x="415399" y="630979"/>
                </a:lnTo>
                <a:lnTo>
                  <a:pt x="458190" y="614669"/>
                </a:lnTo>
                <a:lnTo>
                  <a:pt x="497813" y="592698"/>
                </a:lnTo>
                <a:lnTo>
                  <a:pt x="533772" y="565566"/>
                </a:lnTo>
                <a:lnTo>
                  <a:pt x="565566" y="533772"/>
                </a:lnTo>
                <a:lnTo>
                  <a:pt x="592698" y="497813"/>
                </a:lnTo>
                <a:lnTo>
                  <a:pt x="614669" y="458190"/>
                </a:lnTo>
                <a:lnTo>
                  <a:pt x="630979" y="415399"/>
                </a:lnTo>
                <a:lnTo>
                  <a:pt x="641131" y="369941"/>
                </a:lnTo>
                <a:lnTo>
                  <a:pt x="644626" y="322313"/>
                </a:lnTo>
                <a:lnTo>
                  <a:pt x="641131" y="274685"/>
                </a:lnTo>
                <a:lnTo>
                  <a:pt x="630979" y="229226"/>
                </a:lnTo>
                <a:lnTo>
                  <a:pt x="614669" y="186436"/>
                </a:lnTo>
                <a:lnTo>
                  <a:pt x="592698" y="146812"/>
                </a:lnTo>
                <a:lnTo>
                  <a:pt x="565566" y="110854"/>
                </a:lnTo>
                <a:lnTo>
                  <a:pt x="533772" y="79059"/>
                </a:lnTo>
                <a:lnTo>
                  <a:pt x="497813" y="51928"/>
                </a:lnTo>
                <a:lnTo>
                  <a:pt x="458190" y="29957"/>
                </a:lnTo>
                <a:lnTo>
                  <a:pt x="415399" y="13646"/>
                </a:lnTo>
                <a:lnTo>
                  <a:pt x="369941" y="3494"/>
                </a:lnTo>
                <a:lnTo>
                  <a:pt x="32231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0834" y="1968827"/>
            <a:ext cx="100330" cy="478155"/>
          </a:xfrm>
          <a:custGeom>
            <a:avLst/>
            <a:gdLst/>
            <a:ahLst/>
            <a:cxnLst/>
            <a:rect l="l" t="t" r="r" b="b"/>
            <a:pathLst>
              <a:path w="100329" h="478155">
                <a:moveTo>
                  <a:pt x="47421" y="0"/>
                </a:moveTo>
                <a:lnTo>
                  <a:pt x="30444" y="2203"/>
                </a:lnTo>
                <a:lnTo>
                  <a:pt x="30909" y="2203"/>
                </a:lnTo>
                <a:lnTo>
                  <a:pt x="17868" y="9294"/>
                </a:lnTo>
                <a:lnTo>
                  <a:pt x="8406" y="22711"/>
                </a:lnTo>
                <a:lnTo>
                  <a:pt x="3213" y="43573"/>
                </a:lnTo>
                <a:lnTo>
                  <a:pt x="2669" y="56530"/>
                </a:lnTo>
                <a:lnTo>
                  <a:pt x="3690" y="72731"/>
                </a:lnTo>
                <a:lnTo>
                  <a:pt x="5915" y="92778"/>
                </a:lnTo>
                <a:lnTo>
                  <a:pt x="8978" y="117271"/>
                </a:lnTo>
                <a:lnTo>
                  <a:pt x="37172" y="321043"/>
                </a:lnTo>
                <a:lnTo>
                  <a:pt x="62166" y="321043"/>
                </a:lnTo>
                <a:lnTo>
                  <a:pt x="90360" y="117271"/>
                </a:lnTo>
                <a:lnTo>
                  <a:pt x="91907" y="105234"/>
                </a:lnTo>
                <a:lnTo>
                  <a:pt x="93570" y="94037"/>
                </a:lnTo>
                <a:lnTo>
                  <a:pt x="98661" y="49546"/>
                </a:lnTo>
                <a:lnTo>
                  <a:pt x="98114" y="43573"/>
                </a:lnTo>
                <a:lnTo>
                  <a:pt x="98056" y="42938"/>
                </a:lnTo>
                <a:lnTo>
                  <a:pt x="92036" y="22711"/>
                </a:lnTo>
                <a:lnTo>
                  <a:pt x="81630" y="9453"/>
                </a:lnTo>
                <a:lnTo>
                  <a:pt x="66779" y="2203"/>
                </a:lnTo>
                <a:lnTo>
                  <a:pt x="47421" y="0"/>
                </a:lnTo>
                <a:close/>
              </a:path>
              <a:path w="100329" h="478155">
                <a:moveTo>
                  <a:pt x="49352" y="378713"/>
                </a:moveTo>
                <a:lnTo>
                  <a:pt x="29280" y="382559"/>
                </a:lnTo>
                <a:lnTo>
                  <a:pt x="29612" y="382559"/>
                </a:lnTo>
                <a:lnTo>
                  <a:pt x="14103" y="392898"/>
                </a:lnTo>
                <a:lnTo>
                  <a:pt x="3746" y="408733"/>
                </a:lnTo>
                <a:lnTo>
                  <a:pt x="0" y="428713"/>
                </a:lnTo>
                <a:lnTo>
                  <a:pt x="3835" y="448585"/>
                </a:lnTo>
                <a:lnTo>
                  <a:pt x="14341" y="464194"/>
                </a:lnTo>
                <a:lnTo>
                  <a:pt x="30014" y="474398"/>
                </a:lnTo>
                <a:lnTo>
                  <a:pt x="49352" y="478053"/>
                </a:lnTo>
                <a:lnTo>
                  <a:pt x="69695" y="474398"/>
                </a:lnTo>
                <a:lnTo>
                  <a:pt x="85710" y="464194"/>
                </a:lnTo>
                <a:lnTo>
                  <a:pt x="96199" y="448585"/>
                </a:lnTo>
                <a:lnTo>
                  <a:pt x="99961" y="428713"/>
                </a:lnTo>
                <a:lnTo>
                  <a:pt x="96199" y="409001"/>
                </a:lnTo>
                <a:lnTo>
                  <a:pt x="85710" y="393136"/>
                </a:lnTo>
                <a:lnTo>
                  <a:pt x="69695" y="382559"/>
                </a:lnTo>
                <a:lnTo>
                  <a:pt x="49352" y="378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2061" y="2194831"/>
            <a:ext cx="523303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100" spc="-5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每星期於班主任課</a:t>
            </a:r>
            <a:r>
              <a:rPr lang="en-US"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2100" spc="-5" dirty="0">
                <a:solidFill>
                  <a:srgbClr val="231F20"/>
                </a:solidFill>
                <a:latin typeface="Microsoft JhengHei"/>
                <a:cs typeface="Microsoft JhengHei"/>
              </a:rPr>
              <a:t>/ 成長課結算該週的分數</a:t>
            </a:r>
            <a:endParaRPr sz="2100" dirty="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02355" y="996558"/>
            <a:ext cx="436689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100" spc="-15" dirty="0" err="1"/>
              <a:t>獎品換領</a:t>
            </a:r>
            <a:endParaRPr sz="4100" dirty="0"/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39180"/>
              </p:ext>
            </p:extLst>
          </p:nvPr>
        </p:nvGraphicFramePr>
        <p:xfrm>
          <a:off x="1373936" y="2744330"/>
          <a:ext cx="5487035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185">
                <a:tc>
                  <a:txBody>
                    <a:bodyPr/>
                    <a:lstStyle/>
                    <a:p>
                      <a:pPr>
                        <a:lnSpc>
                          <a:spcPts val="2350"/>
                        </a:lnSpc>
                        <a:spcBef>
                          <a:spcPts val="560"/>
                        </a:spcBef>
                      </a:pPr>
                      <a:r>
                        <a:rPr sz="2000" b="1" spc="-1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「正」字數量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149225">
                        <a:lnSpc>
                          <a:spcPts val="2350"/>
                        </a:lnSpc>
                      </a:pPr>
                      <a:r>
                        <a:rPr sz="2000" b="1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（每星期</a:t>
                      </a:r>
                      <a:r>
                        <a:rPr sz="2000" b="1" spc="-5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）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71120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lnT w="28575">
                      <a:solidFill>
                        <a:srgbClr val="00AEEF"/>
                      </a:solidFill>
                      <a:prstDash val="solid"/>
                    </a:lnT>
                    <a:solidFill>
                      <a:srgbClr val="29C5F4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2000" b="1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獎品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185420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lnT w="28575">
                      <a:solidFill>
                        <a:srgbClr val="00AEEF"/>
                      </a:solidFill>
                      <a:prstDash val="solid"/>
                    </a:lnT>
                    <a:solidFill>
                      <a:srgbClr val="29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00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60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82550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solidFill>
                      <a:srgbClr val="E7F6FD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00" spc="-1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細獎 (文具)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82550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solidFill>
                      <a:srgbClr val="E7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000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100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solidFill>
                      <a:srgbClr val="BFE7FB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000" spc="-10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中獎 (活動時間)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74295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solidFill>
                      <a:srgbClr val="BF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000" spc="-2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160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59054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lnB w="28575">
                      <a:solidFill>
                        <a:srgbClr val="00AEEF"/>
                      </a:solidFill>
                      <a:prstDash val="solid"/>
                    </a:lnB>
                    <a:solidFill>
                      <a:srgbClr val="E7F6FD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2000" spc="-5" dirty="0" err="1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大獎</a:t>
                      </a:r>
                      <a:r>
                        <a:rPr sz="2000" spc="-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 (</a:t>
                      </a:r>
                      <a:r>
                        <a:rPr sz="2000" spc="-5" dirty="0" err="1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lang="zh-HK" altLang="en-US" sz="2000" b="0" i="0" spc="-5" dirty="0">
                          <a:solidFill>
                            <a:srgbClr val="231F2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Microsoft JhengHei"/>
                        </a:rPr>
                        <a:t>生</a:t>
                      </a:r>
                      <a:r>
                        <a:rPr sz="2000" spc="-5" dirty="0" err="1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建議而又合適的獎品</a:t>
                      </a:r>
                      <a:r>
                        <a:rPr sz="2000" spc="-5" dirty="0">
                          <a:solidFill>
                            <a:srgbClr val="231F2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59054" marB="0">
                    <a:lnL w="28575">
                      <a:solidFill>
                        <a:srgbClr val="00AEEF"/>
                      </a:solidFill>
                      <a:prstDash val="solid"/>
                    </a:lnL>
                    <a:lnR w="28575">
                      <a:solidFill>
                        <a:srgbClr val="00AEEF"/>
                      </a:solidFill>
                      <a:prstDash val="solid"/>
                    </a:lnR>
                    <a:lnB w="28575">
                      <a:solidFill>
                        <a:srgbClr val="00AEEF"/>
                      </a:solidFill>
                      <a:prstDash val="solid"/>
                    </a:lnB>
                    <a:solidFill>
                      <a:srgbClr val="E7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41CEE3B3-7E11-206D-DB56-B17E47A1EC5B}"/>
              </a:ext>
            </a:extLst>
          </p:cNvPr>
          <p:cNvSpPr txBox="1"/>
          <p:nvPr/>
        </p:nvSpPr>
        <p:spPr>
          <a:xfrm>
            <a:off x="8699500" y="2234585"/>
            <a:ext cx="1840560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zh-HK" altLang="en-US" sz="1800" b="1" dirty="0">
                <a:solidFill>
                  <a:srgbClr val="ED1C24"/>
                </a:solidFill>
                <a:latin typeface="Microsoft JhengHei"/>
                <a:cs typeface="Microsoft JhengHei"/>
              </a:rPr>
              <a:t>*提示</a:t>
            </a:r>
            <a:r>
              <a:rPr lang="zh-HK" altLang="en-US" sz="1800" b="1" spc="-50" dirty="0">
                <a:solidFill>
                  <a:srgbClr val="ED1C24"/>
                </a:solidFill>
                <a:latin typeface="Microsoft JhengHei"/>
                <a:cs typeface="Microsoft JhengHei"/>
              </a:rPr>
              <a:t>*</a:t>
            </a:r>
            <a:endParaRPr lang="en-US" altLang="zh-HK" sz="1800" b="1" spc="-50" dirty="0">
              <a:solidFill>
                <a:srgbClr val="ED1C24"/>
              </a:solidFill>
              <a:latin typeface="Microsoft JhengHei"/>
              <a:cs typeface="Microsoft JhengHei"/>
            </a:endParaRPr>
          </a:p>
          <a:p>
            <a:pPr marL="12700" algn="ctr">
              <a:spcBef>
                <a:spcPts val="114"/>
              </a:spcBef>
            </a:pPr>
            <a:r>
              <a:rPr lang="zh-HK" altLang="en-US" sz="1800" spc="-10" dirty="0">
                <a:solidFill>
                  <a:srgbClr val="ED1C24"/>
                </a:solidFill>
                <a:latin typeface="Microsoft JhengHei"/>
                <a:cs typeface="Microsoft JhengHei"/>
              </a:rPr>
              <a:t>要與同一行的</a:t>
            </a:r>
            <a:endParaRPr lang="zh-HK" altLang="en-US" sz="1800" dirty="0">
              <a:latin typeface="Microsoft JhengHei"/>
              <a:cs typeface="Microsoft JhengHei"/>
            </a:endParaRPr>
          </a:p>
          <a:p>
            <a:pPr marL="12700" algn="ctr">
              <a:spcBef>
                <a:spcPts val="114"/>
              </a:spcBef>
            </a:pPr>
            <a:r>
              <a:rPr lang="zh-HK" altLang="en-US" sz="1800" dirty="0">
                <a:solidFill>
                  <a:srgbClr val="ED1C24"/>
                </a:solidFill>
                <a:latin typeface="Microsoft JhengHei"/>
                <a:cs typeface="Microsoft JhengHei"/>
              </a:rPr>
              <a:t>同學</a:t>
            </a:r>
            <a:r>
              <a:rPr lang="zh-HK" altLang="en-US" sz="1800" u="sng" spc="-25" dirty="0">
                <a:solidFill>
                  <a:srgbClr val="ED1C24"/>
                </a:solidFill>
                <a:uFill>
                  <a:solidFill>
                    <a:srgbClr val="ED1C24"/>
                  </a:solidFill>
                </a:uFill>
                <a:latin typeface="Microsoft JhengHei"/>
                <a:cs typeface="Microsoft JhengHei"/>
              </a:rPr>
              <a:t>商量</a:t>
            </a:r>
            <a:endParaRPr lang="zh-HK" altLang="en-US" sz="1800" dirty="0">
              <a:latin typeface="Microsoft JhengHei"/>
              <a:cs typeface="Microsoft JhengHei"/>
            </a:endParaRPr>
          </a:p>
          <a:p>
            <a:pPr marL="12700" algn="ctr">
              <a:spcBef>
                <a:spcPts val="114"/>
              </a:spcBef>
            </a:pPr>
            <a:r>
              <a:rPr lang="zh-HK" altLang="en-US" sz="1800" spc="-10" dirty="0">
                <a:solidFill>
                  <a:srgbClr val="ED1C24"/>
                </a:solidFill>
                <a:latin typeface="Microsoft JhengHei"/>
                <a:cs typeface="Microsoft JhengHei"/>
              </a:rPr>
              <a:t>想換領的禮物</a:t>
            </a:r>
            <a:endParaRPr lang="zh-HK" altLang="en-US" sz="1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E78ABF-5A34-478F-BBBC-0120B4CCD9B2}"/>
</file>

<file path=customXml/itemProps2.xml><?xml version="1.0" encoding="utf-8"?>
<ds:datastoreItem xmlns:ds="http://schemas.openxmlformats.org/officeDocument/2006/customXml" ds:itemID="{874977DE-B784-46BE-A405-A3F7BAC1764A}"/>
</file>

<file path=customXml/itemProps3.xml><?xml version="1.0" encoding="utf-8"?>
<ds:datastoreItem xmlns:ds="http://schemas.openxmlformats.org/officeDocument/2006/customXml" ds:itemID="{5296D1D1-9370-4724-80F5-B33E170A1E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98</Words>
  <Application>Microsoft Macintosh PowerPoint</Application>
  <PresentationFormat>自訂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Microsoft JhengHei</vt:lpstr>
      <vt:lpstr>Calibri</vt:lpstr>
      <vt:lpstr>Office Theme</vt:lpstr>
      <vt:lpstr>獎勵系統</vt:lpstr>
      <vt:lpstr>PowerPoint 簡報</vt:lpstr>
      <vt:lpstr>準則及記錄方式</vt:lpstr>
      <vt:lpstr>獎品換領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s附件21.3：獎勵系統_ppt_L006</dc:title>
  <cp:lastModifiedBy>Horace Cheung</cp:lastModifiedBy>
  <cp:revision>2</cp:revision>
  <dcterms:created xsi:type="dcterms:W3CDTF">2025-02-13T19:58:40Z</dcterms:created>
  <dcterms:modified xsi:type="dcterms:W3CDTF">2025-02-21T19:31:45Z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