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3" d="100"/>
          <a:sy n="123" d="100"/>
        </p:scale>
        <p:origin x="85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2854" y="2320425"/>
            <a:ext cx="5693663" cy="11643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2257" y="600405"/>
            <a:ext cx="1042669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0467" y="519811"/>
            <a:ext cx="5354320" cy="110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9369" y="6005644"/>
            <a:ext cx="1778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1345" y="2412921"/>
            <a:ext cx="39878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29" dirty="0">
                <a:solidFill>
                  <a:srgbClr val="FFFFFF"/>
                </a:solidFill>
                <a:latin typeface="Microsoft JhengHei"/>
                <a:cs typeface="Microsoft JhengHei"/>
              </a:rPr>
              <a:t>情緒溫度計</a:t>
            </a:r>
            <a:endParaRPr sz="6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b="0" spc="-25" dirty="0">
                <a:solidFill>
                  <a:srgbClr val="231F20"/>
                </a:solidFill>
                <a:latin typeface="Microsoft JhengHei"/>
                <a:cs typeface="Microsoft JhengHei"/>
              </a:rPr>
              <a:t>3.3</a:t>
            </a:r>
            <a:endParaRPr sz="2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4791" y="471792"/>
            <a:ext cx="6126471" cy="12478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2623" y="2593845"/>
            <a:ext cx="2346959" cy="23469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37711" y="2593845"/>
            <a:ext cx="2346959" cy="23469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23294" y="874772"/>
            <a:ext cx="573023" cy="19049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0063" y="889368"/>
            <a:ext cx="782955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spc="-20" dirty="0">
                <a:solidFill>
                  <a:srgbClr val="231F20"/>
                </a:solidFill>
                <a:latin typeface="MHeiHK-Bold"/>
                <a:cs typeface="MHeiHK-Bold"/>
              </a:rPr>
              <a:t>極高漲</a:t>
            </a:r>
            <a:endParaRPr sz="1950">
              <a:latin typeface="MHeiHK-Bold"/>
              <a:cs typeface="MHeiHK-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2494" y="2769216"/>
            <a:ext cx="530860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spc="-25" dirty="0">
                <a:solidFill>
                  <a:srgbClr val="231F20"/>
                </a:solidFill>
                <a:latin typeface="MHeiHK-Bold"/>
                <a:cs typeface="MHeiHK-Bold"/>
              </a:rPr>
              <a:t>平靜</a:t>
            </a:r>
            <a:endParaRPr sz="1950">
              <a:latin typeface="MHeiHK-Bold"/>
              <a:cs typeface="MHeiHK-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063" y="4260069"/>
            <a:ext cx="782955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spc="-20" dirty="0">
                <a:solidFill>
                  <a:srgbClr val="231F20"/>
                </a:solidFill>
                <a:latin typeface="MHeiHK-Bold"/>
                <a:cs typeface="MHeiHK-Bold"/>
              </a:rPr>
              <a:t>極冷靜</a:t>
            </a:r>
            <a:endParaRPr sz="1950">
              <a:latin typeface="MHeiHK-Bold"/>
              <a:cs typeface="MHeiHK-Bold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9775" y="633981"/>
            <a:ext cx="2164079" cy="532180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91182" y="1928365"/>
            <a:ext cx="2344927" cy="234492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00"/>
              </a:spcBef>
            </a:pPr>
            <a:r>
              <a:rPr sz="3300" spc="-10" dirty="0"/>
              <a:t>當我留意到自己的</a:t>
            </a:r>
            <a:endParaRPr sz="3300" dirty="0"/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3300" spc="-45" dirty="0" err="1"/>
              <a:t>情緒變得高漲時，我可以</a:t>
            </a:r>
            <a:r>
              <a:rPr lang="zh-HK" altLang="en-US" sz="3300" spc="-45" dirty="0"/>
              <a:t>⋯⋯</a:t>
            </a:r>
            <a:endParaRPr sz="330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12" name="object 12"/>
          <p:cNvSpPr txBox="1"/>
          <p:nvPr/>
        </p:nvSpPr>
        <p:spPr>
          <a:xfrm>
            <a:off x="6182679" y="4318430"/>
            <a:ext cx="16433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30" dirty="0">
                <a:solidFill>
                  <a:srgbClr val="50B848"/>
                </a:solidFill>
                <a:latin typeface="Microsoft JhengHei"/>
                <a:cs typeface="Microsoft JhengHei"/>
              </a:rPr>
              <a:t>由</a:t>
            </a:r>
            <a:r>
              <a:rPr sz="2200" b="1" spc="-20" dirty="0">
                <a:solidFill>
                  <a:srgbClr val="50B848"/>
                </a:solidFill>
                <a:latin typeface="Microsoft JhengHei"/>
                <a:cs typeface="Microsoft JhengHei"/>
              </a:rPr>
              <a:t>20</a:t>
            </a:r>
            <a:r>
              <a:rPr sz="2200" b="1" spc="-30" dirty="0">
                <a:solidFill>
                  <a:srgbClr val="50B848"/>
                </a:solidFill>
                <a:latin typeface="Microsoft JhengHei"/>
                <a:cs typeface="Microsoft JhengHei"/>
              </a:rPr>
              <a:t>倒數至</a:t>
            </a:r>
            <a:r>
              <a:rPr sz="2200" b="1" spc="-50" dirty="0">
                <a:solidFill>
                  <a:srgbClr val="50B848"/>
                </a:solidFill>
                <a:latin typeface="Microsoft JhengHei"/>
                <a:cs typeface="Microsoft JhengHei"/>
              </a:rPr>
              <a:t>1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62670" y="4996254"/>
            <a:ext cx="25400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50B848"/>
                </a:solidFill>
                <a:latin typeface="Microsoft JhengHei"/>
                <a:cs typeface="Microsoft JhengHei"/>
              </a:rPr>
              <a:t>深呼吸，將悶氣呼出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18717" y="4996254"/>
            <a:ext cx="19812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50B848"/>
                </a:solidFill>
                <a:latin typeface="Microsoft JhengHei"/>
                <a:cs typeface="Microsoft JhengHei"/>
              </a:rPr>
              <a:t>洗個臉，喝點水</a:t>
            </a:r>
            <a:endParaRPr sz="22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2">
            <a:extLst>
              <a:ext uri="{FF2B5EF4-FFF2-40B4-BE49-F238E27FC236}">
                <a16:creationId xmlns:a16="http://schemas.microsoft.com/office/drawing/2014/main" id="{61AEBD83-F3BB-628F-F665-6A0C6C2D2D5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2051" y="471792"/>
            <a:ext cx="6629399" cy="12478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2623" y="2593823"/>
            <a:ext cx="2346959" cy="23469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6850" y="904815"/>
            <a:ext cx="105849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231F2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HelveticaNeueLT Pro 67 MdCn"/>
              </a:rPr>
              <a:t>Too</a:t>
            </a:r>
            <a:r>
              <a:rPr sz="1400" b="1" spc="-60" dirty="0">
                <a:solidFill>
                  <a:srgbClr val="231F2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HelveticaNeueLT Pro 67 MdCn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HelveticaNeueLT Pro 67 MdCn"/>
              </a:rPr>
              <a:t>strong</a:t>
            </a:r>
            <a:endParaRPr sz="1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HelveticaNeueLT Pro 67 MdC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802" y="2784821"/>
            <a:ext cx="7969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231F2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HelveticaNeueLT Pro 67 MdCn"/>
              </a:rPr>
              <a:t>Calm</a:t>
            </a:r>
            <a:endParaRPr sz="1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HelveticaNeueLT Pro 67 MdC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850" y="4292565"/>
            <a:ext cx="105887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31F2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HelveticaNeueLT Pro 67 MdCn"/>
              </a:rPr>
              <a:t>Very</a:t>
            </a:r>
            <a:r>
              <a:rPr sz="1400" b="1" spc="-20" dirty="0">
                <a:solidFill>
                  <a:srgbClr val="231F2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HelveticaNeueLT Pro 67 MdCn"/>
              </a:rPr>
              <a:t> calm</a:t>
            </a:r>
            <a:endParaRPr sz="1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HelveticaNeueLT Pro 67 MdC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6039" y="633958"/>
            <a:ext cx="2514600" cy="5321935"/>
            <a:chOff x="956039" y="633958"/>
            <a:chExt cx="2514600" cy="53219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6039" y="633958"/>
              <a:ext cx="2514599" cy="53218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3295" y="874751"/>
              <a:ext cx="573023" cy="190499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37711" y="2593823"/>
            <a:ext cx="2346959" cy="23469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91182" y="1928343"/>
            <a:ext cx="2344927" cy="234492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24793" y="519811"/>
            <a:ext cx="6126470" cy="1055739"/>
          </a:xfrm>
          <a:prstGeom prst="rect">
            <a:avLst/>
          </a:prstGeom>
        </p:spPr>
        <p:txBody>
          <a:bodyPr vert="horz" wrap="square" lIns="0" tIns="181929" rIns="0" bIns="0" rtlCol="0">
            <a:spAutoFit/>
          </a:bodyPr>
          <a:lstStyle/>
          <a:p>
            <a:pPr marL="868680" marR="5080" indent="-632460">
              <a:lnSpc>
                <a:spcPts val="3400"/>
              </a:lnSpc>
              <a:spcBef>
                <a:spcPts val="380"/>
              </a:spcBef>
            </a:pPr>
            <a:r>
              <a:rPr dirty="0"/>
              <a:t>When</a:t>
            </a:r>
            <a:r>
              <a:rPr spc="-10" dirty="0"/>
              <a:t> </a:t>
            </a:r>
            <a:r>
              <a:rPr dirty="0"/>
              <a:t>I</a:t>
            </a:r>
            <a:r>
              <a:rPr spc="-10" dirty="0"/>
              <a:t> </a:t>
            </a:r>
            <a:r>
              <a:rPr dirty="0"/>
              <a:t>find</a:t>
            </a:r>
            <a:r>
              <a:rPr spc="-5" dirty="0"/>
              <a:t> </a:t>
            </a:r>
            <a:r>
              <a:rPr dirty="0"/>
              <a:t>my</a:t>
            </a:r>
            <a:r>
              <a:rPr spc="-5" dirty="0"/>
              <a:t> </a:t>
            </a:r>
            <a:r>
              <a:rPr dirty="0"/>
              <a:t>feelings</a:t>
            </a:r>
            <a:r>
              <a:rPr spc="-10" dirty="0"/>
              <a:t> </a:t>
            </a:r>
            <a:r>
              <a:rPr spc="-25" dirty="0"/>
              <a:t>g</a:t>
            </a:r>
            <a:r>
              <a:rPr lang="en-US" altLang="zh-HK" spc="-25" dirty="0"/>
              <a:t>etting</a:t>
            </a:r>
            <a:r>
              <a:rPr spc="-25" dirty="0"/>
              <a:t> </a:t>
            </a:r>
            <a:r>
              <a:rPr dirty="0"/>
              <a:t>too</a:t>
            </a:r>
            <a:r>
              <a:rPr spc="-30" dirty="0"/>
              <a:t> </a:t>
            </a:r>
            <a:r>
              <a:rPr dirty="0"/>
              <a:t>strong,</a:t>
            </a:r>
            <a:r>
              <a:rPr spc="-25" dirty="0"/>
              <a:t> </a:t>
            </a:r>
            <a:r>
              <a:rPr dirty="0"/>
              <a:t>I</a:t>
            </a:r>
            <a:r>
              <a:rPr spc="-25" dirty="0"/>
              <a:t> </a:t>
            </a:r>
            <a:r>
              <a:rPr dirty="0"/>
              <a:t>can</a:t>
            </a:r>
            <a:r>
              <a:rPr spc="-20" dirty="0"/>
              <a:t> </a:t>
            </a:r>
            <a:r>
              <a:rPr spc="-10" dirty="0"/>
              <a:t>......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13" name="object 13"/>
          <p:cNvSpPr txBox="1"/>
          <p:nvPr/>
        </p:nvSpPr>
        <p:spPr>
          <a:xfrm>
            <a:off x="6163518" y="4318441"/>
            <a:ext cx="1680845" cy="6781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6510" marR="5080" indent="-4445">
              <a:lnSpc>
                <a:spcPts val="2500"/>
              </a:lnSpc>
              <a:spcBef>
                <a:spcPts val="300"/>
              </a:spcBef>
            </a:pPr>
            <a:r>
              <a:rPr sz="2200" b="1" dirty="0">
                <a:solidFill>
                  <a:srgbClr val="50B848"/>
                </a:solidFill>
                <a:latin typeface="Microsoft JhengHei"/>
                <a:cs typeface="Microsoft JhengHei"/>
              </a:rPr>
              <a:t>Count</a:t>
            </a:r>
            <a:r>
              <a:rPr sz="2200" b="1" spc="-25" dirty="0">
                <a:solidFill>
                  <a:srgbClr val="50B848"/>
                </a:solidFill>
                <a:latin typeface="Microsoft JhengHei"/>
                <a:cs typeface="Microsoft JhengHei"/>
              </a:rPr>
              <a:t> </a:t>
            </a:r>
            <a:r>
              <a:rPr sz="2200" b="1" spc="-20" dirty="0">
                <a:solidFill>
                  <a:srgbClr val="50B848"/>
                </a:solidFill>
                <a:latin typeface="Microsoft JhengHei"/>
                <a:cs typeface="Microsoft JhengHei"/>
              </a:rPr>
              <a:t>down </a:t>
            </a:r>
            <a:r>
              <a:rPr sz="2200" b="1" dirty="0">
                <a:solidFill>
                  <a:srgbClr val="50B848"/>
                </a:solidFill>
                <a:latin typeface="Microsoft JhengHei"/>
                <a:cs typeface="Microsoft JhengHei"/>
              </a:rPr>
              <a:t>from</a:t>
            </a:r>
            <a:r>
              <a:rPr sz="2200" b="1" spc="-35" dirty="0">
                <a:solidFill>
                  <a:srgbClr val="50B848"/>
                </a:solidFill>
                <a:latin typeface="Microsoft JhengHei"/>
                <a:cs typeface="Microsoft JhengHei"/>
              </a:rPr>
              <a:t> </a:t>
            </a:r>
            <a:r>
              <a:rPr sz="2200" b="1" dirty="0">
                <a:solidFill>
                  <a:srgbClr val="50B848"/>
                </a:solidFill>
                <a:latin typeface="Microsoft JhengHei"/>
                <a:cs typeface="Microsoft JhengHei"/>
              </a:rPr>
              <a:t>20</a:t>
            </a:r>
            <a:r>
              <a:rPr sz="2200" b="1" spc="-30" dirty="0">
                <a:solidFill>
                  <a:srgbClr val="50B848"/>
                </a:solidFill>
                <a:latin typeface="Microsoft JhengHei"/>
                <a:cs typeface="Microsoft JhengHei"/>
              </a:rPr>
              <a:t> </a:t>
            </a:r>
            <a:r>
              <a:rPr sz="2200" b="1" dirty="0">
                <a:solidFill>
                  <a:srgbClr val="50B848"/>
                </a:solidFill>
                <a:latin typeface="Microsoft JhengHei"/>
                <a:cs typeface="Microsoft JhengHei"/>
              </a:rPr>
              <a:t>to</a:t>
            </a:r>
            <a:r>
              <a:rPr sz="2200" b="1" spc="-30" dirty="0">
                <a:solidFill>
                  <a:srgbClr val="50B848"/>
                </a:solidFill>
                <a:latin typeface="Microsoft JhengHei"/>
                <a:cs typeface="Microsoft JhengHei"/>
              </a:rPr>
              <a:t> </a:t>
            </a:r>
            <a:r>
              <a:rPr sz="2200" b="1" spc="-50" dirty="0">
                <a:solidFill>
                  <a:srgbClr val="50B848"/>
                </a:solidFill>
                <a:latin typeface="Microsoft JhengHei"/>
                <a:cs typeface="Microsoft JhengHei"/>
              </a:rPr>
              <a:t>1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67283" y="4996266"/>
            <a:ext cx="23317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75" dirty="0">
                <a:solidFill>
                  <a:srgbClr val="50B848"/>
                </a:solidFill>
                <a:latin typeface="Microsoft JhengHei"/>
                <a:cs typeface="Microsoft JhengHei"/>
              </a:rPr>
              <a:t>Take</a:t>
            </a:r>
            <a:r>
              <a:rPr sz="2200" b="1" spc="-60" dirty="0">
                <a:solidFill>
                  <a:srgbClr val="50B848"/>
                </a:solidFill>
                <a:latin typeface="Microsoft JhengHei"/>
                <a:cs typeface="Microsoft JhengHei"/>
              </a:rPr>
              <a:t> </a:t>
            </a:r>
            <a:r>
              <a:rPr sz="2200" b="1" dirty="0">
                <a:solidFill>
                  <a:srgbClr val="50B848"/>
                </a:solidFill>
                <a:latin typeface="Microsoft JhengHei"/>
                <a:cs typeface="Microsoft JhengHei"/>
              </a:rPr>
              <a:t>deep</a:t>
            </a:r>
            <a:r>
              <a:rPr sz="2200" b="1" spc="-55" dirty="0">
                <a:solidFill>
                  <a:srgbClr val="50B848"/>
                </a:solidFill>
                <a:latin typeface="Microsoft JhengHei"/>
                <a:cs typeface="Microsoft JhengHei"/>
              </a:rPr>
              <a:t> </a:t>
            </a:r>
            <a:r>
              <a:rPr sz="2200" b="1" spc="-10" dirty="0">
                <a:solidFill>
                  <a:srgbClr val="50B848"/>
                </a:solidFill>
                <a:latin typeface="Microsoft JhengHei"/>
                <a:cs typeface="Microsoft JhengHei"/>
              </a:rPr>
              <a:t>breath</a:t>
            </a:r>
            <a:endParaRPr sz="2200" dirty="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12917" y="4996266"/>
            <a:ext cx="2393950" cy="6781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254635">
              <a:lnSpc>
                <a:spcPts val="2500"/>
              </a:lnSpc>
              <a:spcBef>
                <a:spcPts val="300"/>
              </a:spcBef>
            </a:pPr>
            <a:r>
              <a:rPr sz="2200" b="1" dirty="0">
                <a:solidFill>
                  <a:srgbClr val="50B848"/>
                </a:solidFill>
                <a:latin typeface="Microsoft JhengHei"/>
                <a:cs typeface="Microsoft JhengHei"/>
              </a:rPr>
              <a:t>Wash</a:t>
            </a:r>
            <a:r>
              <a:rPr sz="2200" b="1" spc="-80" dirty="0">
                <a:solidFill>
                  <a:srgbClr val="50B848"/>
                </a:solidFill>
                <a:latin typeface="Microsoft JhengHei"/>
                <a:cs typeface="Microsoft JhengHei"/>
              </a:rPr>
              <a:t> </a:t>
            </a:r>
            <a:r>
              <a:rPr sz="2200" b="1" dirty="0">
                <a:solidFill>
                  <a:srgbClr val="50B848"/>
                </a:solidFill>
                <a:latin typeface="Microsoft JhengHei"/>
                <a:cs typeface="Microsoft JhengHei"/>
              </a:rPr>
              <a:t>my</a:t>
            </a:r>
            <a:r>
              <a:rPr sz="2200" b="1" spc="-80" dirty="0">
                <a:solidFill>
                  <a:srgbClr val="50B848"/>
                </a:solidFill>
                <a:latin typeface="Microsoft JhengHei"/>
                <a:cs typeface="Microsoft JhengHei"/>
              </a:rPr>
              <a:t> </a:t>
            </a:r>
            <a:r>
              <a:rPr sz="2200" b="1" spc="-20" dirty="0">
                <a:solidFill>
                  <a:srgbClr val="50B848"/>
                </a:solidFill>
                <a:latin typeface="Microsoft JhengHei"/>
                <a:cs typeface="Microsoft JhengHei"/>
              </a:rPr>
              <a:t>face </a:t>
            </a:r>
            <a:r>
              <a:rPr sz="2200" b="1" dirty="0">
                <a:solidFill>
                  <a:srgbClr val="50B848"/>
                </a:solidFill>
                <a:latin typeface="Microsoft JhengHei"/>
                <a:cs typeface="Microsoft JhengHei"/>
              </a:rPr>
              <a:t>Drink</a:t>
            </a:r>
            <a:r>
              <a:rPr sz="2200" b="1" spc="-15" dirty="0">
                <a:solidFill>
                  <a:srgbClr val="50B848"/>
                </a:solidFill>
                <a:latin typeface="Microsoft JhengHei"/>
                <a:cs typeface="Microsoft JhengHei"/>
              </a:rPr>
              <a:t> </a:t>
            </a:r>
            <a:r>
              <a:rPr sz="2200" b="1" dirty="0">
                <a:solidFill>
                  <a:srgbClr val="50B848"/>
                </a:solidFill>
                <a:latin typeface="Microsoft JhengHei"/>
                <a:cs typeface="Microsoft JhengHei"/>
              </a:rPr>
              <a:t>some</a:t>
            </a:r>
            <a:r>
              <a:rPr sz="2200" b="1" spc="-10" dirty="0">
                <a:solidFill>
                  <a:srgbClr val="50B848"/>
                </a:solidFill>
                <a:latin typeface="Microsoft JhengHei"/>
                <a:cs typeface="Microsoft JhengHei"/>
              </a:rPr>
              <a:t> </a:t>
            </a:r>
            <a:r>
              <a:rPr sz="2200" b="1" spc="-20" dirty="0">
                <a:solidFill>
                  <a:srgbClr val="50B848"/>
                </a:solidFill>
                <a:latin typeface="Microsoft JhengHei"/>
                <a:cs typeface="Microsoft JhengHei"/>
              </a:rPr>
              <a:t>water</a:t>
            </a:r>
            <a:endParaRPr sz="2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57</Words>
  <Application>Microsoft Macintosh PowerPoint</Application>
  <PresentationFormat>自訂</PresentationFormat>
  <Paragraphs>20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Microsoft JhengHei</vt:lpstr>
      <vt:lpstr>MHeiHK-Bold</vt:lpstr>
      <vt:lpstr>Calibri</vt:lpstr>
      <vt:lpstr>Office Theme</vt:lpstr>
      <vt:lpstr>附件 3.3</vt:lpstr>
      <vt:lpstr>當我留意到自己的 情緒變得高漲時，我可以⋯⋯</vt:lpstr>
      <vt:lpstr>When I find my feelings getting too strong, I can 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實例3_附件3_環境設置_情緒溫度計_ppt_L009</dc:title>
  <cp:lastModifiedBy>E</cp:lastModifiedBy>
  <cp:revision>4</cp:revision>
  <dcterms:created xsi:type="dcterms:W3CDTF">2024-03-16T09:30:33Z</dcterms:created>
  <dcterms:modified xsi:type="dcterms:W3CDTF">2024-04-19T05:02:07Z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2024-03-16T00:00:00Z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2024-03-16T00:00:00Z</vt:filetime>
  </property>
  <property fmtid="{D5CDD505-2E9C-101B-9397-08002B2CF9AE}" pid="5" name="Producer">
    <vt:lpwstr>Adobe PDF library 17.00</vt:lpwstr>
  </property>
</Properties>
</file>