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7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8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88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02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35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95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71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0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1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2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1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CFBE2-A66A-45A2-83BF-3F5344FE6097}" type="datetimeFigureOut">
              <a:rPr lang="zh-TW" altLang="en-US" smtClean="0"/>
              <a:t>2024/8/13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D1C4-0A8F-4BFF-929D-B51C7529F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6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479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27059385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977994350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r>
                        <a:rPr lang="zh-TW" altLang="en-US" sz="60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認知</a:t>
                      </a:r>
                      <a:endParaRPr lang="zh-TW" altLang="en-US" sz="60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「類別」字卡</a:t>
                      </a:r>
                    </a:p>
                    <a:p>
                      <a:endParaRPr lang="en-US" altLang="zh-TW" sz="6000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zh-TW" altLang="en-US" sz="60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列印字卡，</a:t>
                      </a:r>
                      <a:endParaRPr lang="en-US" altLang="zh-TW" sz="6000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zh-TW" altLang="en-US" sz="60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並</a:t>
                      </a:r>
                      <a:r>
                        <a:rPr lang="zh-TW" altLang="en-US" sz="60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貼在黑板上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80326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zh-TW" altLang="en-US" sz="60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身體反應</a:t>
                      </a:r>
                      <a:endParaRPr lang="zh-TW" altLang="en-US" sz="60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sz="6000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131257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zh-TW" altLang="en-US" sz="60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情緒</a:t>
                      </a:r>
                      <a:endParaRPr lang="zh-TW" altLang="en-US" sz="60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sz="6000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283306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lang="zh-TW" altLang="en-US" sz="60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行為</a:t>
                      </a:r>
                      <a:endParaRPr lang="zh-TW" altLang="en-US" sz="60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sz="6000" dirty="0">
                        <a:latin typeface="Agency FB" panose="020B05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158957"/>
                  </a:ext>
                </a:extLst>
              </a:tr>
            </a:tbl>
          </a:graphicData>
        </a:graphic>
      </p:graphicFrame>
      <p:pic>
        <p:nvPicPr>
          <p:cNvPr id="5" name="Picture 6" descr="バレンタインのイラスト「ハート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417" y="3664387"/>
            <a:ext cx="1499603" cy="127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心臓検診のイラスト（学校の健康診断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477" y="1746028"/>
            <a:ext cx="1691386" cy="151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脳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417" y="179448"/>
            <a:ext cx="1499603" cy="138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走る人たちのイラスト（スポーツ・男性3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699" y="5181600"/>
            <a:ext cx="933196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56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26933"/>
              </p:ext>
            </p:extLst>
          </p:nvPr>
        </p:nvGraphicFramePr>
        <p:xfrm>
          <a:off x="22699" y="0"/>
          <a:ext cx="12160066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0033">
                  <a:extLst>
                    <a:ext uri="{9D8B030D-6E8A-4147-A177-3AD203B41FA5}">
                      <a16:colId xmlns:a16="http://schemas.microsoft.com/office/drawing/2014/main" val="2270593853"/>
                    </a:ext>
                  </a:extLst>
                </a:gridCol>
                <a:gridCol w="6080033">
                  <a:extLst>
                    <a:ext uri="{9D8B030D-6E8A-4147-A177-3AD203B41FA5}">
                      <a16:colId xmlns:a16="http://schemas.microsoft.com/office/drawing/2014/main" val="2377718239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情緒低落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失眠或渴睡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80326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悶悶不樂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食慾減低或暴食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131257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煩躁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身體不適，</a:t>
                      </a:r>
                      <a:endParaRPr lang="en-US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例如：頭痛、腸胃不適</a:t>
                      </a:r>
                      <a:endParaRPr lang="en-US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283306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沒精打采</a:t>
                      </a:r>
                      <a:endParaRPr lang="zh-TW" altLang="en-US" sz="44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專注力下降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15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88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12821"/>
              </p:ext>
            </p:extLst>
          </p:nvPr>
        </p:nvGraphicFramePr>
        <p:xfrm>
          <a:off x="22699" y="0"/>
          <a:ext cx="12160066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0033">
                  <a:extLst>
                    <a:ext uri="{9D8B030D-6E8A-4147-A177-3AD203B41FA5}">
                      <a16:colId xmlns:a16="http://schemas.microsoft.com/office/drawing/2014/main" val="2270593853"/>
                    </a:ext>
                  </a:extLst>
                </a:gridCol>
                <a:gridCol w="6080033">
                  <a:extLst>
                    <a:ext uri="{9D8B030D-6E8A-4147-A177-3AD203B41FA5}">
                      <a16:colId xmlns:a16="http://schemas.microsoft.com/office/drawing/2014/main" val="2377718239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kern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難以做決定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kern="12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絕望感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80326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對個人、世界或</a:t>
                      </a: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未來</a:t>
                      </a:r>
                      <a:endParaRPr lang="en-US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持</a:t>
                      </a:r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負面想法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kern="1200" dirty="0" smtClean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無助感</a:t>
                      </a:r>
                      <a:endParaRPr lang="zh-TW" altLang="en-US" sz="4400" b="1" kern="12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131257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kern="1200" dirty="0" smtClean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失去自信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出現自殺念頭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283306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kern="1200" dirty="0" smtClean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容易內疚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不想參加</a:t>
                      </a: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日常</a:t>
                      </a:r>
                      <a:r>
                        <a:rPr lang="zh-TW" altLang="zh-TW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活動</a:t>
                      </a:r>
                      <a:endParaRPr lang="en-US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15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57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55118"/>
              </p:ext>
            </p:extLst>
          </p:nvPr>
        </p:nvGraphicFramePr>
        <p:xfrm>
          <a:off x="22699" y="0"/>
          <a:ext cx="12160066" cy="3817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0033">
                  <a:extLst>
                    <a:ext uri="{9D8B030D-6E8A-4147-A177-3AD203B41FA5}">
                      <a16:colId xmlns:a16="http://schemas.microsoft.com/office/drawing/2014/main" val="2270593853"/>
                    </a:ext>
                  </a:extLst>
                </a:gridCol>
                <a:gridCol w="6080033">
                  <a:extLst>
                    <a:ext uri="{9D8B030D-6E8A-4147-A177-3AD203B41FA5}">
                      <a16:colId xmlns:a16="http://schemas.microsoft.com/office/drawing/2014/main" val="2377718239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避開社交場合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躁動不安或行動遲滯</a:t>
                      </a:r>
                      <a:endParaRPr lang="en-HK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80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疏於自理、</a:t>
                      </a:r>
                      <a:endParaRPr lang="en-US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不顧個人儀容</a:t>
                      </a:r>
                      <a:endParaRPr lang="en-US" altLang="zh-TW" sz="44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欠缺學習動力，例如：常欠功課、成績下滑、經常遲到缺課</a:t>
                      </a:r>
                      <a:endParaRPr lang="en-US" altLang="zh-TW" sz="4400" b="1" dirty="0" smtClean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13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1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2F9E1AABD918448B46DB17DBC271B69" ma:contentTypeVersion="13" ma:contentTypeDescription="建立新的文件。" ma:contentTypeScope="" ma:versionID="55581eef94f4f1ea3e916961641c2d2d">
  <xsd:schema xmlns:xsd="http://www.w3.org/2001/XMLSchema" xmlns:xs="http://www.w3.org/2001/XMLSchema" xmlns:p="http://schemas.microsoft.com/office/2006/metadata/properties" xmlns:ns2="0817ea2f-525a-449a-9774-29f45234d815" xmlns:ns3="ecd97425-1552-4cdb-b190-a5d29f0a5eeb" targetNamespace="http://schemas.microsoft.com/office/2006/metadata/properties" ma:root="true" ma:fieldsID="3b77f012e33460a4b3b25c0250cf1b84" ns2:_="" ns3:_="">
    <xsd:import namespace="0817ea2f-525a-449a-9774-29f45234d815"/>
    <xsd:import namespace="ecd97425-1552-4cdb-b190-a5d29f0a5e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7ea2f-525a-449a-9774-29f45234d8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影像標籤" ma:readOnly="false" ma:fieldId="{5cf76f15-5ced-4ddc-b409-7134ff3c332f}" ma:taxonomyMulti="true" ma:sspId="bca0ba2c-31e5-4c89-bdb4-0b3d60f879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97425-1552-4cdb-b190-a5d29f0a5ee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2d3d651-d9bd-46d7-8563-61fa7bb30e96}" ma:internalName="TaxCatchAll" ma:showField="CatchAllData" ma:web="ecd97425-1552-4cdb-b190-a5d29f0a5e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17ea2f-525a-449a-9774-29f45234d815">
      <Terms xmlns="http://schemas.microsoft.com/office/infopath/2007/PartnerControls"/>
    </lcf76f155ced4ddcb4097134ff3c332f>
    <TaxCatchAll xmlns="ecd97425-1552-4cdb-b190-a5d29f0a5eeb" xsi:nil="true"/>
  </documentManagement>
</p:properties>
</file>

<file path=customXml/itemProps1.xml><?xml version="1.0" encoding="utf-8"?>
<ds:datastoreItem xmlns:ds="http://schemas.openxmlformats.org/officeDocument/2006/customXml" ds:itemID="{BD00886B-0410-41D7-845F-96DC76FC7153}"/>
</file>

<file path=customXml/itemProps2.xml><?xml version="1.0" encoding="utf-8"?>
<ds:datastoreItem xmlns:ds="http://schemas.openxmlformats.org/officeDocument/2006/customXml" ds:itemID="{E4679A53-09E9-4238-8A76-584723533765}"/>
</file>

<file path=customXml/itemProps3.xml><?xml version="1.0" encoding="utf-8"?>
<ds:datastoreItem xmlns:ds="http://schemas.openxmlformats.org/officeDocument/2006/customXml" ds:itemID="{59DD09C5-16D4-4025-9EC5-A9DAC10092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103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JhengHei</vt:lpstr>
      <vt:lpstr>新細明體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LAM, Yui-ki</dc:creator>
  <cp:lastModifiedBy>CHAN, Ka-ling Cynthia</cp:lastModifiedBy>
  <cp:revision>11</cp:revision>
  <dcterms:created xsi:type="dcterms:W3CDTF">2023-08-02T07:16:41Z</dcterms:created>
  <dcterms:modified xsi:type="dcterms:W3CDTF">2024-08-13T09:48:02Z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0x010100E2F9E1AABD918448B46DB17DBC271B69</vt:lpwstr>
  </property>
</Properties>
</file>