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54" d="100"/>
          <a:sy n="54" d="100"/>
        </p:scale>
        <p:origin x="96" y="1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FBE2-A66A-45A2-83BF-3F5344FE6097}" type="datetimeFigureOut">
              <a:rPr lang="zh-TW" altLang="en-US" smtClean="0"/>
              <a:t>2024/8/13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D1C4-0A8F-4BFF-929D-B51C7529F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572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FBE2-A66A-45A2-83BF-3F5344FE6097}" type="datetimeFigureOut">
              <a:rPr lang="zh-TW" altLang="en-US" smtClean="0"/>
              <a:t>2024/8/13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D1C4-0A8F-4BFF-929D-B51C7529F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8839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FBE2-A66A-45A2-83BF-3F5344FE6097}" type="datetimeFigureOut">
              <a:rPr lang="zh-TW" altLang="en-US" smtClean="0"/>
              <a:t>2024/8/13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D1C4-0A8F-4BFF-929D-B51C7529F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8882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FBE2-A66A-45A2-83BF-3F5344FE6097}" type="datetimeFigureOut">
              <a:rPr lang="zh-TW" altLang="en-US" smtClean="0"/>
              <a:t>2024/8/13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D1C4-0A8F-4BFF-929D-B51C7529F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0025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FBE2-A66A-45A2-83BF-3F5344FE6097}" type="datetimeFigureOut">
              <a:rPr lang="zh-TW" altLang="en-US" smtClean="0"/>
              <a:t>2024/8/13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D1C4-0A8F-4BFF-929D-B51C7529F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3357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FBE2-A66A-45A2-83BF-3F5344FE6097}" type="datetimeFigureOut">
              <a:rPr lang="zh-TW" altLang="en-US" smtClean="0"/>
              <a:t>2024/8/13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D1C4-0A8F-4BFF-929D-B51C7529F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3956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FBE2-A66A-45A2-83BF-3F5344FE6097}" type="datetimeFigureOut">
              <a:rPr lang="zh-TW" altLang="en-US" smtClean="0"/>
              <a:t>2024/8/13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D1C4-0A8F-4BFF-929D-B51C7529F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1716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FBE2-A66A-45A2-83BF-3F5344FE6097}" type="datetimeFigureOut">
              <a:rPr lang="zh-TW" altLang="en-US" smtClean="0"/>
              <a:t>2024/8/13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D1C4-0A8F-4BFF-929D-B51C7529F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9080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FBE2-A66A-45A2-83BF-3F5344FE6097}" type="datetimeFigureOut">
              <a:rPr lang="zh-TW" altLang="en-US" smtClean="0"/>
              <a:t>2024/8/13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D1C4-0A8F-4BFF-929D-B51C7529F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5125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FBE2-A66A-45A2-83BF-3F5344FE6097}" type="datetimeFigureOut">
              <a:rPr lang="zh-TW" altLang="en-US" smtClean="0"/>
              <a:t>2024/8/13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D1C4-0A8F-4BFF-929D-B51C7529F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62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FBE2-A66A-45A2-83BF-3F5344FE6097}" type="datetimeFigureOut">
              <a:rPr lang="zh-TW" altLang="en-US" smtClean="0"/>
              <a:t>2024/8/13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D1C4-0A8F-4BFF-929D-B51C7529F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7157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CFBE2-A66A-45A2-83BF-3F5344FE6097}" type="datetimeFigureOut">
              <a:rPr lang="zh-TW" altLang="en-US" smtClean="0"/>
              <a:t>2024/8/13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7D1C4-0A8F-4BFF-929D-B51C7529F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766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14790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270593853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2977994350"/>
                    </a:ext>
                  </a:extLst>
                </a:gridCol>
              </a:tblGrid>
              <a:tr h="1714500">
                <a:tc>
                  <a:txBody>
                    <a:bodyPr/>
                    <a:lstStyle/>
                    <a:p>
                      <a:r>
                        <a:rPr lang="zh-TW" altLang="en-US" sz="6000" b="1" dirty="0" smtClean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認知</a:t>
                      </a:r>
                      <a:endParaRPr lang="zh-TW" altLang="en-US" sz="6000" b="1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6000" b="1" dirty="0" smtClean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「類別」字卡</a:t>
                      </a:r>
                    </a:p>
                    <a:p>
                      <a:endParaRPr lang="en-US" altLang="zh-TW" sz="6000" dirty="0" smtClean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r>
                        <a:rPr lang="zh-TW" altLang="en-US" sz="6000" dirty="0" smtClean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列印字卡，</a:t>
                      </a:r>
                      <a:endParaRPr lang="en-US" altLang="zh-TW" sz="6000" dirty="0" smtClean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r>
                        <a:rPr lang="zh-TW" altLang="en-US" sz="6000" dirty="0" smtClean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並</a:t>
                      </a:r>
                      <a:r>
                        <a:rPr lang="zh-TW" altLang="en-US" sz="60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貼在黑板上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803265"/>
                  </a:ext>
                </a:extLst>
              </a:tr>
              <a:tr h="1714500">
                <a:tc>
                  <a:txBody>
                    <a:bodyPr/>
                    <a:lstStyle/>
                    <a:p>
                      <a:r>
                        <a:rPr lang="zh-TW" altLang="en-US" sz="6000" b="1" dirty="0" smtClean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身體反應</a:t>
                      </a:r>
                      <a:endParaRPr lang="zh-TW" altLang="en-US" sz="6000" b="1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 sz="6000" dirty="0">
                        <a:latin typeface="Agency FB" panose="020B05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4131257"/>
                  </a:ext>
                </a:extLst>
              </a:tr>
              <a:tr h="1714500">
                <a:tc>
                  <a:txBody>
                    <a:bodyPr/>
                    <a:lstStyle/>
                    <a:p>
                      <a:r>
                        <a:rPr lang="zh-TW" altLang="en-US" sz="6000" b="1" dirty="0" smtClean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情緒</a:t>
                      </a:r>
                      <a:endParaRPr lang="zh-TW" altLang="en-US" sz="6000" b="1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 sz="6000" dirty="0">
                        <a:latin typeface="Agency FB" panose="020B05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46283306"/>
                  </a:ext>
                </a:extLst>
              </a:tr>
              <a:tr h="1714500">
                <a:tc>
                  <a:txBody>
                    <a:bodyPr/>
                    <a:lstStyle/>
                    <a:p>
                      <a:r>
                        <a:rPr lang="zh-TW" altLang="en-US" sz="6000" b="1" dirty="0" smtClean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行為</a:t>
                      </a:r>
                      <a:endParaRPr lang="zh-TW" altLang="en-US" sz="6000" b="1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 sz="6000" dirty="0">
                        <a:latin typeface="Agency FB" panose="020B05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2158957"/>
                  </a:ext>
                </a:extLst>
              </a:tr>
            </a:tbl>
          </a:graphicData>
        </a:graphic>
      </p:graphicFrame>
      <p:pic>
        <p:nvPicPr>
          <p:cNvPr id="5" name="Picture 6" descr="バレンタインのイラスト「ハート」 | かわいいフリー素材集 いらすとや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2417" y="3664387"/>
            <a:ext cx="1499603" cy="1275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心臓検診のイラスト（学校の健康診断）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477" y="1746028"/>
            <a:ext cx="1691386" cy="1513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脳のイラスト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2417" y="179448"/>
            <a:ext cx="1499603" cy="1387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走る人たちのイラスト（スポーツ・男性3）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699" y="5181600"/>
            <a:ext cx="933196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4568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626933"/>
              </p:ext>
            </p:extLst>
          </p:nvPr>
        </p:nvGraphicFramePr>
        <p:xfrm>
          <a:off x="22699" y="0"/>
          <a:ext cx="12160066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80033">
                  <a:extLst>
                    <a:ext uri="{9D8B030D-6E8A-4147-A177-3AD203B41FA5}">
                      <a16:colId xmlns:a16="http://schemas.microsoft.com/office/drawing/2014/main" val="2270593853"/>
                    </a:ext>
                  </a:extLst>
                </a:gridCol>
                <a:gridCol w="6080033">
                  <a:extLst>
                    <a:ext uri="{9D8B030D-6E8A-4147-A177-3AD203B41FA5}">
                      <a16:colId xmlns:a16="http://schemas.microsoft.com/office/drawing/2014/main" val="2377718239"/>
                    </a:ext>
                  </a:extLst>
                </a:gridCol>
              </a:tblGrid>
              <a:tr h="17145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400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情緒低落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400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失眠或渴睡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1803265"/>
                  </a:ext>
                </a:extLst>
              </a:tr>
              <a:tr h="17145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400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悶悶不樂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400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食慾減低或暴食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4131257"/>
                  </a:ext>
                </a:extLst>
              </a:tr>
              <a:tr h="17145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400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煩躁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400" b="1" dirty="0" smtClean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身體不適，</a:t>
                      </a:r>
                      <a:endParaRPr lang="en-US" altLang="zh-TW" sz="4400" b="1" dirty="0" smtClean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400" b="1" dirty="0" smtClean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例如：頭痛、腸胃不適</a:t>
                      </a:r>
                      <a:endParaRPr lang="en-US" altLang="zh-TW" sz="4400" b="1" dirty="0" smtClean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46283306"/>
                  </a:ext>
                </a:extLst>
              </a:tr>
              <a:tr h="17145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400" b="1" dirty="0" smtClean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沒精打采</a:t>
                      </a:r>
                      <a:endParaRPr lang="zh-TW" altLang="en-US" sz="4400" b="1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400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專注力下降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2158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2885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612821"/>
              </p:ext>
            </p:extLst>
          </p:nvPr>
        </p:nvGraphicFramePr>
        <p:xfrm>
          <a:off x="22699" y="0"/>
          <a:ext cx="12160066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80033">
                  <a:extLst>
                    <a:ext uri="{9D8B030D-6E8A-4147-A177-3AD203B41FA5}">
                      <a16:colId xmlns:a16="http://schemas.microsoft.com/office/drawing/2014/main" val="2270593853"/>
                    </a:ext>
                  </a:extLst>
                </a:gridCol>
                <a:gridCol w="6080033">
                  <a:extLst>
                    <a:ext uri="{9D8B030D-6E8A-4147-A177-3AD203B41FA5}">
                      <a16:colId xmlns:a16="http://schemas.microsoft.com/office/drawing/2014/main" val="2377718239"/>
                    </a:ext>
                  </a:extLst>
                </a:gridCol>
              </a:tblGrid>
              <a:tr h="17145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400" b="1" kern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+mn-cs"/>
                        </a:rPr>
                        <a:t>難以做決定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400" b="1" kern="120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+mn-cs"/>
                        </a:rPr>
                        <a:t>絕望感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1803265"/>
                  </a:ext>
                </a:extLst>
              </a:tr>
              <a:tr h="17145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400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對個人、世界或</a:t>
                      </a:r>
                      <a:r>
                        <a:rPr lang="zh-TW" altLang="en-US" sz="4400" b="1" dirty="0" smtClean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未來</a:t>
                      </a:r>
                      <a:endParaRPr lang="en-US" altLang="zh-TW" sz="4400" b="1" dirty="0" smtClean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4400" b="1" dirty="0" smtClean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持</a:t>
                      </a:r>
                      <a:r>
                        <a:rPr lang="zh-TW" altLang="en-US" sz="4400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負面想法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400" b="1" kern="1200" dirty="0" smtClean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+mn-cs"/>
                        </a:rPr>
                        <a:t>無助感</a:t>
                      </a:r>
                      <a:endParaRPr lang="zh-TW" altLang="en-US" sz="4400" b="1" kern="120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4131257"/>
                  </a:ext>
                </a:extLst>
              </a:tr>
              <a:tr h="17145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400" b="1" kern="1200" dirty="0" smtClean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+mn-cs"/>
                        </a:rPr>
                        <a:t>失去自信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400" b="1" dirty="0" smtClean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出現自殺念頭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46283306"/>
                  </a:ext>
                </a:extLst>
              </a:tr>
              <a:tr h="17145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400" b="1" kern="1200" dirty="0" smtClean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+mn-cs"/>
                        </a:rPr>
                        <a:t>容易內疚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4400" b="1" dirty="0" smtClean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不想參加</a:t>
                      </a:r>
                      <a:r>
                        <a:rPr lang="zh-TW" altLang="en-US" sz="4400" b="1" dirty="0" smtClean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日常</a:t>
                      </a:r>
                      <a:r>
                        <a:rPr lang="zh-TW" altLang="zh-TW" sz="4400" b="1" dirty="0" smtClean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活動</a:t>
                      </a:r>
                      <a:endParaRPr lang="en-US" altLang="zh-TW" sz="4400" b="1" dirty="0" smtClean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2158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957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455118"/>
              </p:ext>
            </p:extLst>
          </p:nvPr>
        </p:nvGraphicFramePr>
        <p:xfrm>
          <a:off x="22699" y="0"/>
          <a:ext cx="12160066" cy="38176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80033">
                  <a:extLst>
                    <a:ext uri="{9D8B030D-6E8A-4147-A177-3AD203B41FA5}">
                      <a16:colId xmlns:a16="http://schemas.microsoft.com/office/drawing/2014/main" val="2270593853"/>
                    </a:ext>
                  </a:extLst>
                </a:gridCol>
                <a:gridCol w="6080033">
                  <a:extLst>
                    <a:ext uri="{9D8B030D-6E8A-4147-A177-3AD203B41FA5}">
                      <a16:colId xmlns:a16="http://schemas.microsoft.com/office/drawing/2014/main" val="2377718239"/>
                    </a:ext>
                  </a:extLst>
                </a:gridCol>
              </a:tblGrid>
              <a:tr h="17145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400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避開社交場合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400" b="1" dirty="0" smtClean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躁動不安或行動遲滯</a:t>
                      </a:r>
                      <a:endParaRPr lang="en-HK" altLang="zh-TW" sz="4400" b="1" dirty="0" smtClean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18032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zh-TW" altLang="en-US" sz="4400" b="1" dirty="0" smtClean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疏於自理、</a:t>
                      </a:r>
                      <a:endParaRPr lang="en-US" altLang="zh-TW" sz="4400" b="1" dirty="0" smtClean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0" lvl="0" indent="0" algn="ctr"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zh-TW" altLang="en-US" sz="4400" b="1" dirty="0" smtClean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不顧個人儀容</a:t>
                      </a:r>
                      <a:endParaRPr lang="en-US" altLang="zh-TW" sz="4400" b="1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400" b="1" dirty="0" smtClean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欠缺學習動力，例如：常欠功課、成績下滑、經常遲到缺課</a:t>
                      </a:r>
                      <a:endParaRPr lang="en-US" altLang="zh-TW" sz="4400" b="1" dirty="0" smtClean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4131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0915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E2F9E1AABD918448B46DB17DBC271B69" ma:contentTypeVersion="13" ma:contentTypeDescription="建立新的文件。" ma:contentTypeScope="" ma:versionID="55581eef94f4f1ea3e916961641c2d2d">
  <xsd:schema xmlns:xsd="http://www.w3.org/2001/XMLSchema" xmlns:xs="http://www.w3.org/2001/XMLSchema" xmlns:p="http://schemas.microsoft.com/office/2006/metadata/properties" xmlns:ns2="0817ea2f-525a-449a-9774-29f45234d815" xmlns:ns3="ecd97425-1552-4cdb-b190-a5d29f0a5eeb" targetNamespace="http://schemas.microsoft.com/office/2006/metadata/properties" ma:root="true" ma:fieldsID="3b77f012e33460a4b3b25c0250cf1b84" ns2:_="" ns3:_="">
    <xsd:import namespace="0817ea2f-525a-449a-9774-29f45234d815"/>
    <xsd:import namespace="ecd97425-1552-4cdb-b190-a5d29f0a5e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17ea2f-525a-449a-9774-29f45234d8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影像標籤" ma:readOnly="false" ma:fieldId="{5cf76f15-5ced-4ddc-b409-7134ff3c332f}" ma:taxonomyMulti="true" ma:sspId="bca0ba2c-31e5-4c89-bdb4-0b3d60f879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d97425-1552-4cdb-b190-a5d29f0a5eeb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b2d3d651-d9bd-46d7-8563-61fa7bb30e96}" ma:internalName="TaxCatchAll" ma:showField="CatchAllData" ma:web="ecd97425-1552-4cdb-b190-a5d29f0a5e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817ea2f-525a-449a-9774-29f45234d815">
      <Terms xmlns="http://schemas.microsoft.com/office/infopath/2007/PartnerControls"/>
    </lcf76f155ced4ddcb4097134ff3c332f>
    <TaxCatchAll xmlns="ecd97425-1552-4cdb-b190-a5d29f0a5eeb" xsi:nil="true"/>
  </documentManagement>
</p:properties>
</file>

<file path=customXml/itemProps1.xml><?xml version="1.0" encoding="utf-8"?>
<ds:datastoreItem xmlns:ds="http://schemas.openxmlformats.org/officeDocument/2006/customXml" ds:itemID="{BD00886B-0410-41D7-845F-96DC76FC7153}"/>
</file>

<file path=customXml/itemProps2.xml><?xml version="1.0" encoding="utf-8"?>
<ds:datastoreItem xmlns:ds="http://schemas.openxmlformats.org/officeDocument/2006/customXml" ds:itemID="{E4679A53-09E9-4238-8A76-584723533765}"/>
</file>

<file path=customXml/itemProps3.xml><?xml version="1.0" encoding="utf-8"?>
<ds:datastoreItem xmlns:ds="http://schemas.openxmlformats.org/officeDocument/2006/customXml" ds:itemID="{59DD09C5-16D4-4025-9EC5-A9DAC100923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</TotalTime>
  <Words>103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JhengHei</vt:lpstr>
      <vt:lpstr>新細明體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EDB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LAM, Yui-ki</dc:creator>
  <cp:lastModifiedBy>CHAN, Ka-ling Cynthia</cp:lastModifiedBy>
  <cp:revision>11</cp:revision>
  <dcterms:created xsi:type="dcterms:W3CDTF">2023-08-02T07:16:41Z</dcterms:created>
  <dcterms:modified xsi:type="dcterms:W3CDTF">2024-08-13T09:48:02Z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0x010100E2F9E1AABD918448B46DB17DBC271B69</vt:lpwstr>
  </property>
</Properties>
</file>