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CC0000"/>
    <a:srgbClr val="FF5050"/>
    <a:srgbClr val="EE9E25"/>
    <a:srgbClr val="F1B051"/>
    <a:srgbClr val="80000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1010" autoAdjust="0"/>
  </p:normalViewPr>
  <p:slideViewPr>
    <p:cSldViewPr snapToGrid="0">
      <p:cViewPr varScale="1">
        <p:scale>
          <a:sx n="73" d="100"/>
          <a:sy n="73" d="100"/>
        </p:scale>
        <p:origin x="3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zh-TW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192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53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6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06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9254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057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587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84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19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336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zh-TW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zh-TW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27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5D3C9-C0F8-4B56-9766-F8E13DD2C271}" type="datetimeFigureOut">
              <a:rPr lang="zh-TW" altLang="en-US" smtClean="0"/>
              <a:t>2024/11/18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A7215-92FC-4DEA-A420-AACF67729F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595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448232" y="7462359"/>
            <a:ext cx="381444" cy="1820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矩形 76"/>
          <p:cNvSpPr/>
          <p:nvPr/>
        </p:nvSpPr>
        <p:spPr>
          <a:xfrm>
            <a:off x="-20575" y="1651000"/>
            <a:ext cx="6882862" cy="8201920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94" name="Picture 9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422"/>
            <a:ext cx="6858000" cy="9885022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228600" y="239418"/>
            <a:ext cx="6426200" cy="5623560"/>
          </a:xfrm>
          <a:prstGeom prst="rect">
            <a:avLst/>
          </a:prstGeom>
          <a:ln w="38100">
            <a:solidFill>
              <a:srgbClr val="800000"/>
            </a:solidFill>
            <a:prstDash val="sys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pSp>
        <p:nvGrpSpPr>
          <p:cNvPr id="35" name="Group 484">
            <a:extLst>
              <a:ext uri="{FF2B5EF4-FFF2-40B4-BE49-F238E27FC236}">
                <a16:creationId xmlns:a16="http://schemas.microsoft.com/office/drawing/2014/main" id="{54434FB7-96A0-6A5B-7750-9A03CA6CC38D}"/>
              </a:ext>
            </a:extLst>
          </p:cNvPr>
          <p:cNvGrpSpPr/>
          <p:nvPr/>
        </p:nvGrpSpPr>
        <p:grpSpPr>
          <a:xfrm>
            <a:off x="1819910" y="2371248"/>
            <a:ext cx="1676400" cy="1647141"/>
            <a:chOff x="120241" y="3001826"/>
            <a:chExt cx="1676400" cy="1647141"/>
          </a:xfrm>
        </p:grpSpPr>
        <p:sp>
          <p:nvSpPr>
            <p:cNvPr id="36" name="Triangle 1">
              <a:extLst>
                <a:ext uri="{FF2B5EF4-FFF2-40B4-BE49-F238E27FC236}">
                  <a16:creationId xmlns:a16="http://schemas.microsoft.com/office/drawing/2014/main" id="{4995111E-B7C1-86C7-9ECE-D14BD5451F73}"/>
                </a:ext>
              </a:extLst>
            </p:cNvPr>
            <p:cNvSpPr/>
            <p:nvPr/>
          </p:nvSpPr>
          <p:spPr>
            <a:xfrm>
              <a:off x="249809" y="3001826"/>
              <a:ext cx="1440000" cy="1260000"/>
            </a:xfrm>
            <a:prstGeom prst="triangl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37" name="Triangle 1">
              <a:extLst>
                <a:ext uri="{FF2B5EF4-FFF2-40B4-BE49-F238E27FC236}">
                  <a16:creationId xmlns:a16="http://schemas.microsoft.com/office/drawing/2014/main" id="{1A8BB4DB-0588-FA7B-6C14-E7DFB70B3B7F}"/>
                </a:ext>
              </a:extLst>
            </p:cNvPr>
            <p:cNvSpPr/>
            <p:nvPr/>
          </p:nvSpPr>
          <p:spPr>
            <a:xfrm>
              <a:off x="120241" y="4288967"/>
              <a:ext cx="1676400" cy="360000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胃口</a:t>
              </a:r>
              <a:r>
                <a:rPr lang="zh-TW" altLang="en-US" sz="1600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增加或減少 </a:t>
              </a:r>
              <a:endParaRPr lang="en-GB" sz="1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pic>
          <p:nvPicPr>
            <p:cNvPr id="38" name="Picture 4" descr="不健康な胃のキャラクター | かわいいフリー素材集 いらすとや">
              <a:extLst>
                <a:ext uri="{FF2B5EF4-FFF2-40B4-BE49-F238E27FC236}">
                  <a16:creationId xmlns:a16="http://schemas.microsoft.com/office/drawing/2014/main" id="{0CBE8CBE-6157-8494-8518-2565B05E3D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4581" y="3497127"/>
              <a:ext cx="757382" cy="7008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Group 38"/>
          <p:cNvGrpSpPr/>
          <p:nvPr/>
        </p:nvGrpSpPr>
        <p:grpSpPr>
          <a:xfrm>
            <a:off x="366394" y="2386488"/>
            <a:ext cx="1440000" cy="1640841"/>
            <a:chOff x="441698" y="3150245"/>
            <a:chExt cx="1440000" cy="1640841"/>
          </a:xfrm>
        </p:grpSpPr>
        <p:grpSp>
          <p:nvGrpSpPr>
            <p:cNvPr id="40" name="Group 39"/>
            <p:cNvGrpSpPr/>
            <p:nvPr/>
          </p:nvGrpSpPr>
          <p:grpSpPr>
            <a:xfrm>
              <a:off x="441698" y="3150245"/>
              <a:ext cx="1440000" cy="1640841"/>
              <a:chOff x="5439658" y="1164438"/>
              <a:chExt cx="1440000" cy="1640841"/>
            </a:xfrm>
          </p:grpSpPr>
          <p:sp>
            <p:nvSpPr>
              <p:cNvPr id="42" name="Triangle 1">
                <a:extLst>
                  <a:ext uri="{FF2B5EF4-FFF2-40B4-BE49-F238E27FC236}">
                    <a16:creationId xmlns:a16="http://schemas.microsoft.com/office/drawing/2014/main" id="{53C1DAE3-5938-4294-31BE-9742F2D5F1DD}"/>
                  </a:ext>
                </a:extLst>
              </p:cNvPr>
              <p:cNvSpPr/>
              <p:nvPr/>
            </p:nvSpPr>
            <p:spPr>
              <a:xfrm>
                <a:off x="5439658" y="1164438"/>
                <a:ext cx="1440000" cy="1260000"/>
              </a:xfrm>
              <a:prstGeom prst="triangl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  <p:sp>
            <p:nvSpPr>
              <p:cNvPr id="43" name="Triangle 1">
                <a:extLst>
                  <a:ext uri="{FF2B5EF4-FFF2-40B4-BE49-F238E27FC236}">
                    <a16:creationId xmlns:a16="http://schemas.microsoft.com/office/drawing/2014/main" id="{53C1DAE3-5938-4294-31BE-9742F2D5F1DD}"/>
                  </a:ext>
                </a:extLst>
              </p:cNvPr>
              <p:cNvSpPr/>
              <p:nvPr/>
            </p:nvSpPr>
            <p:spPr>
              <a:xfrm>
                <a:off x="5477759" y="2445279"/>
                <a:ext cx="1341783" cy="360000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b="1" dirty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社交退縮</a:t>
                </a:r>
                <a:endParaRPr lang="en-GB" sz="1600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</p:grpSp>
        <p:pic>
          <p:nvPicPr>
            <p:cNvPr id="41" name="Picture 2" descr="仲間はずれのイラスト（棒人間） | かわいいフリー素材集 いらすとや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519" y="3797146"/>
              <a:ext cx="756942" cy="587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4" name="Group 43"/>
          <p:cNvGrpSpPr/>
          <p:nvPr/>
        </p:nvGrpSpPr>
        <p:grpSpPr>
          <a:xfrm>
            <a:off x="1879603" y="383064"/>
            <a:ext cx="1614480" cy="1642987"/>
            <a:chOff x="2030324" y="1124744"/>
            <a:chExt cx="1434267" cy="1441448"/>
          </a:xfrm>
        </p:grpSpPr>
        <p:grpSp>
          <p:nvGrpSpPr>
            <p:cNvPr id="45" name="Group 480">
              <a:extLst>
                <a:ext uri="{FF2B5EF4-FFF2-40B4-BE49-F238E27FC236}">
                  <a16:creationId xmlns:a16="http://schemas.microsoft.com/office/drawing/2014/main" id="{3A8697E0-5A6C-A88E-1D43-816F20A8A9AE}"/>
                </a:ext>
              </a:extLst>
            </p:cNvPr>
            <p:cNvGrpSpPr/>
            <p:nvPr/>
          </p:nvGrpSpPr>
          <p:grpSpPr>
            <a:xfrm>
              <a:off x="2030324" y="1124744"/>
              <a:ext cx="1434267" cy="1441448"/>
              <a:chOff x="3547813" y="1121810"/>
              <a:chExt cx="1434267" cy="1441448"/>
            </a:xfrm>
          </p:grpSpPr>
          <p:sp>
            <p:nvSpPr>
              <p:cNvPr id="47" name="Triangle 1">
                <a:extLst>
                  <a:ext uri="{FF2B5EF4-FFF2-40B4-BE49-F238E27FC236}">
                    <a16:creationId xmlns:a16="http://schemas.microsoft.com/office/drawing/2014/main" id="{77984F47-2B0F-AD55-0C93-27F6FDA542EE}"/>
                  </a:ext>
                </a:extLst>
              </p:cNvPr>
              <p:cNvSpPr/>
              <p:nvPr/>
            </p:nvSpPr>
            <p:spPr>
              <a:xfrm>
                <a:off x="3574889" y="1121810"/>
                <a:ext cx="1279265" cy="1105440"/>
              </a:xfrm>
              <a:prstGeom prst="triangl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  <p:sp>
            <p:nvSpPr>
              <p:cNvPr id="48" name="Rectangle 3">
                <a:extLst>
                  <a:ext uri="{FF2B5EF4-FFF2-40B4-BE49-F238E27FC236}">
                    <a16:creationId xmlns:a16="http://schemas.microsoft.com/office/drawing/2014/main" id="{F7198320-122E-11CB-18AB-E7280D7357A9}"/>
                  </a:ext>
                </a:extLst>
              </p:cNvPr>
              <p:cNvSpPr/>
              <p:nvPr/>
            </p:nvSpPr>
            <p:spPr>
              <a:xfrm>
                <a:off x="3993155" y="1577674"/>
                <a:ext cx="988925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fontAlgn="base"/>
                <a:endParaRPr lang="zh-TW" altLang="en-US" sz="5400" dirty="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  <p:sp>
            <p:nvSpPr>
              <p:cNvPr id="49" name="Triangle 1">
                <a:extLst>
                  <a:ext uri="{FF2B5EF4-FFF2-40B4-BE49-F238E27FC236}">
                    <a16:creationId xmlns:a16="http://schemas.microsoft.com/office/drawing/2014/main" id="{18CC8AA4-8033-5815-8704-F2B019915804}"/>
                  </a:ext>
                </a:extLst>
              </p:cNvPr>
              <p:cNvSpPr/>
              <p:nvPr/>
            </p:nvSpPr>
            <p:spPr>
              <a:xfrm>
                <a:off x="3547813" y="2247418"/>
                <a:ext cx="1334193" cy="315840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b="1" dirty="0" smtClean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易哭</a:t>
                </a:r>
                <a:endParaRPr lang="en-GB" sz="1600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</p:grpSp>
        <p:pic>
          <p:nvPicPr>
            <p:cNvPr id="46" name="Picture 6" descr="文字付きの表情のイラスト（男性・しくしく）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000" b="98333" l="30000" r="91667">
                          <a14:foregroundMark x1="51667" y1="41333" x2="51667" y2="41333"/>
                          <a14:foregroundMark x1="51667" y1="51667" x2="51667" y2="51667"/>
                          <a14:foregroundMark x1="70333" y1="53000" x2="70333" y2="53000"/>
                          <a14:foregroundMark x1="70333" y1="41000" x2="70333" y2="41000"/>
                          <a14:foregroundMark x1="50667" y1="42000" x2="50667" y2="42000"/>
                          <a14:foregroundMark x1="68667" y1="42000" x2="68667" y2="42000"/>
                          <a14:foregroundMark x1="69667" y1="52000" x2="69667" y2="52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667" t="11778" r="5444"/>
            <a:stretch/>
          </p:blipFill>
          <p:spPr bwMode="auto">
            <a:xfrm>
              <a:off x="2438400" y="1505744"/>
              <a:ext cx="533400" cy="725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" name="Group 49"/>
          <p:cNvGrpSpPr/>
          <p:nvPr/>
        </p:nvGrpSpPr>
        <p:grpSpPr>
          <a:xfrm>
            <a:off x="309880" y="389584"/>
            <a:ext cx="1584000" cy="1828728"/>
            <a:chOff x="228600" y="1088085"/>
            <a:chExt cx="1494636" cy="1673956"/>
          </a:xfrm>
        </p:grpSpPr>
        <p:sp>
          <p:nvSpPr>
            <p:cNvPr id="51" name="Triangle 1">
              <a:extLst>
                <a:ext uri="{FF2B5EF4-FFF2-40B4-BE49-F238E27FC236}">
                  <a16:creationId xmlns:a16="http://schemas.microsoft.com/office/drawing/2014/main" id="{2D4C77BE-6950-F00F-516B-3FDBB3A62E22}"/>
                </a:ext>
              </a:extLst>
            </p:cNvPr>
            <p:cNvSpPr/>
            <p:nvPr/>
          </p:nvSpPr>
          <p:spPr>
            <a:xfrm>
              <a:off x="289209" y="1088085"/>
              <a:ext cx="1358760" cy="1153361"/>
            </a:xfrm>
            <a:prstGeom prst="triangl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52" name="Triangle 1">
              <a:extLst>
                <a:ext uri="{FF2B5EF4-FFF2-40B4-BE49-F238E27FC236}">
                  <a16:creationId xmlns:a16="http://schemas.microsoft.com/office/drawing/2014/main" id="{22C7D562-654D-E41A-903B-CE1D5C0A49A4}"/>
                </a:ext>
              </a:extLst>
            </p:cNvPr>
            <p:cNvSpPr/>
            <p:nvPr/>
          </p:nvSpPr>
          <p:spPr>
            <a:xfrm>
              <a:off x="228600" y="2267743"/>
              <a:ext cx="1494636" cy="494298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情緒低落或</a:t>
              </a:r>
              <a:endParaRPr lang="en-US" altLang="zh-TW" sz="16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algn="ctr"/>
              <a:r>
                <a:rPr lang="zh-TW" altLang="en-US" sz="1600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焦</a:t>
              </a:r>
              <a:r>
                <a:rPr lang="zh-TW" altLang="en-US" sz="1600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躁不安</a:t>
              </a:r>
              <a:endParaRPr lang="en-US" altLang="zh-TW" sz="1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526542" y="1505744"/>
              <a:ext cx="788162" cy="685800"/>
              <a:chOff x="526542" y="1505744"/>
              <a:chExt cx="788162" cy="685800"/>
            </a:xfrm>
          </p:grpSpPr>
          <p:pic>
            <p:nvPicPr>
              <p:cNvPr id="54" name="Picture 8" descr="男の子の表情のイラスト「怒った顔」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8200" y="1505744"/>
                <a:ext cx="476504" cy="5334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10" descr="男の子の表情のイラスト「泣いた顔」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6542" y="1658144"/>
                <a:ext cx="464058" cy="5334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56" name="Group 55"/>
          <p:cNvGrpSpPr/>
          <p:nvPr/>
        </p:nvGrpSpPr>
        <p:grpSpPr>
          <a:xfrm>
            <a:off x="4889500" y="384968"/>
            <a:ext cx="1647488" cy="1823381"/>
            <a:chOff x="5524500" y="1124743"/>
            <a:chExt cx="1647488" cy="1823381"/>
          </a:xfrm>
        </p:grpSpPr>
        <p:grpSp>
          <p:nvGrpSpPr>
            <p:cNvPr id="57" name="Group 481">
              <a:extLst>
                <a:ext uri="{FF2B5EF4-FFF2-40B4-BE49-F238E27FC236}">
                  <a16:creationId xmlns:a16="http://schemas.microsoft.com/office/drawing/2014/main" id="{355F57EB-224E-9847-E300-C72B199282EA}"/>
                </a:ext>
              </a:extLst>
            </p:cNvPr>
            <p:cNvGrpSpPr/>
            <p:nvPr/>
          </p:nvGrpSpPr>
          <p:grpSpPr>
            <a:xfrm>
              <a:off x="5524500" y="1124743"/>
              <a:ext cx="1647488" cy="1823381"/>
              <a:chOff x="5294029" y="1103384"/>
              <a:chExt cx="1647488" cy="1823381"/>
            </a:xfrm>
          </p:grpSpPr>
          <p:sp>
            <p:nvSpPr>
              <p:cNvPr id="59" name="Triangle 1">
                <a:extLst>
                  <a:ext uri="{FF2B5EF4-FFF2-40B4-BE49-F238E27FC236}">
                    <a16:creationId xmlns:a16="http://schemas.microsoft.com/office/drawing/2014/main" id="{8CD40B9A-E0F8-4B9E-7654-354FF014EDCD}"/>
                  </a:ext>
                </a:extLst>
              </p:cNvPr>
              <p:cNvSpPr/>
              <p:nvPr/>
            </p:nvSpPr>
            <p:spPr>
              <a:xfrm>
                <a:off x="5430944" y="1103384"/>
                <a:ext cx="1440000" cy="1260000"/>
              </a:xfrm>
              <a:prstGeom prst="triangl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  <p:sp>
            <p:nvSpPr>
              <p:cNvPr id="60" name="Triangle 1">
                <a:extLst>
                  <a:ext uri="{FF2B5EF4-FFF2-40B4-BE49-F238E27FC236}">
                    <a16:creationId xmlns:a16="http://schemas.microsoft.com/office/drawing/2014/main" id="{DEA35FC2-D1B0-4CB2-65BF-BFDDB927F5D0}"/>
                  </a:ext>
                </a:extLst>
              </p:cNvPr>
              <p:cNvSpPr/>
              <p:nvPr/>
            </p:nvSpPr>
            <p:spPr>
              <a:xfrm>
                <a:off x="5294029" y="2386765"/>
                <a:ext cx="1647488" cy="540000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b="1" dirty="0" smtClean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對</a:t>
                </a:r>
                <a:r>
                  <a:rPr lang="zh-TW" altLang="en-US" sz="1600" b="1" dirty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事物</a:t>
                </a:r>
                <a:r>
                  <a:rPr lang="en-US" sz="1600" b="1" dirty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、</a:t>
                </a:r>
                <a:r>
                  <a:rPr lang="zh-TW" altLang="en-US" sz="1600" b="1" dirty="0" smtClean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活動</a:t>
                </a:r>
                <a:endParaRPr lang="en-US" altLang="zh-TW" sz="1600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  <a:p>
                <a:pPr algn="ctr"/>
                <a:r>
                  <a:rPr lang="zh-TW" altLang="en-US" sz="1600" b="1" dirty="0" smtClean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失去</a:t>
                </a:r>
                <a:r>
                  <a:rPr lang="zh-TW" altLang="en-US" sz="1600" b="1" dirty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興趣或</a:t>
                </a:r>
                <a:r>
                  <a:rPr lang="zh-TW" altLang="en-US" sz="1600" b="1" dirty="0" smtClean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動力</a:t>
                </a:r>
                <a:endParaRPr lang="zh-TW" altLang="en-US" sz="1600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</p:grpSp>
        <p:pic>
          <p:nvPicPr>
            <p:cNvPr id="58" name="Picture 16" descr="無気力なニートのイラスト（男性） | かわいいフリー素材集 いらすとや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3140" y="1559084"/>
              <a:ext cx="720000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24" name="Group 1023"/>
          <p:cNvGrpSpPr/>
          <p:nvPr/>
        </p:nvGrpSpPr>
        <p:grpSpPr>
          <a:xfrm>
            <a:off x="5047666" y="2355373"/>
            <a:ext cx="1502994" cy="1633811"/>
            <a:chOff x="5123866" y="2420143"/>
            <a:chExt cx="1502994" cy="1633811"/>
          </a:xfrm>
        </p:grpSpPr>
        <p:sp>
          <p:nvSpPr>
            <p:cNvPr id="62" name="Triangle 1">
              <a:extLst>
                <a:ext uri="{FF2B5EF4-FFF2-40B4-BE49-F238E27FC236}">
                  <a16:creationId xmlns:a16="http://schemas.microsoft.com/office/drawing/2014/main" id="{BE1CC9B8-7DD6-C526-4919-0815CC6F9AC0}"/>
                </a:ext>
              </a:extLst>
            </p:cNvPr>
            <p:cNvSpPr/>
            <p:nvPr/>
          </p:nvSpPr>
          <p:spPr>
            <a:xfrm>
              <a:off x="5123866" y="3693954"/>
              <a:ext cx="1502994" cy="360000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不能集中精神</a:t>
              </a:r>
              <a:endParaRPr lang="en-GB" sz="1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5177205" y="2420143"/>
              <a:ext cx="1440000" cy="1260000"/>
              <a:chOff x="3581399" y="2953543"/>
              <a:chExt cx="1440000" cy="1260000"/>
            </a:xfrm>
          </p:grpSpPr>
          <p:sp>
            <p:nvSpPr>
              <p:cNvPr id="64" name="Triangle 1">
                <a:extLst>
                  <a:ext uri="{FF2B5EF4-FFF2-40B4-BE49-F238E27FC236}">
                    <a16:creationId xmlns:a16="http://schemas.microsoft.com/office/drawing/2014/main" id="{B7E4D18F-A60E-3E11-7B42-52E7D0198051}"/>
                  </a:ext>
                </a:extLst>
              </p:cNvPr>
              <p:cNvSpPr/>
              <p:nvPr/>
            </p:nvSpPr>
            <p:spPr>
              <a:xfrm>
                <a:off x="3581399" y="2953543"/>
                <a:ext cx="1440000" cy="1260000"/>
              </a:xfrm>
              <a:prstGeom prst="triangl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  <p:pic>
            <p:nvPicPr>
              <p:cNvPr id="65" name="Picture 20" descr="頭痛のイラスト（男性）"/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87600" y="3380264"/>
                <a:ext cx="660600" cy="72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66" name="Group 65"/>
          <p:cNvGrpSpPr/>
          <p:nvPr/>
        </p:nvGrpSpPr>
        <p:grpSpPr>
          <a:xfrm>
            <a:off x="3532476" y="2362993"/>
            <a:ext cx="1440000" cy="1650168"/>
            <a:chOff x="1965563" y="3038786"/>
            <a:chExt cx="1440000" cy="1650168"/>
          </a:xfrm>
        </p:grpSpPr>
        <p:grpSp>
          <p:nvGrpSpPr>
            <p:cNvPr id="67" name="Group 485">
              <a:extLst>
                <a:ext uri="{FF2B5EF4-FFF2-40B4-BE49-F238E27FC236}">
                  <a16:creationId xmlns:a16="http://schemas.microsoft.com/office/drawing/2014/main" id="{3945738E-DE6C-1A17-DD0B-5F11D21662DC}"/>
                </a:ext>
              </a:extLst>
            </p:cNvPr>
            <p:cNvGrpSpPr/>
            <p:nvPr/>
          </p:nvGrpSpPr>
          <p:grpSpPr>
            <a:xfrm>
              <a:off x="1965563" y="3038786"/>
              <a:ext cx="1440000" cy="1650168"/>
              <a:chOff x="1965563" y="3038786"/>
              <a:chExt cx="1440000" cy="1650168"/>
            </a:xfrm>
          </p:grpSpPr>
          <p:sp>
            <p:nvSpPr>
              <p:cNvPr id="69" name="Triangle 1">
                <a:extLst>
                  <a:ext uri="{FF2B5EF4-FFF2-40B4-BE49-F238E27FC236}">
                    <a16:creationId xmlns:a16="http://schemas.microsoft.com/office/drawing/2014/main" id="{C0D93E7F-A424-762D-09C8-D9DEBEFFE55C}"/>
                  </a:ext>
                </a:extLst>
              </p:cNvPr>
              <p:cNvSpPr/>
              <p:nvPr/>
            </p:nvSpPr>
            <p:spPr>
              <a:xfrm>
                <a:off x="1965563" y="3038786"/>
                <a:ext cx="1440000" cy="1260000"/>
              </a:xfrm>
              <a:prstGeom prst="triangl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  <p:sp>
            <p:nvSpPr>
              <p:cNvPr id="70" name="Triangle 1">
                <a:extLst>
                  <a:ext uri="{FF2B5EF4-FFF2-40B4-BE49-F238E27FC236}">
                    <a16:creationId xmlns:a16="http://schemas.microsoft.com/office/drawing/2014/main" id="{F2B68EF0-9A6E-27BB-6EA6-E12D8BE56229}"/>
                  </a:ext>
                </a:extLst>
              </p:cNvPr>
              <p:cNvSpPr/>
              <p:nvPr/>
            </p:nvSpPr>
            <p:spPr>
              <a:xfrm>
                <a:off x="1993900" y="4328954"/>
                <a:ext cx="1299715" cy="360000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b="1" dirty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失眠或渴睡</a:t>
                </a:r>
              </a:p>
            </p:txBody>
          </p:sp>
        </p:grpSp>
        <p:pic>
          <p:nvPicPr>
            <p:cNvPr id="68" name="Picture 22" descr="不眠症の人のイラスト | かわいいフリー素材集 いらすとや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8380" y="3471704"/>
              <a:ext cx="693000" cy="72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25" name="Group 1024"/>
          <p:cNvGrpSpPr/>
          <p:nvPr/>
        </p:nvGrpSpPr>
        <p:grpSpPr>
          <a:xfrm>
            <a:off x="1406493" y="4147343"/>
            <a:ext cx="1741202" cy="1643971"/>
            <a:chOff x="1436973" y="4147343"/>
            <a:chExt cx="1741202" cy="1643971"/>
          </a:xfrm>
        </p:grpSpPr>
        <p:sp>
          <p:nvSpPr>
            <p:cNvPr id="72" name="Triangle 1">
              <a:extLst>
                <a:ext uri="{FF2B5EF4-FFF2-40B4-BE49-F238E27FC236}">
                  <a16:creationId xmlns:a16="http://schemas.microsoft.com/office/drawing/2014/main" id="{4B2DCCC7-647B-F6E8-8AD5-2EE202B9B29E}"/>
                </a:ext>
              </a:extLst>
            </p:cNvPr>
            <p:cNvSpPr/>
            <p:nvPr/>
          </p:nvSpPr>
          <p:spPr>
            <a:xfrm>
              <a:off x="1436973" y="5431314"/>
              <a:ext cx="1741202" cy="360000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感到絕望、無助</a:t>
              </a:r>
              <a:endParaRPr lang="en-GB" sz="16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>
              <a:off x="1597818" y="4147343"/>
              <a:ext cx="1440000" cy="1260000"/>
              <a:chOff x="5545645" y="2953543"/>
              <a:chExt cx="1440000" cy="1260000"/>
            </a:xfrm>
          </p:grpSpPr>
          <p:sp>
            <p:nvSpPr>
              <p:cNvPr id="74" name="Triangle 1">
                <a:extLst>
                  <a:ext uri="{FF2B5EF4-FFF2-40B4-BE49-F238E27FC236}">
                    <a16:creationId xmlns:a16="http://schemas.microsoft.com/office/drawing/2014/main" id="{2565478F-6C2B-14A5-DA8B-018F160CFABE}"/>
                  </a:ext>
                </a:extLst>
              </p:cNvPr>
              <p:cNvSpPr/>
              <p:nvPr/>
            </p:nvSpPr>
            <p:spPr>
              <a:xfrm>
                <a:off x="5545645" y="2953543"/>
                <a:ext cx="1440000" cy="1260000"/>
              </a:xfrm>
              <a:prstGeom prst="triangl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  <p:pic>
            <p:nvPicPr>
              <p:cNvPr id="75" name="Picture 24" descr="挫折のイラスト"/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935980" y="3471704"/>
                <a:ext cx="682200" cy="72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76" name="Group 75"/>
          <p:cNvGrpSpPr/>
          <p:nvPr/>
        </p:nvGrpSpPr>
        <p:grpSpPr>
          <a:xfrm>
            <a:off x="3494456" y="4102893"/>
            <a:ext cx="2074494" cy="1643331"/>
            <a:chOff x="7048500" y="3029743"/>
            <a:chExt cx="2074494" cy="1643331"/>
          </a:xfrm>
        </p:grpSpPr>
        <p:grpSp>
          <p:nvGrpSpPr>
            <p:cNvPr id="77" name="Group 486">
              <a:extLst>
                <a:ext uri="{FF2B5EF4-FFF2-40B4-BE49-F238E27FC236}">
                  <a16:creationId xmlns:a16="http://schemas.microsoft.com/office/drawing/2014/main" id="{E096A668-DB05-B2DC-6B9C-BDE43CA9671D}"/>
                </a:ext>
              </a:extLst>
            </p:cNvPr>
            <p:cNvGrpSpPr/>
            <p:nvPr/>
          </p:nvGrpSpPr>
          <p:grpSpPr>
            <a:xfrm>
              <a:off x="7048500" y="3029743"/>
              <a:ext cx="2074494" cy="1643331"/>
              <a:chOff x="3231989" y="3036248"/>
              <a:chExt cx="2074494" cy="1643331"/>
            </a:xfrm>
          </p:grpSpPr>
          <p:sp>
            <p:nvSpPr>
              <p:cNvPr id="81" name="Triangle 1">
                <a:extLst>
                  <a:ext uri="{FF2B5EF4-FFF2-40B4-BE49-F238E27FC236}">
                    <a16:creationId xmlns:a16="http://schemas.microsoft.com/office/drawing/2014/main" id="{F56D24F3-2853-2730-3D8B-CF187D8C3556}"/>
                  </a:ext>
                </a:extLst>
              </p:cNvPr>
              <p:cNvSpPr/>
              <p:nvPr/>
            </p:nvSpPr>
            <p:spPr>
              <a:xfrm>
                <a:off x="3574888" y="3036248"/>
                <a:ext cx="1440000" cy="1260000"/>
              </a:xfrm>
              <a:prstGeom prst="triangl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  <p:sp>
            <p:nvSpPr>
              <p:cNvPr id="82" name="Triangle 1">
                <a:extLst>
                  <a:ext uri="{FF2B5EF4-FFF2-40B4-BE49-F238E27FC236}">
                    <a16:creationId xmlns:a16="http://schemas.microsoft.com/office/drawing/2014/main" id="{606F3B40-A107-295D-F490-843D20D700AE}"/>
                  </a:ext>
                </a:extLst>
              </p:cNvPr>
              <p:cNvSpPr/>
              <p:nvPr/>
            </p:nvSpPr>
            <p:spPr>
              <a:xfrm>
                <a:off x="3231989" y="4319579"/>
                <a:ext cx="2074494" cy="360000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b="1" dirty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反覆想到</a:t>
                </a:r>
                <a:r>
                  <a:rPr lang="zh-TW" altLang="en-US" sz="1600" b="1" dirty="0" smtClean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死亡或</a:t>
                </a:r>
                <a:r>
                  <a:rPr lang="zh-TW" altLang="en-US" sz="1600" b="1" dirty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自殺</a:t>
                </a:r>
                <a:endParaRPr lang="en-GB" sz="1600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</p:grpSp>
        <p:grpSp>
          <p:nvGrpSpPr>
            <p:cNvPr id="78" name="Group 77"/>
            <p:cNvGrpSpPr/>
            <p:nvPr/>
          </p:nvGrpSpPr>
          <p:grpSpPr>
            <a:xfrm>
              <a:off x="7658100" y="3418364"/>
              <a:ext cx="838200" cy="792567"/>
              <a:chOff x="8877300" y="-163091"/>
              <a:chExt cx="838200" cy="792000"/>
            </a:xfrm>
          </p:grpSpPr>
          <p:pic>
            <p:nvPicPr>
              <p:cNvPr id="79" name="Picture 28" descr="墓石のイラスト（西洋）2"/>
              <p:cNvPicPr>
                <a:picLocks noChangeAspect="1" noChangeArrowheads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44940" y="-163091"/>
                <a:ext cx="522720" cy="792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0" name="Rectangle 79"/>
              <p:cNvSpPr/>
              <p:nvPr/>
            </p:nvSpPr>
            <p:spPr>
              <a:xfrm>
                <a:off x="8877300" y="141486"/>
                <a:ext cx="838200" cy="3048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/>
                  <a:t>R.I.P</a:t>
                </a:r>
                <a:endParaRPr lang="en-US" sz="1200" b="1" dirty="0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3467099" y="395763"/>
            <a:ext cx="1440000" cy="1635271"/>
            <a:chOff x="3886199" y="1124743"/>
            <a:chExt cx="1440000" cy="1635271"/>
          </a:xfrm>
        </p:grpSpPr>
        <p:grpSp>
          <p:nvGrpSpPr>
            <p:cNvPr id="84" name="Group 483">
              <a:extLst>
                <a:ext uri="{FF2B5EF4-FFF2-40B4-BE49-F238E27FC236}">
                  <a16:creationId xmlns:a16="http://schemas.microsoft.com/office/drawing/2014/main" id="{F9075B9C-7012-FEDD-4C74-D82E89870114}"/>
                </a:ext>
              </a:extLst>
            </p:cNvPr>
            <p:cNvGrpSpPr/>
            <p:nvPr/>
          </p:nvGrpSpPr>
          <p:grpSpPr>
            <a:xfrm>
              <a:off x="3886199" y="1124743"/>
              <a:ext cx="1440000" cy="1635271"/>
              <a:chOff x="7309871" y="1103799"/>
              <a:chExt cx="1440000" cy="1635271"/>
            </a:xfrm>
          </p:grpSpPr>
          <p:sp>
            <p:nvSpPr>
              <p:cNvPr id="86" name="Triangle 1">
                <a:extLst>
                  <a:ext uri="{FF2B5EF4-FFF2-40B4-BE49-F238E27FC236}">
                    <a16:creationId xmlns:a16="http://schemas.microsoft.com/office/drawing/2014/main" id="{A464A843-3F33-B919-1AB3-E03531D13325}"/>
                  </a:ext>
                </a:extLst>
              </p:cNvPr>
              <p:cNvSpPr/>
              <p:nvPr/>
            </p:nvSpPr>
            <p:spPr>
              <a:xfrm>
                <a:off x="7309871" y="1103799"/>
                <a:ext cx="1440000" cy="1260000"/>
              </a:xfrm>
              <a:prstGeom prst="triangl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  <p:sp>
            <p:nvSpPr>
              <p:cNvPr id="87" name="Triangle 1">
                <a:extLst>
                  <a:ext uri="{FF2B5EF4-FFF2-40B4-BE49-F238E27FC236}">
                    <a16:creationId xmlns:a16="http://schemas.microsoft.com/office/drawing/2014/main" id="{CCD5D0FE-1718-984F-63E5-FC8150C8946E}"/>
                  </a:ext>
                </a:extLst>
              </p:cNvPr>
              <p:cNvSpPr/>
              <p:nvPr/>
            </p:nvSpPr>
            <p:spPr>
              <a:xfrm>
                <a:off x="7309872" y="2379070"/>
                <a:ext cx="1341783" cy="360000"/>
              </a:xfrm>
              <a:prstGeom prst="rect">
                <a:avLst/>
              </a:prstGeom>
              <a:noFill/>
              <a:ln w="38100"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1600" b="1" dirty="0">
                    <a:solidFill>
                      <a:schemeClr val="tx1"/>
                    </a:solidFill>
                    <a:latin typeface="Microsoft JhengHei" panose="020B0604030504040204" pitchFamily="34" charset="-120"/>
                    <a:ea typeface="Microsoft JhengHei" panose="020B0604030504040204" pitchFamily="34" charset="-120"/>
                  </a:rPr>
                  <a:t>提不起勁</a:t>
                </a:r>
                <a:endParaRPr lang="en-GB" sz="1600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endParaRPr>
              </a:p>
            </p:txBody>
          </p:sp>
        </p:grpSp>
        <p:pic>
          <p:nvPicPr>
            <p:cNvPr id="85" name="Picture 12" descr="バッテリー残量のマーク5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183380" y="1901984"/>
              <a:ext cx="765957" cy="36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矩形 4"/>
          <p:cNvSpPr/>
          <p:nvPr/>
        </p:nvSpPr>
        <p:spPr>
          <a:xfrm>
            <a:off x="2017535" y="7897785"/>
            <a:ext cx="4840465" cy="721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當發現自己</a:t>
            </a:r>
            <a:r>
              <a:rPr lang="zh-TW" altLang="en-US" sz="32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出現</a:t>
            </a:r>
            <a:endParaRPr lang="en-US" altLang="zh-TW" sz="3200" b="1" dirty="0" smtClean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上述抑鬱</a:t>
            </a:r>
            <a:r>
              <a:rPr lang="zh-TW" altLang="en-US" sz="32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症的</a:t>
            </a:r>
            <a:r>
              <a:rPr lang="zh-TW" altLang="en-US" sz="32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警號時，</a:t>
            </a:r>
            <a:endParaRPr lang="en-US" altLang="zh-TW" sz="32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請運用列於卡背的策略，</a:t>
            </a:r>
            <a:endParaRPr lang="en-US" altLang="zh-TW" sz="32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algn="ctr"/>
            <a:r>
              <a:rPr lang="zh-TW" altLang="en-US" sz="3600" b="1" i="1" dirty="0">
                <a:solidFill>
                  <a:srgbClr val="660066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向可信任的成人求助</a:t>
            </a:r>
            <a:r>
              <a:rPr lang="zh-TW" altLang="en-US" sz="3600" b="1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</a:t>
            </a:r>
            <a:endParaRPr lang="en-GB" altLang="zh-TW" sz="3600" b="1" dirty="0">
              <a:solidFill>
                <a:schemeClr val="tx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pSp>
        <p:nvGrpSpPr>
          <p:cNvPr id="4" name="Group 3"/>
          <p:cNvGrpSpPr/>
          <p:nvPr/>
        </p:nvGrpSpPr>
        <p:grpSpPr>
          <a:xfrm rot="273431">
            <a:off x="57946" y="6979824"/>
            <a:ext cx="1900423" cy="2160000"/>
            <a:chOff x="-1771127" y="6535324"/>
            <a:chExt cx="1900423" cy="2160000"/>
          </a:xfrm>
        </p:grpSpPr>
        <p:pic>
          <p:nvPicPr>
            <p:cNvPr id="92" name="圖片 3"/>
            <p:cNvPicPr>
              <a:picLocks noChangeAspect="1"/>
            </p:cNvPicPr>
            <p:nvPr/>
          </p:nvPicPr>
          <p:blipFill rotWithShape="1">
            <a:blip r:embed="rId15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713" t="7832" r="36812"/>
            <a:stretch/>
          </p:blipFill>
          <p:spPr>
            <a:xfrm rot="20501178">
              <a:off x="-1771127" y="6535324"/>
              <a:ext cx="1900423" cy="2160000"/>
            </a:xfrm>
            <a:prstGeom prst="rect">
              <a:avLst/>
            </a:prstGeom>
          </p:spPr>
        </p:pic>
        <p:sp>
          <p:nvSpPr>
            <p:cNvPr id="93" name="矩形 7"/>
            <p:cNvSpPr/>
            <p:nvPr/>
          </p:nvSpPr>
          <p:spPr>
            <a:xfrm rot="20126986">
              <a:off x="-1547429" y="7750098"/>
              <a:ext cx="16209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8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守護錦囊</a:t>
              </a:r>
              <a:endParaRPr lang="zh-HK" alt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</p:grpSp>
      <p:sp>
        <p:nvSpPr>
          <p:cNvPr id="71" name="Rectangle 70"/>
          <p:cNvSpPr/>
          <p:nvPr/>
        </p:nvSpPr>
        <p:spPr>
          <a:xfrm>
            <a:off x="0" y="9690556"/>
            <a:ext cx="1947969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©</a:t>
            </a:r>
            <a:r>
              <a:rPr lang="zh-TW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教育局教育心理服務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新界西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組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Times New Roman" panose="02020603050405020304" pitchFamily="18" charset="0"/>
              </a:rPr>
              <a:t> 2024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62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567573" y="291939"/>
            <a:ext cx="5765309" cy="792000"/>
            <a:chOff x="567573" y="380839"/>
            <a:chExt cx="5765309" cy="792000"/>
          </a:xfrm>
        </p:grpSpPr>
        <p:sp>
          <p:nvSpPr>
            <p:cNvPr id="46" name="Triangle 1">
              <a:extLst>
                <a:ext uri="{FF2B5EF4-FFF2-40B4-BE49-F238E27FC236}">
                  <a16:creationId xmlns:a16="http://schemas.microsoft.com/office/drawing/2014/main" id="{53C1DAE3-5938-4294-31BE-9742F2D5F1DD}"/>
                </a:ext>
              </a:extLst>
            </p:cNvPr>
            <p:cNvSpPr/>
            <p:nvPr/>
          </p:nvSpPr>
          <p:spPr>
            <a:xfrm>
              <a:off x="1775791" y="397369"/>
              <a:ext cx="4557091" cy="711003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u="sng" dirty="0">
                  <a:solidFill>
                    <a:schemeClr val="accent5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時間</a:t>
              </a:r>
              <a:r>
                <a:rPr lang="zh-TW" altLang="en-US" sz="2400" b="1" u="sng" dirty="0" smtClean="0">
                  <a:solidFill>
                    <a:schemeClr val="accent5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：當出現</a:t>
              </a:r>
              <a:r>
                <a:rPr lang="zh-TW" altLang="en-US" sz="2400" b="1" u="sng" dirty="0">
                  <a:solidFill>
                    <a:schemeClr val="accent5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抑鬱</a:t>
              </a:r>
              <a:r>
                <a:rPr lang="zh-TW" altLang="en-US" sz="2400" b="1" u="sng" dirty="0" smtClean="0">
                  <a:solidFill>
                    <a:schemeClr val="accent5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症</a:t>
              </a:r>
              <a:r>
                <a:rPr lang="zh-TW" altLang="en-US" sz="2400" b="1" u="sng" dirty="0">
                  <a:solidFill>
                    <a:schemeClr val="accent5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的</a:t>
              </a:r>
              <a:r>
                <a:rPr lang="zh-TW" altLang="en-US" sz="2400" b="1" u="sng" dirty="0" smtClean="0">
                  <a:solidFill>
                    <a:schemeClr val="accent5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警號時</a:t>
              </a:r>
              <a:endParaRPr lang="en-US" altLang="zh-TW" sz="2400" b="1" u="sng" dirty="0">
                <a:solidFill>
                  <a:schemeClr val="accent5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pic>
          <p:nvPicPr>
            <p:cNvPr id="1026" name="Picture 2" descr="時計のイラスト 「30分毎の時間・長針・短針」 | かわいいフリー素材集 ...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7573" y="380839"/>
              <a:ext cx="792000" cy="79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/>
          <p:cNvGrpSpPr/>
          <p:nvPr/>
        </p:nvGrpSpPr>
        <p:grpSpPr>
          <a:xfrm>
            <a:off x="340073" y="1245940"/>
            <a:ext cx="5210384" cy="2667911"/>
            <a:chOff x="340073" y="1385640"/>
            <a:chExt cx="5210384" cy="2667911"/>
          </a:xfrm>
        </p:grpSpPr>
        <p:sp>
          <p:nvSpPr>
            <p:cNvPr id="48" name="Triangle 1">
              <a:extLst>
                <a:ext uri="{FF2B5EF4-FFF2-40B4-BE49-F238E27FC236}">
                  <a16:creationId xmlns:a16="http://schemas.microsoft.com/office/drawing/2014/main" id="{53C1DAE3-5938-4294-31BE-9742F2D5F1DD}"/>
                </a:ext>
              </a:extLst>
            </p:cNvPr>
            <p:cNvSpPr/>
            <p:nvPr/>
          </p:nvSpPr>
          <p:spPr>
            <a:xfrm>
              <a:off x="1735488" y="1385640"/>
              <a:ext cx="3814969" cy="2667911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zh-TW" altLang="en-US" sz="2400" b="1" u="sng" dirty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人物 </a:t>
              </a:r>
              <a:r>
                <a:rPr lang="en-US" altLang="zh-TW" sz="2400" b="1" u="sng" dirty="0" smtClean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(</a:t>
              </a:r>
              <a:r>
                <a:rPr lang="zh-TW" altLang="en-US" sz="2400" b="1" u="sng" dirty="0" smtClean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可信任</a:t>
              </a:r>
              <a:r>
                <a:rPr lang="zh-TW" altLang="en-US" sz="2400" b="1" u="sng" dirty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的成人</a:t>
              </a:r>
              <a:r>
                <a:rPr lang="en-US" altLang="zh-TW" sz="2400" b="1" u="sng" dirty="0" smtClean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)</a:t>
              </a:r>
              <a:r>
                <a:rPr lang="zh-TW" altLang="en-US" sz="2400" b="1" u="sng" dirty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：</a:t>
              </a:r>
              <a:endParaRPr lang="en-US" altLang="zh-TW" sz="2400" b="1" u="sng" dirty="0">
                <a:solidFill>
                  <a:schemeClr val="accent6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514350" indent="-514350">
                <a:buFont typeface="+mj-lt"/>
                <a:buAutoNum type="arabicPeriod"/>
              </a:pPr>
              <a:r>
                <a:rPr lang="en-US" altLang="zh-TW" sz="2400" b="1" dirty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_________________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altLang="zh-TW" sz="2400" b="1" dirty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_________________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altLang="zh-TW" sz="2400" b="1" dirty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_________________</a:t>
              </a:r>
            </a:p>
            <a:p>
              <a:pPr marL="514350" indent="-514350">
                <a:buFont typeface="+mj-lt"/>
                <a:buAutoNum type="arabicPeriod"/>
              </a:pPr>
              <a:r>
                <a:rPr lang="en-US" altLang="zh-TW" sz="2400" b="1" dirty="0">
                  <a:solidFill>
                    <a:schemeClr val="accent6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_________________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340073" y="1433521"/>
              <a:ext cx="1412528" cy="1817679"/>
              <a:chOff x="263872" y="1281121"/>
              <a:chExt cx="1638169" cy="2327771"/>
            </a:xfrm>
          </p:grpSpPr>
          <p:pic>
            <p:nvPicPr>
              <p:cNvPr id="1032" name="Picture 8" descr="立っている人のイラスト（棒人間） | かわいいフリー素材集 いらすとや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3872" y="1281121"/>
                <a:ext cx="1638169" cy="23277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4" name="Picture 10" descr="バレンタインのイラスト「ハート」 | かわいいフリー素材集 いらすとや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3009" y="2100052"/>
                <a:ext cx="386780" cy="3289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18" name="Rectangle 17"/>
          <p:cNvSpPr/>
          <p:nvPr/>
        </p:nvSpPr>
        <p:spPr>
          <a:xfrm>
            <a:off x="292100" y="205740"/>
            <a:ext cx="6261100" cy="8023860"/>
          </a:xfrm>
          <a:prstGeom prst="rect">
            <a:avLst/>
          </a:prstGeom>
          <a:noFill/>
          <a:ln w="57150">
            <a:solidFill>
              <a:srgbClr val="EE9E2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85775" y="4800650"/>
            <a:ext cx="6042026" cy="3375670"/>
            <a:chOff x="485775" y="4800650"/>
            <a:chExt cx="6042026" cy="3375670"/>
          </a:xfrm>
        </p:grpSpPr>
        <p:sp>
          <p:nvSpPr>
            <p:cNvPr id="54" name="Triangle 1">
              <a:extLst>
                <a:ext uri="{FF2B5EF4-FFF2-40B4-BE49-F238E27FC236}">
                  <a16:creationId xmlns:a16="http://schemas.microsoft.com/office/drawing/2014/main" id="{53C1DAE3-5938-4294-31BE-9742F2D5F1DD}"/>
                </a:ext>
              </a:extLst>
            </p:cNvPr>
            <p:cNvSpPr/>
            <p:nvPr/>
          </p:nvSpPr>
          <p:spPr>
            <a:xfrm>
              <a:off x="495301" y="4800650"/>
              <a:ext cx="6032500" cy="1612849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120000"/>
                </a:lnSpc>
              </a:pPr>
              <a:r>
                <a:rPr lang="zh-TW" altLang="en-US" sz="2200" b="1" u="sng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開場白</a:t>
              </a:r>
              <a:r>
                <a:rPr lang="zh-TW" altLang="en-US" sz="2200" b="1" u="sng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：</a:t>
              </a:r>
              <a:endParaRPr lang="en-US" altLang="zh-TW" sz="2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342900" indent="-3429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我有</a:t>
              </a:r>
              <a:r>
                <a:rPr lang="en-US" altLang="zh-TW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d </a:t>
              </a: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嘢想搵你傾下，你而家方唔方便</a:t>
              </a:r>
              <a:r>
                <a:rPr lang="en-US" altLang="zh-TW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?</a:t>
              </a: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</a:t>
              </a:r>
              <a:endParaRPr lang="en-US" altLang="zh-TW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marL="342900" indent="-342900">
                <a:lnSpc>
                  <a:spcPct val="120000"/>
                </a:lnSpc>
                <a:buFont typeface="Arial" panose="020B0604020202020204" pitchFamily="34" charset="0"/>
                <a:buChar char="•"/>
              </a:pP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我最近心情唔係咁好，想搵你傾下，</a:t>
              </a:r>
              <a:r>
                <a:rPr lang="zh-TW" altLang="en-US" sz="2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你而家方</a:t>
              </a: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唔方便</a:t>
              </a:r>
              <a:r>
                <a:rPr lang="en-US" altLang="zh-TW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?</a:t>
              </a:r>
              <a:endParaRPr lang="en-US" altLang="zh-TW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56" name="Triangle 1">
              <a:extLst>
                <a:ext uri="{FF2B5EF4-FFF2-40B4-BE49-F238E27FC236}">
                  <a16:creationId xmlns:a16="http://schemas.microsoft.com/office/drawing/2014/main" id="{53C1DAE3-5938-4294-31BE-9742F2D5F1DD}"/>
                </a:ext>
              </a:extLst>
            </p:cNvPr>
            <p:cNvSpPr/>
            <p:nvPr/>
          </p:nvSpPr>
          <p:spPr>
            <a:xfrm>
              <a:off x="1969881" y="6482566"/>
              <a:ext cx="4507119" cy="1693754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>
                <a:lnSpc>
                  <a:spcPct val="120000"/>
                </a:lnSpc>
              </a:pPr>
              <a:r>
                <a:rPr lang="zh-TW" altLang="en-US" sz="2200" b="1" u="sng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分享你的情況：</a:t>
              </a:r>
              <a:r>
                <a:rPr lang="en-US" altLang="zh-TW" sz="2200" b="1" u="sng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</a:t>
              </a:r>
            </a:p>
            <a:p>
              <a:pPr algn="just">
                <a:lnSpc>
                  <a:spcPct val="120000"/>
                </a:lnSpc>
              </a:pP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我最近覺得</a:t>
              </a:r>
              <a:r>
                <a:rPr lang="en-US" altLang="zh-TW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______________(</a:t>
              </a: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感受</a:t>
              </a:r>
              <a:r>
                <a:rPr lang="en-US" altLang="zh-TW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)</a:t>
              </a: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，</a:t>
              </a:r>
              <a:endParaRPr lang="en-US" altLang="zh-TW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algn="just">
                <a:lnSpc>
                  <a:spcPct val="120000"/>
                </a:lnSpc>
              </a:pP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因為</a:t>
              </a:r>
              <a:r>
                <a:rPr lang="en-US" altLang="zh-TW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_____________________(</a:t>
              </a: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原因</a:t>
              </a:r>
              <a:r>
                <a:rPr lang="en-US" altLang="zh-TW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)</a:t>
              </a: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。</a:t>
              </a:r>
              <a:endParaRPr lang="en-US" altLang="zh-TW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 algn="just">
                <a:lnSpc>
                  <a:spcPct val="120000"/>
                </a:lnSpc>
              </a:pP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我近來成日都</a:t>
              </a:r>
              <a:r>
                <a:rPr lang="en-US" altLang="zh-TW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____________(</a:t>
              </a: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症狀</a:t>
              </a:r>
              <a:r>
                <a:rPr lang="en-US" altLang="zh-TW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)</a:t>
              </a:r>
              <a:r>
                <a:rPr lang="zh-TW" altLang="en-US" sz="2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。</a:t>
              </a:r>
              <a:endParaRPr lang="en-US" altLang="zh-TW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pic>
          <p:nvPicPr>
            <p:cNvPr id="2050" name="Picture 2" descr="男性の先生に相談をしている男子生徒のイラスト | かわいいフリー素材 ...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5775" y="6654801"/>
              <a:ext cx="1316205" cy="1231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434975" y="3449637"/>
            <a:ext cx="5978525" cy="1080000"/>
            <a:chOff x="434975" y="3449637"/>
            <a:chExt cx="5978525" cy="1080000"/>
          </a:xfrm>
        </p:grpSpPr>
        <p:sp>
          <p:nvSpPr>
            <p:cNvPr id="50" name="Triangle 1">
              <a:extLst>
                <a:ext uri="{FF2B5EF4-FFF2-40B4-BE49-F238E27FC236}">
                  <a16:creationId xmlns:a16="http://schemas.microsoft.com/office/drawing/2014/main" id="{53C1DAE3-5938-4294-31BE-9742F2D5F1DD}"/>
                </a:ext>
              </a:extLst>
            </p:cNvPr>
            <p:cNvSpPr/>
            <p:nvPr/>
          </p:nvSpPr>
          <p:spPr>
            <a:xfrm>
              <a:off x="1734536" y="3728678"/>
              <a:ext cx="4678964" cy="609599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30000"/>
                </a:lnSpc>
              </a:pPr>
              <a:r>
                <a:rPr lang="zh-TW" altLang="en-US" sz="2400" b="1" u="sng" dirty="0" smtClean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適合</a:t>
              </a:r>
              <a:r>
                <a:rPr lang="zh-TW" altLang="en-US" sz="2400" b="1" u="sng" dirty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傾訴的</a:t>
              </a:r>
              <a:r>
                <a:rPr lang="zh-TW" altLang="en-US" sz="2400" b="1" u="sng" dirty="0" smtClean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途徑</a:t>
              </a:r>
              <a:r>
                <a:rPr lang="zh-TW" altLang="en-US" sz="2400" b="1" u="sng" dirty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：</a:t>
              </a:r>
              <a:endParaRPr lang="en-US" altLang="zh-TW" sz="2400" b="1" u="sng" dirty="0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pPr>
                <a:lnSpc>
                  <a:spcPct val="130000"/>
                </a:lnSpc>
              </a:pPr>
              <a:r>
                <a:rPr lang="zh-TW" altLang="en-US" sz="2400" b="1" dirty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電話</a:t>
              </a:r>
              <a:r>
                <a:rPr lang="en-US" altLang="zh-TW" sz="2400" b="1" dirty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</a:t>
              </a:r>
              <a:r>
                <a:rPr lang="zh-TW" altLang="en-US" sz="2400" b="1" dirty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面對面傾談</a:t>
              </a:r>
              <a:r>
                <a:rPr lang="en-US" altLang="zh-TW" sz="2400" b="1" dirty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</a:t>
              </a:r>
              <a:r>
                <a:rPr lang="zh-TW" altLang="en-US" sz="2400" b="1" dirty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電子通訊</a:t>
              </a:r>
              <a:r>
                <a:rPr lang="zh-TW" altLang="en-US" sz="2400" b="1" dirty="0" smtClean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方法</a:t>
              </a:r>
              <a:r>
                <a:rPr lang="en-US" altLang="zh-TW" sz="2400" b="1" dirty="0" smtClean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/</a:t>
              </a:r>
            </a:p>
            <a:p>
              <a:pPr>
                <a:lnSpc>
                  <a:spcPct val="130000"/>
                </a:lnSpc>
              </a:pPr>
              <a:r>
                <a:rPr lang="en-US" altLang="zh-TW" sz="2400" b="1" dirty="0" smtClean="0">
                  <a:solidFill>
                    <a:schemeClr val="accent2">
                      <a:lumMod val="75000"/>
                    </a:schemeClr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_______________________________</a:t>
              </a:r>
              <a:endParaRPr lang="en-US" altLang="zh-TW" sz="2400" b="1" dirty="0">
                <a:solidFill>
                  <a:schemeClr val="accent2">
                    <a:lumMod val="7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pic>
          <p:nvPicPr>
            <p:cNvPr id="2052" name="Picture 4" descr="携帯のバイブのイラスト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4975" y="3449637"/>
              <a:ext cx="1104859" cy="10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0" y="8353702"/>
            <a:ext cx="6858000" cy="1490609"/>
            <a:chOff x="0" y="8353702"/>
            <a:chExt cx="6858000" cy="1490609"/>
          </a:xfrm>
        </p:grpSpPr>
        <p:sp>
          <p:nvSpPr>
            <p:cNvPr id="58" name="Triangle 1">
              <a:extLst>
                <a:ext uri="{FF2B5EF4-FFF2-40B4-BE49-F238E27FC236}">
                  <a16:creationId xmlns:a16="http://schemas.microsoft.com/office/drawing/2014/main" id="{53C1DAE3-5938-4294-31BE-9742F2D5F1DD}"/>
                </a:ext>
              </a:extLst>
            </p:cNvPr>
            <p:cNvSpPr/>
            <p:nvPr/>
          </p:nvSpPr>
          <p:spPr>
            <a:xfrm>
              <a:off x="12421" y="8944311"/>
              <a:ext cx="3449235" cy="900000"/>
            </a:xfrm>
            <a:prstGeom prst="rect">
              <a:avLst/>
            </a:prstGeom>
            <a:noFill/>
            <a:ln w="28575">
              <a:solidFill>
                <a:srgbClr val="EE9E2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網上情緒支援平台「</a:t>
              </a:r>
              <a:r>
                <a:rPr lang="en-US" altLang="zh-TW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Open </a:t>
              </a:r>
              <a:r>
                <a:rPr lang="zh-TW" altLang="en-US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噏」</a:t>
              </a:r>
              <a:endParaRPr lang="en-US" altLang="zh-TW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r>
                <a:rPr lang="en-US" altLang="zh-TW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WhatsApp</a:t>
              </a:r>
              <a:r>
                <a:rPr lang="zh-TW" altLang="en-US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：</a:t>
              </a:r>
              <a:r>
                <a:rPr lang="en-US" altLang="zh-TW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91 </a:t>
              </a:r>
              <a:r>
                <a:rPr lang="en-US" altLang="zh-TW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012 012 </a:t>
              </a:r>
              <a:br>
                <a:rPr lang="en-US" altLang="zh-TW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</a:br>
              <a:r>
                <a:rPr lang="en-US" altLang="zh-TW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(24</a:t>
              </a:r>
              <a:r>
                <a:rPr lang="zh-TW" altLang="en-US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小時</a:t>
              </a:r>
              <a:r>
                <a:rPr lang="en-US" altLang="zh-TW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)</a:t>
              </a:r>
            </a:p>
          </p:txBody>
        </p:sp>
        <p:sp>
          <p:nvSpPr>
            <p:cNvPr id="59" name="Triangle 1">
              <a:extLst>
                <a:ext uri="{FF2B5EF4-FFF2-40B4-BE49-F238E27FC236}">
                  <a16:creationId xmlns:a16="http://schemas.microsoft.com/office/drawing/2014/main" id="{53C1DAE3-5938-4294-31BE-9742F2D5F1DD}"/>
                </a:ext>
              </a:extLst>
            </p:cNvPr>
            <p:cNvSpPr/>
            <p:nvPr/>
          </p:nvSpPr>
          <p:spPr>
            <a:xfrm>
              <a:off x="3474720" y="8944311"/>
              <a:ext cx="3370580" cy="900000"/>
            </a:xfrm>
            <a:prstGeom prst="rect">
              <a:avLst/>
            </a:prstGeom>
            <a:noFill/>
            <a:ln w="28575">
              <a:solidFill>
                <a:srgbClr val="EE9E25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b="1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情緒</a:t>
              </a:r>
              <a:r>
                <a:rPr lang="zh-TW" altLang="en-US" b="1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通精神</a:t>
              </a:r>
              <a:r>
                <a:rPr lang="zh-TW" altLang="en-US" b="1" dirty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健康支援</a:t>
              </a:r>
              <a:r>
                <a:rPr lang="zh-TW" altLang="en-US" b="1" dirty="0" smtClean="0"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熱線</a:t>
              </a:r>
              <a:endParaRPr lang="en-US" altLang="zh-TW" b="1" dirty="0" smtClean="0"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  <a:p>
              <a:r>
                <a:rPr lang="zh-TW" altLang="en-US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熱線電話</a:t>
              </a:r>
              <a:r>
                <a:rPr lang="zh-TW" altLang="en-US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：</a:t>
              </a:r>
              <a:r>
                <a:rPr lang="en-US" altLang="zh-TW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18111</a:t>
              </a:r>
            </a:p>
            <a:p>
              <a:r>
                <a:rPr lang="en-US" altLang="zh-TW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(24</a:t>
              </a:r>
              <a:r>
                <a:rPr lang="zh-TW" altLang="en-US" b="1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小時</a:t>
              </a:r>
              <a:r>
                <a:rPr lang="en-US" altLang="zh-TW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)</a:t>
              </a:r>
              <a:endParaRPr lang="en-US" altLang="zh-TW" b="1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sp>
          <p:nvSpPr>
            <p:cNvPr id="47" name="Triangle 1">
              <a:extLst>
                <a:ext uri="{FF2B5EF4-FFF2-40B4-BE49-F238E27FC236}">
                  <a16:creationId xmlns:a16="http://schemas.microsoft.com/office/drawing/2014/main" id="{53C1DAE3-5938-4294-31BE-9742F2D5F1DD}"/>
                </a:ext>
              </a:extLst>
            </p:cNvPr>
            <p:cNvSpPr/>
            <p:nvPr/>
          </p:nvSpPr>
          <p:spPr>
            <a:xfrm>
              <a:off x="0" y="8353702"/>
              <a:ext cx="6858000" cy="604037"/>
            </a:xfrm>
            <a:prstGeom prst="rect">
              <a:avLst/>
            </a:prstGeom>
            <a:solidFill>
              <a:srgbClr val="EE9E25">
                <a:alpha val="50196"/>
              </a:srgbClr>
            </a:solidFill>
            <a:ln w="381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b="1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     </a:t>
              </a:r>
              <a:r>
                <a:rPr lang="zh-TW" altLang="en-US" sz="2400" b="1" u="sng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當</a:t>
              </a:r>
              <a:r>
                <a:rPr lang="zh-TW" altLang="en-US" sz="2400" b="1" u="sng" dirty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有自殺念頭，應</a:t>
              </a:r>
              <a:r>
                <a:rPr lang="zh-TW" altLang="en-US" sz="2400" b="1" u="sng" dirty="0" smtClean="0">
                  <a:solidFill>
                    <a:schemeClr val="tx1"/>
                  </a:solidFill>
                  <a:latin typeface="Microsoft JhengHei" panose="020B0604030504040204" pitchFamily="34" charset="-120"/>
                  <a:ea typeface="Microsoft JhengHei" panose="020B0604030504040204" pitchFamily="34" charset="-120"/>
                </a:rPr>
                <a:t>立刻求助</a:t>
              </a:r>
              <a:endParaRPr lang="en-US" altLang="zh-TW" sz="2400" b="1" u="sng" dirty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endParaRPr>
            </a:p>
          </p:txBody>
        </p:sp>
        <p:pic>
          <p:nvPicPr>
            <p:cNvPr id="2056" name="Picture 8" descr="注意のマーク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9384" y="8364536"/>
              <a:ext cx="591781" cy="54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833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E2F9E1AABD918448B46DB17DBC271B69" ma:contentTypeVersion="13" ma:contentTypeDescription="建立新的文件。" ma:contentTypeScope="" ma:versionID="55581eef94f4f1ea3e916961641c2d2d">
  <xsd:schema xmlns:xsd="http://www.w3.org/2001/XMLSchema" xmlns:xs="http://www.w3.org/2001/XMLSchema" xmlns:p="http://schemas.microsoft.com/office/2006/metadata/properties" xmlns:ns2="0817ea2f-525a-449a-9774-29f45234d815" xmlns:ns3="ecd97425-1552-4cdb-b190-a5d29f0a5eeb" targetNamespace="http://schemas.microsoft.com/office/2006/metadata/properties" ma:root="true" ma:fieldsID="3b77f012e33460a4b3b25c0250cf1b84" ns2:_="" ns3:_="">
    <xsd:import namespace="0817ea2f-525a-449a-9774-29f45234d815"/>
    <xsd:import namespace="ecd97425-1552-4cdb-b190-a5d29f0a5e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7ea2f-525a-449a-9774-29f45234d8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影像標籤" ma:readOnly="false" ma:fieldId="{5cf76f15-5ced-4ddc-b409-7134ff3c332f}" ma:taxonomyMulti="true" ma:sspId="bca0ba2c-31e5-4c89-bdb4-0b3d60f879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d97425-1552-4cdb-b190-a5d29f0a5ee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2d3d651-d9bd-46d7-8563-61fa7bb30e96}" ma:internalName="TaxCatchAll" ma:showField="CatchAllData" ma:web="ecd97425-1552-4cdb-b190-a5d29f0a5e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17ea2f-525a-449a-9774-29f45234d815">
      <Terms xmlns="http://schemas.microsoft.com/office/infopath/2007/PartnerControls"/>
    </lcf76f155ced4ddcb4097134ff3c332f>
    <TaxCatchAll xmlns="ecd97425-1552-4cdb-b190-a5d29f0a5eeb" xsi:nil="true"/>
  </documentManagement>
</p:properties>
</file>

<file path=customXml/itemProps1.xml><?xml version="1.0" encoding="utf-8"?>
<ds:datastoreItem xmlns:ds="http://schemas.openxmlformats.org/officeDocument/2006/customXml" ds:itemID="{3FB8AE0A-9A87-4F7A-A2AB-1AD6062195E5}"/>
</file>

<file path=customXml/itemProps2.xml><?xml version="1.0" encoding="utf-8"?>
<ds:datastoreItem xmlns:ds="http://schemas.openxmlformats.org/officeDocument/2006/customXml" ds:itemID="{0F592EF0-3388-45BF-BB66-E57BD897F58F}"/>
</file>

<file path=customXml/itemProps3.xml><?xml version="1.0" encoding="utf-8"?>
<ds:datastoreItem xmlns:ds="http://schemas.openxmlformats.org/officeDocument/2006/customXml" ds:itemID="{8E840577-2765-4055-8553-6DFD615FBF0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912</TotalTime>
  <Words>223</Words>
  <Application>Microsoft Office PowerPoint</Application>
  <PresentationFormat>A4 Paper (210x297 mm)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JhengHei</vt:lpstr>
      <vt:lpstr>新細明體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>EDB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LAM, Yui-ki</dc:creator>
  <cp:lastModifiedBy>CHAN, Ka-ling Cynthia</cp:lastModifiedBy>
  <cp:revision>53</cp:revision>
  <cp:lastPrinted>2024-08-07T06:44:58Z</cp:lastPrinted>
  <dcterms:created xsi:type="dcterms:W3CDTF">2023-08-04T04:52:39Z</dcterms:created>
  <dcterms:modified xsi:type="dcterms:W3CDTF">2024-11-18T02:36:21Z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0x010100E2F9E1AABD918448B46DB17DBC271B69</vt:lpwstr>
  </property>
</Properties>
</file>