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7" r:id="rId2"/>
    <p:sldId id="258" r:id="rId3"/>
    <p:sldId id="259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8177" autoAdjust="0"/>
  </p:normalViewPr>
  <p:slideViewPr>
    <p:cSldViewPr snapToGrid="0">
      <p:cViewPr varScale="1">
        <p:scale>
          <a:sx n="101" d="100"/>
          <a:sy n="101" d="100"/>
        </p:scale>
        <p:origin x="93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12" Type="http://schemas.openxmlformats.org/officeDocument/2006/relationships/customXml" Target="../customXml/item3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openxmlformats.org/officeDocument/2006/relationships/customXml" Target="../customXml/item2.xml"/><Relationship Id="rId5" Type="http://schemas.openxmlformats.org/officeDocument/2006/relationships/notesMaster" Target="notesMasters/notesMaster1.xml"/><Relationship Id="rId10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748ECF-39B6-455E-B74E-2B8C2411B4F9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98E8DA-30EA-40CC-90D3-76FBB18A0E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059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g924297ca04_0_14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4" name="Google Shape;534;g924297ca04_0_14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270789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g924297ca04_0_14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4" name="Google Shape;534;g924297ca04_0_14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668642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g924297ca04_0_14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4" name="Google Shape;534;g924297ca04_0_14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916346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4A6F5-4A7C-41DE-BF79-770B91A6E8D9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3AF64-A615-4F96-B467-9573CDB39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232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4A6F5-4A7C-41DE-BF79-770B91A6E8D9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3AF64-A615-4F96-B467-9573CDB39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789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4A6F5-4A7C-41DE-BF79-770B91A6E8D9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3AF64-A615-4F96-B467-9573CDB39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392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4A6F5-4A7C-41DE-BF79-770B91A6E8D9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3AF64-A615-4F96-B467-9573CDB39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972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4A6F5-4A7C-41DE-BF79-770B91A6E8D9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3AF64-A615-4F96-B467-9573CDB39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436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4A6F5-4A7C-41DE-BF79-770B91A6E8D9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3AF64-A615-4F96-B467-9573CDB39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684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4A6F5-4A7C-41DE-BF79-770B91A6E8D9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3AF64-A615-4F96-B467-9573CDB39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268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4A6F5-4A7C-41DE-BF79-770B91A6E8D9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3AF64-A615-4F96-B467-9573CDB39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584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4A6F5-4A7C-41DE-BF79-770B91A6E8D9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3AF64-A615-4F96-B467-9573CDB39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555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4A6F5-4A7C-41DE-BF79-770B91A6E8D9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3AF64-A615-4F96-B467-9573CDB39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693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4A6F5-4A7C-41DE-BF79-770B91A6E8D9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3AF64-A615-4F96-B467-9573CDB39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388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E4A6F5-4A7C-41DE-BF79-770B91A6E8D9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A3AF64-A615-4F96-B467-9573CDB39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880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18"/>
          <p:cNvSpPr txBox="1">
            <a:spLocks noGrp="1"/>
          </p:cNvSpPr>
          <p:nvPr>
            <p:ph type="title"/>
          </p:nvPr>
        </p:nvSpPr>
        <p:spPr>
          <a:xfrm>
            <a:off x="611293" y="268340"/>
            <a:ext cx="5484707" cy="761999"/>
          </a:xfrm>
          <a:prstGeom prst="roundRect">
            <a:avLst/>
          </a:prstGeom>
          <a:solidFill>
            <a:srgbClr val="0070C0"/>
          </a:solidFill>
        </p:spPr>
        <p:txBody>
          <a:bodyPr spcFirstLastPara="1" vert="horz" wrap="square" lIns="121862" tIns="121862" rIns="121862" bIns="121862" rtlCol="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zh-TW" altLang="en-US" sz="4798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情境解讀故事</a:t>
            </a:r>
            <a:endParaRPr sz="4798" b="1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611293" y="1201322"/>
          <a:ext cx="10867846" cy="54159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364502">
                  <a:extLst>
                    <a:ext uri="{9D8B030D-6E8A-4147-A177-3AD203B41FA5}">
                      <a16:colId xmlns:a16="http://schemas.microsoft.com/office/drawing/2014/main" val="1902807755"/>
                    </a:ext>
                  </a:extLst>
                </a:gridCol>
                <a:gridCol w="5503344">
                  <a:extLst>
                    <a:ext uri="{9D8B030D-6E8A-4147-A177-3AD203B41FA5}">
                      <a16:colId xmlns:a16="http://schemas.microsoft.com/office/drawing/2014/main" val="4036408777"/>
                    </a:ext>
                  </a:extLst>
                </a:gridCol>
              </a:tblGrid>
              <a:tr h="5415910">
                <a:tc>
                  <a:txBody>
                    <a:bodyPr/>
                    <a:lstStyle/>
                    <a:p>
                      <a:pPr algn="ctr"/>
                      <a:endParaRPr lang="en-US" altLang="zh-TW" sz="4000" dirty="0"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  <a:p>
                      <a:pPr algn="ctr"/>
                      <a:endParaRPr lang="en-US" altLang="zh-TW" sz="4000" dirty="0"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  <a:p>
                      <a:pPr algn="ctr"/>
                      <a:endParaRPr lang="en-US" altLang="zh-TW" sz="4000" dirty="0"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  <a:p>
                      <a:pPr algn="ctr"/>
                      <a:endParaRPr lang="en-US" altLang="zh-TW" sz="4000" dirty="0"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altLang="zh-TW" sz="3200" kern="1200" dirty="0">
                        <a:solidFill>
                          <a:schemeClr val="tx1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+mn-cs"/>
                      </a:endParaRPr>
                    </a:p>
                  </a:txBody>
                  <a:tcPr marL="121882" marR="121882" marT="60941" marB="60941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altLang="zh-TW" sz="4000" dirty="0"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altLang="zh-TW" sz="4000" dirty="0"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altLang="zh-TW" sz="4000" dirty="0"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altLang="zh-TW" sz="4000" dirty="0"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altLang="zh-TW" sz="4000" dirty="0"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altLang="zh-TW" sz="2700" dirty="0"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altLang="zh-TW" sz="2700" dirty="0"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altLang="zh-TW" sz="3200" dirty="0"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  <a:p>
                      <a:endParaRPr lang="zh-TW" altLang="en-US" sz="2400" dirty="0"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marL="121882" marR="121882" marT="60941" marB="60941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56671937"/>
                  </a:ext>
                </a:extLst>
              </a:tr>
            </a:tbl>
          </a:graphicData>
        </a:graphic>
      </p:graphicFrame>
      <p:pic>
        <p:nvPicPr>
          <p:cNvPr id="4098" name="Picture 2" descr="鏡を見る人のイラスト（悲しそうな男性） | かわいいフリー素材集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686" y="2210177"/>
            <a:ext cx="2860348" cy="280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嬉しい表情の男性のイラスト（6段階） | かわいいフリー素材集 いらすとや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7109" y="1748997"/>
            <a:ext cx="2033190" cy="3267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2.bp.blogspot.com/-LUOqwxVbzAE/UxbL2CJQmGI/AAAAAAAAeFg/AY-jIFhjv5Q/s800/unhappy_man5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0299" y="1748996"/>
            <a:ext cx="2004721" cy="3222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DFADFDF2-2C78-80B2-4EE0-56C71B43D047}"/>
              </a:ext>
            </a:extLst>
          </p:cNvPr>
          <p:cNvSpPr txBox="1"/>
          <p:nvPr/>
        </p:nvSpPr>
        <p:spPr>
          <a:xfrm>
            <a:off x="662078" y="5451925"/>
            <a:ext cx="5273358" cy="10769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8804">
              <a:buClr>
                <a:srgbClr val="000000"/>
              </a:buClr>
              <a:defRPr/>
            </a:pPr>
            <a:r>
              <a:rPr lang="zh-TW" altLang="en-US" sz="3199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如果懷疑自己患上抑鬱症，</a:t>
            </a:r>
            <a:endParaRPr lang="en-US" altLang="zh-TW" sz="3199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algn="ctr" defTabSz="1218804">
              <a:buClr>
                <a:srgbClr val="000000"/>
              </a:buClr>
              <a:defRPr/>
            </a:pPr>
            <a:r>
              <a:rPr lang="zh-TW" altLang="en-US" sz="3199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可以怎樣做？ 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B8189556-72D8-5B66-4AC4-ADDD936B0ADA}"/>
              </a:ext>
            </a:extLst>
          </p:cNvPr>
          <p:cNvSpPr txBox="1"/>
          <p:nvPr/>
        </p:nvSpPr>
        <p:spPr>
          <a:xfrm>
            <a:off x="5994431" y="5512982"/>
            <a:ext cx="5586276" cy="8307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8804">
              <a:buClr>
                <a:srgbClr val="000000"/>
              </a:buClr>
              <a:defRPr/>
            </a:pPr>
            <a:r>
              <a:rPr lang="zh-TW" altLang="en-US" sz="2399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我們</a:t>
            </a:r>
            <a:r>
              <a:rPr lang="zh-TW" altLang="en-US" sz="2399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每個人的情緒都會有起伏，</a:t>
            </a:r>
            <a:endParaRPr lang="en-US" altLang="zh-TW" sz="2399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algn="ctr" defTabSz="1218804">
              <a:buClr>
                <a:srgbClr val="000000"/>
              </a:buClr>
              <a:defRPr/>
            </a:pPr>
            <a:r>
              <a:rPr lang="zh-TW" altLang="en-US" sz="2399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有</a:t>
            </a:r>
            <a:r>
              <a:rPr lang="zh-TW" altLang="en-US" sz="2399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時會開心，有時會傷心難過。</a:t>
            </a:r>
          </a:p>
        </p:txBody>
      </p:sp>
      <p:sp>
        <p:nvSpPr>
          <p:cNvPr id="5" name="Rectangle 4"/>
          <p:cNvSpPr/>
          <p:nvPr/>
        </p:nvSpPr>
        <p:spPr>
          <a:xfrm>
            <a:off x="111865" y="6642556"/>
            <a:ext cx="194796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©</a:t>
            </a:r>
            <a:r>
              <a:rPr lang="zh-TW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教育局教育心理服務</a:t>
            </a:r>
            <a:r>
              <a: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新界西</a:t>
            </a:r>
            <a:r>
              <a: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組</a:t>
            </a:r>
            <a:r>
              <a: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 2024</a:t>
            </a: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10894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611293" y="1201323"/>
          <a:ext cx="11070983" cy="516221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64334">
                  <a:extLst>
                    <a:ext uri="{9D8B030D-6E8A-4147-A177-3AD203B41FA5}">
                      <a16:colId xmlns:a16="http://schemas.microsoft.com/office/drawing/2014/main" val="1902807755"/>
                    </a:ext>
                  </a:extLst>
                </a:gridCol>
                <a:gridCol w="5306649">
                  <a:extLst>
                    <a:ext uri="{9D8B030D-6E8A-4147-A177-3AD203B41FA5}">
                      <a16:colId xmlns:a16="http://schemas.microsoft.com/office/drawing/2014/main" val="4036408777"/>
                    </a:ext>
                  </a:extLst>
                </a:gridCol>
              </a:tblGrid>
              <a:tr h="5162219">
                <a:tc>
                  <a:txBody>
                    <a:bodyPr/>
                    <a:lstStyle/>
                    <a:p>
                      <a:pPr algn="ctr"/>
                      <a:endParaRPr lang="en-US" altLang="zh-TW" sz="8000" dirty="0"/>
                    </a:p>
                    <a:p>
                      <a:pPr algn="ctr"/>
                      <a:endParaRPr lang="en-US" altLang="zh-TW" sz="4000" dirty="0"/>
                    </a:p>
                    <a:p>
                      <a:pPr algn="ctr"/>
                      <a:endParaRPr lang="en-US" altLang="zh-TW" sz="4000" dirty="0"/>
                    </a:p>
                    <a:p>
                      <a:pPr algn="ctr"/>
                      <a:endParaRPr lang="en-US" altLang="zh-TW" sz="4000" dirty="0"/>
                    </a:p>
                    <a:p>
                      <a:pPr algn="ctr"/>
                      <a:endParaRPr lang="en-US" altLang="zh-TW" sz="2700" dirty="0"/>
                    </a:p>
                  </a:txBody>
                  <a:tcPr marL="121882" marR="121882" marT="60941" marB="60941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altLang="zh-TW" sz="40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altLang="zh-TW" sz="40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altLang="zh-TW" sz="40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altLang="zh-TW" sz="40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altLang="zh-TW" sz="40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altLang="zh-TW" sz="2700" dirty="0"/>
                    </a:p>
                  </a:txBody>
                  <a:tcPr marL="121882" marR="121882" marT="60941" marB="60941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56671937"/>
                  </a:ext>
                </a:extLst>
              </a:tr>
            </a:tbl>
          </a:graphicData>
        </a:graphic>
      </p:graphicFrame>
      <p:pic>
        <p:nvPicPr>
          <p:cNvPr id="7170" name="Picture 2" descr="いろいろな色のオモチャのロボットのイラスト | かわいいフリー素材集 ..."/>
          <p:cNvPicPr>
            <a:picLocks noChangeAspect="1" noChangeArrowheads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408" y="2572153"/>
            <a:ext cx="1141677" cy="1392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携帯ゲーム機のイラスト"/>
          <p:cNvPicPr>
            <a:picLocks noChangeAspect="1" noChangeArrowheads="1"/>
          </p:cNvPicPr>
          <p:nvPr/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244" y="3048879"/>
            <a:ext cx="1405189" cy="1370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いろいろなバスのイラスト | かわいいフリー素材集 いらすとや"/>
          <p:cNvPicPr>
            <a:picLocks noChangeAspect="1" noChangeArrowheads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132" y="1589872"/>
            <a:ext cx="1966365" cy="1047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悲しそうにブランコに乗る男の子のイラスト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674" y="1661958"/>
            <a:ext cx="1430692" cy="2738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いろいろなバイトの面接のイラスト（外国人男性） | かわいいフリー ...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7600" y="1346826"/>
            <a:ext cx="2910011" cy="2910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字方塊 2">
            <a:extLst>
              <a:ext uri="{FF2B5EF4-FFF2-40B4-BE49-F238E27FC236}">
                <a16:creationId xmlns:a16="http://schemas.microsoft.com/office/drawing/2014/main" id="{5B81AED9-0366-746A-B8F8-DD1FA3604275}"/>
              </a:ext>
            </a:extLst>
          </p:cNvPr>
          <p:cNvSpPr txBox="1"/>
          <p:nvPr/>
        </p:nvSpPr>
        <p:spPr>
          <a:xfrm>
            <a:off x="205018" y="5143764"/>
            <a:ext cx="6703531" cy="1199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8804">
              <a:buClr>
                <a:srgbClr val="000000"/>
              </a:buClr>
              <a:defRPr/>
            </a:pPr>
            <a:r>
              <a:rPr lang="zh-TW" altLang="en-US" sz="2399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如果我發現</a:t>
            </a:r>
            <a:r>
              <a:rPr lang="zh-TW" altLang="en-US" sz="2399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自己</a:t>
            </a:r>
            <a:r>
              <a:rPr lang="zh-TW" altLang="en-US" sz="2399" dirty="0" smtClean="0">
                <a:solidFill>
                  <a:schemeClr val="dk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的</a:t>
            </a:r>
            <a:r>
              <a:rPr lang="zh-TW" altLang="en-US" sz="2399" dirty="0">
                <a:solidFill>
                  <a:schemeClr val="dk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情緒</a:t>
            </a:r>
            <a:r>
              <a:rPr lang="zh-TW" altLang="en-US" sz="2399" b="1" dirty="0" smtClean="0">
                <a:solidFill>
                  <a:schemeClr val="accent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一直</a:t>
            </a:r>
            <a:r>
              <a:rPr lang="zh-TW" altLang="en-US" sz="2399" b="1" dirty="0">
                <a:solidFill>
                  <a:schemeClr val="accent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低落</a:t>
            </a:r>
            <a:r>
              <a:rPr lang="zh-TW" altLang="en-US" sz="2399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，</a:t>
            </a:r>
            <a:endParaRPr lang="en-US" altLang="zh-TW" sz="2399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algn="ctr" defTabSz="1218804">
              <a:buClr>
                <a:srgbClr val="000000"/>
              </a:buClr>
              <a:defRPr/>
            </a:pPr>
            <a:r>
              <a:rPr lang="zh-TW" altLang="en-US" sz="2399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即使做自己喜歡的事情</a:t>
            </a:r>
            <a:r>
              <a:rPr lang="zh-TW" altLang="en-US" sz="2399" b="1" dirty="0">
                <a:solidFill>
                  <a:schemeClr val="accent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也失去以往的樂趣</a:t>
            </a:r>
            <a:r>
              <a:rPr lang="zh-TW" altLang="en-US" sz="2399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。</a:t>
            </a:r>
            <a:endParaRPr lang="en-US" altLang="zh-TW" sz="2399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algn="ctr" defTabSz="1218804">
              <a:buClr>
                <a:srgbClr val="000000"/>
              </a:buClr>
              <a:defRPr/>
            </a:pPr>
            <a:r>
              <a:rPr lang="zh-TW" altLang="en-US" sz="2399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我的</a:t>
            </a:r>
            <a:r>
              <a:rPr lang="zh-TW" altLang="en-US" sz="2399" b="1" dirty="0" smtClean="0">
                <a:solidFill>
                  <a:schemeClr val="accent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睡眠</a:t>
            </a:r>
            <a:r>
              <a:rPr lang="zh-TW" altLang="en-US" sz="2399" b="1" dirty="0">
                <a:solidFill>
                  <a:schemeClr val="accent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、飲食習慣</a:t>
            </a:r>
            <a:r>
              <a:rPr lang="zh-TW" altLang="en-US" sz="2399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也出現了一些變化。</a:t>
            </a: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CB417926-7385-3980-63F9-67AA17217B42}"/>
              </a:ext>
            </a:extLst>
          </p:cNvPr>
          <p:cNvSpPr txBox="1"/>
          <p:nvPr/>
        </p:nvSpPr>
        <p:spPr>
          <a:xfrm>
            <a:off x="6593539" y="4400111"/>
            <a:ext cx="514126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HK" altLang="en-US" sz="24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我</a:t>
            </a:r>
            <a:r>
              <a:rPr lang="zh-TW" altLang="en-US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明白</a:t>
            </a:r>
            <a:r>
              <a:rPr lang="zh-TW" altLang="en-US" sz="24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覺察自己</a:t>
            </a:r>
            <a:r>
              <a:rPr lang="zh-HK" altLang="en-US" sz="24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的</a:t>
            </a:r>
            <a:r>
              <a:rPr lang="zh-TW" altLang="en-US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情緒</a:t>
            </a:r>
            <a:r>
              <a:rPr lang="zh-HK" altLang="en-US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很重要。</a:t>
            </a:r>
            <a:endParaRPr lang="en-US" altLang="zh-HK" sz="24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algn="ctr"/>
            <a:r>
              <a:rPr lang="zh-HK" altLang="en-US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我可以</a:t>
            </a:r>
            <a:r>
              <a:rPr lang="zh-HK" altLang="en-US" sz="2400" b="1" dirty="0">
                <a:solidFill>
                  <a:schemeClr val="accent6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及早向身邊信任的成人求助，</a:t>
            </a:r>
            <a:r>
              <a:rPr lang="zh-HK" altLang="en-US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他們</a:t>
            </a:r>
            <a:r>
              <a:rPr lang="zh-HK" altLang="en-US" sz="24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會</a:t>
            </a:r>
            <a:r>
              <a:rPr lang="zh-TW" altLang="en-US" sz="2400" b="1" dirty="0">
                <a:solidFill>
                  <a:srgbClr val="00B05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欣賞</a:t>
            </a:r>
            <a:r>
              <a:rPr lang="zh-HK" altLang="en-US" sz="2400" b="1" dirty="0" smtClean="0">
                <a:solidFill>
                  <a:srgbClr val="00B05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我</a:t>
            </a:r>
            <a:r>
              <a:rPr lang="zh-HK" altLang="en-US" sz="2400" b="1" dirty="0">
                <a:solidFill>
                  <a:srgbClr val="00B05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勇於表達自己</a:t>
            </a:r>
            <a:r>
              <a:rPr lang="zh-HK" altLang="en-US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的需要，也會嘗試</a:t>
            </a:r>
            <a:r>
              <a:rPr lang="zh-HK" altLang="en-US" sz="2400" b="1" dirty="0">
                <a:solidFill>
                  <a:srgbClr val="00B05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明白和幫助我</a:t>
            </a:r>
            <a:r>
              <a:rPr lang="zh-HK" altLang="en-US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。</a:t>
            </a:r>
            <a:endParaRPr lang="en-US" altLang="zh-HK" sz="24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algn="ctr"/>
            <a:r>
              <a:rPr lang="zh-HK" altLang="en-US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這樣</a:t>
            </a:r>
            <a:r>
              <a:rPr lang="zh-HK" altLang="en-US" sz="24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，我</a:t>
            </a:r>
            <a:r>
              <a:rPr lang="zh-TW" altLang="en-US" sz="24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會</a:t>
            </a:r>
            <a:r>
              <a:rPr lang="zh-HK" altLang="en-US" sz="24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感到</a:t>
            </a:r>
            <a:r>
              <a:rPr lang="zh-HK" altLang="en-US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被接納和理解。</a:t>
            </a:r>
          </a:p>
        </p:txBody>
      </p:sp>
      <p:sp>
        <p:nvSpPr>
          <p:cNvPr id="8" name="Google Shape;536;p18">
            <a:extLst>
              <a:ext uri="{FF2B5EF4-FFF2-40B4-BE49-F238E27FC236}">
                <a16:creationId xmlns:a16="http://schemas.microsoft.com/office/drawing/2014/main" id="{D027B9D4-0661-C7CB-76B6-712C441BDC78}"/>
              </a:ext>
            </a:extLst>
          </p:cNvPr>
          <p:cNvSpPr txBox="1">
            <a:spLocks/>
          </p:cNvSpPr>
          <p:nvPr/>
        </p:nvSpPr>
        <p:spPr>
          <a:xfrm>
            <a:off x="611293" y="268340"/>
            <a:ext cx="5484707" cy="761999"/>
          </a:xfrm>
          <a:prstGeom prst="roundRect">
            <a:avLst/>
          </a:prstGeom>
          <a:solidFill>
            <a:srgbClr val="0070C0"/>
          </a:solidFill>
        </p:spPr>
        <p:txBody>
          <a:bodyPr spcFirstLastPara="1" vert="horz" wrap="square" lIns="121862" tIns="121862" rIns="121862" bIns="121862" rtlCol="0" anchor="ctr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zh-TW" altLang="en-US" sz="4798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情境解讀故事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11865" y="6642556"/>
            <a:ext cx="194796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©</a:t>
            </a:r>
            <a:r>
              <a:rPr lang="zh-TW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教育局教育心理服務</a:t>
            </a:r>
            <a:r>
              <a: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新界西</a:t>
            </a:r>
            <a:r>
              <a: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組</a:t>
            </a:r>
            <a:r>
              <a: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 2024</a:t>
            </a: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5190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611293" y="1201323"/>
          <a:ext cx="11070983" cy="516221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607607">
                  <a:extLst>
                    <a:ext uri="{9D8B030D-6E8A-4147-A177-3AD203B41FA5}">
                      <a16:colId xmlns:a16="http://schemas.microsoft.com/office/drawing/2014/main" val="1902807755"/>
                    </a:ext>
                  </a:extLst>
                </a:gridCol>
                <a:gridCol w="5463376">
                  <a:extLst>
                    <a:ext uri="{9D8B030D-6E8A-4147-A177-3AD203B41FA5}">
                      <a16:colId xmlns:a16="http://schemas.microsoft.com/office/drawing/2014/main" val="4036408777"/>
                    </a:ext>
                  </a:extLst>
                </a:gridCol>
              </a:tblGrid>
              <a:tr h="5162219">
                <a:tc>
                  <a:txBody>
                    <a:bodyPr/>
                    <a:lstStyle/>
                    <a:p>
                      <a:pPr algn="ctr"/>
                      <a:endParaRPr lang="en-US" altLang="zh-TW" sz="2700" dirty="0"/>
                    </a:p>
                    <a:p>
                      <a:pPr algn="ctr"/>
                      <a:endParaRPr lang="en-US" altLang="zh-TW" sz="2700" dirty="0"/>
                    </a:p>
                    <a:p>
                      <a:pPr algn="ctr"/>
                      <a:endParaRPr lang="en-US" altLang="zh-TW" sz="2700" dirty="0"/>
                    </a:p>
                    <a:p>
                      <a:pPr algn="ctr"/>
                      <a:endParaRPr lang="en-US" altLang="zh-TW" sz="2700" dirty="0"/>
                    </a:p>
                    <a:p>
                      <a:pPr algn="ctr"/>
                      <a:endParaRPr lang="en-US" altLang="zh-TW" sz="2700" dirty="0"/>
                    </a:p>
                    <a:p>
                      <a:pPr algn="ctr"/>
                      <a:endParaRPr lang="en-US" altLang="zh-TW" sz="2700" dirty="0"/>
                    </a:p>
                    <a:p>
                      <a:pPr algn="ctr"/>
                      <a:endParaRPr lang="en-US" altLang="zh-TW" sz="270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altLang="zh-TW" sz="270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altLang="zh-TW" sz="2700" dirty="0"/>
                    </a:p>
                  </a:txBody>
                  <a:tcPr marL="121882" marR="121882" marT="60941" marB="60941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altLang="zh-TW" sz="40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altLang="zh-TW" sz="4000" dirty="0"/>
                    </a:p>
                    <a:p>
                      <a:pPr algn="ctr"/>
                      <a:endParaRPr lang="en-US" altLang="zh-TW" sz="5900" dirty="0"/>
                    </a:p>
                    <a:p>
                      <a:pPr algn="ctr"/>
                      <a:endParaRPr lang="en-US" altLang="zh-TW" sz="1900" dirty="0"/>
                    </a:p>
                    <a:p>
                      <a:pPr algn="ctr"/>
                      <a:endParaRPr lang="en-US" altLang="zh-TW" sz="1900" dirty="0"/>
                    </a:p>
                    <a:p>
                      <a:pPr algn="ctr"/>
                      <a:endParaRPr lang="en-US" altLang="zh-TW" sz="1900" dirty="0"/>
                    </a:p>
                    <a:p>
                      <a:pPr algn="ctr"/>
                      <a:endParaRPr lang="en-US" altLang="zh-TW" sz="1900" dirty="0"/>
                    </a:p>
                    <a:p>
                      <a:pPr algn="ctr"/>
                      <a:endParaRPr lang="en-US" altLang="zh-TW" sz="1900" dirty="0"/>
                    </a:p>
                  </a:txBody>
                  <a:tcPr marL="121882" marR="121882" marT="60941" marB="60941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56671937"/>
                  </a:ext>
                </a:extLst>
              </a:tr>
            </a:tbl>
          </a:graphicData>
        </a:graphic>
      </p:graphicFrame>
      <p:pic>
        <p:nvPicPr>
          <p:cNvPr id="8194" name="Picture 2" descr="嬉しい表情の男性のイラスト（6段階） | かわいいフリー素材集 いらすとや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202" y="1292162"/>
            <a:ext cx="2612860" cy="3418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問診のイラスト（男の子） | かわいいフリー素材集 いらすとや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672" y="1383384"/>
            <a:ext cx="3140252" cy="3327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018CC9D2-2C1C-9581-21F7-88AFB35B60F2}"/>
              </a:ext>
            </a:extLst>
          </p:cNvPr>
          <p:cNvSpPr txBox="1"/>
          <p:nvPr/>
        </p:nvSpPr>
        <p:spPr>
          <a:xfrm>
            <a:off x="717444" y="4879091"/>
            <a:ext cx="548470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HK" altLang="en-US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即使確診患上抑鬱症</a:t>
            </a:r>
            <a:r>
              <a:rPr lang="zh-HK" altLang="en-US" sz="24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，</a:t>
            </a:r>
            <a:endParaRPr lang="en-US" altLang="zh-HK" sz="24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algn="ctr"/>
            <a:r>
              <a:rPr lang="zh-TW" altLang="en-US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我</a:t>
            </a:r>
            <a:r>
              <a:rPr lang="zh-HK" altLang="en-US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也不用過份擔心。</a:t>
            </a:r>
            <a:endParaRPr lang="en-US" altLang="zh-HK" sz="24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algn="ctr"/>
            <a:r>
              <a:rPr lang="zh-HK" altLang="en-US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抑鬱症</a:t>
            </a:r>
            <a:r>
              <a:rPr lang="zh-HK" altLang="en-US" sz="24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有</a:t>
            </a:r>
            <a:r>
              <a:rPr lang="zh-TW" altLang="en-US" sz="2400" b="1" dirty="0" smtClean="0">
                <a:solidFill>
                  <a:schemeClr val="accent6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多種</a:t>
            </a:r>
            <a:r>
              <a:rPr lang="zh-HK" altLang="en-US" sz="2400" b="1" dirty="0" smtClean="0">
                <a:solidFill>
                  <a:schemeClr val="accent6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有效</a:t>
            </a:r>
            <a:r>
              <a:rPr lang="zh-HK" altLang="en-US" sz="2400" b="1" dirty="0">
                <a:solidFill>
                  <a:schemeClr val="accent6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的治療方法</a:t>
            </a:r>
            <a:r>
              <a:rPr lang="zh-HK" altLang="en-US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。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0C0843C4-7AED-31D4-4D05-F81FC3F96488}"/>
              </a:ext>
            </a:extLst>
          </p:cNvPr>
          <p:cNvSpPr txBox="1"/>
          <p:nvPr/>
        </p:nvSpPr>
        <p:spPr>
          <a:xfrm>
            <a:off x="5994431" y="4812830"/>
            <a:ext cx="609411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及早向他人求助，</a:t>
            </a:r>
            <a:endParaRPr lang="en-US" altLang="zh-TW" sz="24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algn="ctr"/>
            <a:r>
              <a:rPr lang="zh-TW" altLang="en-US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可以讓我盡早</a:t>
            </a:r>
            <a:r>
              <a:rPr lang="zh-TW" altLang="en-US" sz="2400" b="1" dirty="0">
                <a:solidFill>
                  <a:srgbClr val="7030A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得到</a:t>
            </a:r>
            <a:r>
              <a:rPr lang="zh-TW" altLang="en-US" sz="2400" b="1" dirty="0" smtClean="0">
                <a:solidFill>
                  <a:srgbClr val="7030A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合適的幫助</a:t>
            </a:r>
            <a:r>
              <a:rPr lang="zh-TW" altLang="en-US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，</a:t>
            </a:r>
            <a:endParaRPr lang="en-US" altLang="zh-TW" sz="24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algn="ctr"/>
            <a:r>
              <a:rPr lang="zh-TW" altLang="en-US" sz="2400" b="1" dirty="0">
                <a:solidFill>
                  <a:srgbClr val="7030A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別人也會欣賞我</a:t>
            </a:r>
            <a:r>
              <a:rPr lang="zh-TW" altLang="en-US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樂於表達自己的困難。</a:t>
            </a:r>
            <a:endParaRPr lang="en-US" altLang="zh-TW" sz="24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9" name="Google Shape;536;p18">
            <a:extLst>
              <a:ext uri="{FF2B5EF4-FFF2-40B4-BE49-F238E27FC236}">
                <a16:creationId xmlns:a16="http://schemas.microsoft.com/office/drawing/2014/main" id="{4C1B2F07-84C5-5009-8086-CB752A40EA6D}"/>
              </a:ext>
            </a:extLst>
          </p:cNvPr>
          <p:cNvSpPr txBox="1">
            <a:spLocks/>
          </p:cNvSpPr>
          <p:nvPr/>
        </p:nvSpPr>
        <p:spPr>
          <a:xfrm>
            <a:off x="611293" y="268340"/>
            <a:ext cx="5484707" cy="761999"/>
          </a:xfrm>
          <a:prstGeom prst="roundRect">
            <a:avLst/>
          </a:prstGeom>
          <a:solidFill>
            <a:srgbClr val="0070C0"/>
          </a:solidFill>
        </p:spPr>
        <p:txBody>
          <a:bodyPr spcFirstLastPara="1" vert="horz" wrap="square" lIns="121862" tIns="121862" rIns="121862" bIns="121862" rtlCol="0" anchor="ctr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zh-TW" altLang="en-US" sz="4798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情境解讀故事</a:t>
            </a:r>
          </a:p>
        </p:txBody>
      </p:sp>
      <p:sp>
        <p:nvSpPr>
          <p:cNvPr id="8" name="Rectangle 7"/>
          <p:cNvSpPr/>
          <p:nvPr/>
        </p:nvSpPr>
        <p:spPr>
          <a:xfrm>
            <a:off x="111865" y="6642556"/>
            <a:ext cx="194796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©</a:t>
            </a:r>
            <a:r>
              <a:rPr lang="zh-TW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教育局教育心理服務</a:t>
            </a:r>
            <a:r>
              <a: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新界西</a:t>
            </a:r>
            <a:r>
              <a: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組</a:t>
            </a:r>
            <a:r>
              <a: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 2024</a:t>
            </a: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03186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文件" ma:contentTypeID="0x010100E2F9E1AABD918448B46DB17DBC271B69" ma:contentTypeVersion="13" ma:contentTypeDescription="建立新的文件。" ma:contentTypeScope="" ma:versionID="55581eef94f4f1ea3e916961641c2d2d">
  <xsd:schema xmlns:xsd="http://www.w3.org/2001/XMLSchema" xmlns:xs="http://www.w3.org/2001/XMLSchema" xmlns:p="http://schemas.microsoft.com/office/2006/metadata/properties" xmlns:ns2="0817ea2f-525a-449a-9774-29f45234d815" xmlns:ns3="ecd97425-1552-4cdb-b190-a5d29f0a5eeb" targetNamespace="http://schemas.microsoft.com/office/2006/metadata/properties" ma:root="true" ma:fieldsID="3b77f012e33460a4b3b25c0250cf1b84" ns2:_="" ns3:_="">
    <xsd:import namespace="0817ea2f-525a-449a-9774-29f45234d815"/>
    <xsd:import namespace="ecd97425-1552-4cdb-b190-a5d29f0a5ee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17ea2f-525a-449a-9774-29f45234d81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6" nillable="true" ma:displayName="Location" ma:indexed="true" ma:internalName="MediaServiceLocation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影像標籤" ma:readOnly="false" ma:fieldId="{5cf76f15-5ced-4ddc-b409-7134ff3c332f}" ma:taxonomyMulti="true" ma:sspId="bca0ba2c-31e5-4c89-bdb4-0b3d60f8794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d97425-1552-4cdb-b190-a5d29f0a5eeb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b2d3d651-d9bd-46d7-8563-61fa7bb30e96}" ma:internalName="TaxCatchAll" ma:showField="CatchAllData" ma:web="ecd97425-1552-4cdb-b190-a5d29f0a5ee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內容類型"/>
        <xsd:element ref="dc:title" minOccurs="0" maxOccurs="1" ma:index="4" ma:displayName="標題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817ea2f-525a-449a-9774-29f45234d815">
      <Terms xmlns="http://schemas.microsoft.com/office/infopath/2007/PartnerControls"/>
    </lcf76f155ced4ddcb4097134ff3c332f>
    <TaxCatchAll xmlns="ecd97425-1552-4cdb-b190-a5d29f0a5eeb" xsi:nil="true"/>
  </documentManagement>
</p:properties>
</file>

<file path=customXml/itemProps1.xml><?xml version="1.0" encoding="utf-8"?>
<ds:datastoreItem xmlns:ds="http://schemas.openxmlformats.org/officeDocument/2006/customXml" ds:itemID="{21B23C15-FB26-48D6-B9F2-7C1DABD5BFD3}"/>
</file>

<file path=customXml/itemProps2.xml><?xml version="1.0" encoding="utf-8"?>
<ds:datastoreItem xmlns:ds="http://schemas.openxmlformats.org/officeDocument/2006/customXml" ds:itemID="{AACE969E-EE91-4547-A940-812321368837}"/>
</file>

<file path=customXml/itemProps3.xml><?xml version="1.0" encoding="utf-8"?>
<ds:datastoreItem xmlns:ds="http://schemas.openxmlformats.org/officeDocument/2006/customXml" ds:itemID="{0AE76A60-1B27-46B8-825A-C77D85979324}"/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208</Words>
  <Application>Microsoft Office PowerPoint</Application>
  <PresentationFormat>Widescreen</PresentationFormat>
  <Paragraphs>52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Microsoft JhengHei</vt:lpstr>
      <vt:lpstr>Arial</vt:lpstr>
      <vt:lpstr>Calibri</vt:lpstr>
      <vt:lpstr>Calibri Light</vt:lpstr>
      <vt:lpstr>Times New Roman</vt:lpstr>
      <vt:lpstr>Office Theme</vt:lpstr>
      <vt:lpstr>情境解讀故事</vt:lpstr>
      <vt:lpstr>PowerPoint Presentation</vt:lpstr>
      <vt:lpstr>PowerPoint Presentation</vt:lpstr>
    </vt:vector>
  </TitlesOfParts>
  <Company>EDB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情境解讀故事</dc:title>
  <dc:creator>CHAN, Ka-ling Cynthia</dc:creator>
  <cp:lastModifiedBy>CHAN, Ka-ling Cynthia</cp:lastModifiedBy>
  <cp:revision>15</cp:revision>
  <dcterms:created xsi:type="dcterms:W3CDTF">2024-08-09T01:29:06Z</dcterms:created>
  <dcterms:modified xsi:type="dcterms:W3CDTF">2024-11-18T02:35:50Z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0x010100E2F9E1AABD918448B46DB17DBC271B69</vt:lpwstr>
  </property>
</Properties>
</file>