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8" r:id="rId3"/>
    <p:sldId id="298" r:id="rId4"/>
    <p:sldId id="346" r:id="rId5"/>
    <p:sldId id="286" r:id="rId6"/>
    <p:sldId id="347" r:id="rId7"/>
    <p:sldId id="392" r:id="rId8"/>
    <p:sldId id="391" r:id="rId9"/>
    <p:sldId id="289" r:id="rId10"/>
    <p:sldId id="430" r:id="rId11"/>
    <p:sldId id="428" r:id="rId12"/>
    <p:sldId id="349" r:id="rId13"/>
    <p:sldId id="453" r:id="rId14"/>
    <p:sldId id="348" r:id="rId15"/>
    <p:sldId id="398" r:id="rId16"/>
    <p:sldId id="394" r:id="rId17"/>
    <p:sldId id="446" r:id="rId18"/>
    <p:sldId id="350" r:id="rId19"/>
    <p:sldId id="352" r:id="rId20"/>
    <p:sldId id="381" r:id="rId21"/>
    <p:sldId id="433" r:id="rId22"/>
    <p:sldId id="444" r:id="rId23"/>
    <p:sldId id="437" r:id="rId24"/>
    <p:sldId id="439" r:id="rId25"/>
    <p:sldId id="445" r:id="rId26"/>
    <p:sldId id="441" r:id="rId27"/>
    <p:sldId id="265" r:id="rId28"/>
    <p:sldId id="416" r:id="rId29"/>
    <p:sldId id="426" r:id="rId30"/>
    <p:sldId id="451" r:id="rId31"/>
    <p:sldId id="358" r:id="rId32"/>
    <p:sldId id="359" r:id="rId33"/>
    <p:sldId id="360" r:id="rId34"/>
    <p:sldId id="339" r:id="rId35"/>
    <p:sldId id="449" r:id="rId36"/>
    <p:sldId id="429" r:id="rId37"/>
    <p:sldId id="361" r:id="rId38"/>
    <p:sldId id="443" r:id="rId39"/>
    <p:sldId id="452" r:id="rId40"/>
    <p:sldId id="370" r:id="rId41"/>
    <p:sldId id="344" r:id="rId42"/>
    <p:sldId id="362" r:id="rId43"/>
    <p:sldId id="371" r:id="rId44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5D8164E-C0F9-46B1-8F9C-6E36C55D4E0C}">
          <p14:sldIdLst>
            <p14:sldId id="256"/>
            <p14:sldId id="318"/>
            <p14:sldId id="298"/>
            <p14:sldId id="346"/>
            <p14:sldId id="286"/>
          </p14:sldIdLst>
        </p14:section>
        <p14:section name="未命名的章節" id="{15FFC414-22DD-41A2-8828-EAE658979B9A}">
          <p14:sldIdLst>
            <p14:sldId id="347"/>
            <p14:sldId id="392"/>
            <p14:sldId id="391"/>
            <p14:sldId id="289"/>
            <p14:sldId id="430"/>
            <p14:sldId id="428"/>
            <p14:sldId id="349"/>
            <p14:sldId id="453"/>
            <p14:sldId id="348"/>
            <p14:sldId id="398"/>
          </p14:sldIdLst>
        </p14:section>
        <p14:section name="未命名的章節" id="{ADAE4D54-7C3B-4B4B-8823-35581A0B257E}">
          <p14:sldIdLst>
            <p14:sldId id="394"/>
            <p14:sldId id="446"/>
            <p14:sldId id="350"/>
            <p14:sldId id="352"/>
            <p14:sldId id="381"/>
            <p14:sldId id="433"/>
            <p14:sldId id="444"/>
            <p14:sldId id="437"/>
            <p14:sldId id="439"/>
            <p14:sldId id="445"/>
            <p14:sldId id="441"/>
          </p14:sldIdLst>
        </p14:section>
        <p14:section name="未命名的章節" id="{B60D4846-8C96-4362-908E-CF3F79C349D0}">
          <p14:sldIdLst>
            <p14:sldId id="265"/>
            <p14:sldId id="416"/>
            <p14:sldId id="426"/>
            <p14:sldId id="451"/>
            <p14:sldId id="358"/>
            <p14:sldId id="359"/>
            <p14:sldId id="360"/>
            <p14:sldId id="339"/>
            <p14:sldId id="449"/>
            <p14:sldId id="429"/>
            <p14:sldId id="361"/>
            <p14:sldId id="443"/>
            <p14:sldId id="452"/>
          </p14:sldIdLst>
        </p14:section>
        <p14:section name="未命名的章節" id="{06F13F3F-BF6B-4F16-9F1F-35376931D0C4}">
          <p14:sldIdLst>
            <p14:sldId id="370"/>
            <p14:sldId id="344"/>
            <p14:sldId id="36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Suk-kau" initials="LS" lastIdx="17" clrIdx="0">
    <p:extLst/>
  </p:cmAuthor>
  <p:cmAuthor id="2" name="LO, King-yan Janet" initials="LK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FF"/>
    <a:srgbClr val="FF7C80"/>
    <a:srgbClr val="FF00FF"/>
    <a:srgbClr val="F4EBCC"/>
    <a:srgbClr val="FFCC00"/>
    <a:srgbClr val="FFFFCC"/>
    <a:srgbClr val="33CC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087" autoAdjust="0"/>
  </p:normalViewPr>
  <p:slideViewPr>
    <p:cSldViewPr>
      <p:cViewPr varScale="1">
        <p:scale>
          <a:sx n="63" d="100"/>
          <a:sy n="63" d="100"/>
        </p:scale>
        <p:origin x="8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4"/>
    </p:cViewPr>
  </p:outlineViewPr>
  <p:notesTextViewPr>
    <p:cViewPr>
      <p:scale>
        <a:sx n="1" d="1"/>
        <a:sy n="1" d="1"/>
      </p:scale>
      <p:origin x="0" y="-560"/>
    </p:cViewPr>
  </p:notesTextViewPr>
  <p:sorterViewPr>
    <p:cViewPr>
      <p:scale>
        <a:sx n="150" d="100"/>
        <a:sy n="150" d="100"/>
      </p:scale>
      <p:origin x="0" y="-7072"/>
    </p:cViewPr>
  </p:sorterViewPr>
  <p:notesViewPr>
    <p:cSldViewPr>
      <p:cViewPr varScale="1">
        <p:scale>
          <a:sx n="48" d="100"/>
          <a:sy n="48" d="100"/>
        </p:scale>
        <p:origin x="2764" y="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07325-4371-41DC-8B85-E3207DFB81D8}" type="doc">
      <dgm:prSet loTypeId="urn:microsoft.com/office/officeart/2005/8/layout/chevron1" loCatId="process" qsTypeId="urn:microsoft.com/office/officeart/2005/8/quickstyle/simple3" qsCatId="simple" csTypeId="urn:microsoft.com/office/officeart/2005/8/colors/accent2_2" csCatId="accent2" phldr="1"/>
      <dgm:spPr/>
    </dgm:pt>
    <dgm:pt modelId="{7AED879E-52F5-44C6-9E71-A6D2A2FF0CAE}">
      <dgm:prSet phldrT="[Text]" custT="1"/>
      <dgm:spPr/>
      <dgm:t>
        <a:bodyPr/>
        <a:lstStyle/>
        <a:p>
          <a:r>
            <a:rPr lang="zh-TW" altLang="en-US" sz="2400" b="1" dirty="0" smtClean="0">
              <a:latin typeface="+mn-ea"/>
              <a:ea typeface="+mn-ea"/>
            </a:rPr>
            <a:t>滿心期待</a:t>
          </a:r>
          <a:endParaRPr lang="en-US" altLang="zh-HK" sz="2400" b="1" dirty="0">
            <a:latin typeface="+mn-ea"/>
            <a:ea typeface="+mn-ea"/>
          </a:endParaRPr>
        </a:p>
      </dgm:t>
    </dgm:pt>
    <dgm:pt modelId="{38E4B44A-7C13-44AD-BBBA-E51E6A5DA9E8}" type="parTrans" cxnId="{CB9EEAB2-A8E1-4BE0-97CB-6ACA6E791E90}">
      <dgm:prSet/>
      <dgm:spPr/>
      <dgm:t>
        <a:bodyPr/>
        <a:lstStyle/>
        <a:p>
          <a:endParaRPr lang="en-US" altLang="zh-HK"/>
        </a:p>
      </dgm:t>
    </dgm:pt>
    <dgm:pt modelId="{753C5CE2-7AD6-44E7-AC30-2025743A8397}" type="sibTrans" cxnId="{CB9EEAB2-A8E1-4BE0-97CB-6ACA6E791E90}">
      <dgm:prSet/>
      <dgm:spPr/>
      <dgm:t>
        <a:bodyPr/>
        <a:lstStyle/>
        <a:p>
          <a:endParaRPr lang="en-US" altLang="zh-HK"/>
        </a:p>
      </dgm:t>
    </dgm:pt>
    <dgm:pt modelId="{66138970-4CBC-44EC-B3C2-068CE6E33869}">
      <dgm:prSet phldrT="[Text]"/>
      <dgm:spPr/>
      <dgm:t>
        <a:bodyPr/>
        <a:lstStyle/>
        <a:p>
          <a:r>
            <a:rPr lang="zh-TW" altLang="en-US" b="1" dirty="0" smtClean="0">
              <a:latin typeface="+mn-ea"/>
              <a:ea typeface="+mn-ea"/>
            </a:rPr>
            <a:t>難過</a:t>
          </a:r>
          <a:endParaRPr lang="en-US" altLang="zh-HK" b="1" dirty="0">
            <a:latin typeface="+mn-ea"/>
            <a:ea typeface="+mn-ea"/>
          </a:endParaRPr>
        </a:p>
      </dgm:t>
    </dgm:pt>
    <dgm:pt modelId="{DB69B390-E05E-4027-BF90-39DDBA44B020}" type="parTrans" cxnId="{B0102231-217A-44AA-A495-18798CF8F3DC}">
      <dgm:prSet/>
      <dgm:spPr/>
      <dgm:t>
        <a:bodyPr/>
        <a:lstStyle/>
        <a:p>
          <a:endParaRPr lang="en-US" altLang="zh-HK"/>
        </a:p>
      </dgm:t>
    </dgm:pt>
    <dgm:pt modelId="{53780540-FCD2-4B7E-8ECD-69C79AF434A4}" type="sibTrans" cxnId="{B0102231-217A-44AA-A495-18798CF8F3DC}">
      <dgm:prSet/>
      <dgm:spPr/>
      <dgm:t>
        <a:bodyPr/>
        <a:lstStyle/>
        <a:p>
          <a:endParaRPr lang="en-US" altLang="zh-HK"/>
        </a:p>
      </dgm:t>
    </dgm:pt>
    <dgm:pt modelId="{8236BCE1-D9A8-45BA-A7B1-0100F9B6CBA6}">
      <dgm:prSet phldrT="[Text]"/>
      <dgm:spPr/>
      <dgm:t>
        <a:bodyPr/>
        <a:lstStyle/>
        <a:p>
          <a:r>
            <a:rPr lang="zh-TW" altLang="en-US" b="1" dirty="0" smtClean="0">
              <a:latin typeface="+mn-ea"/>
              <a:ea typeface="+mn-ea"/>
            </a:rPr>
            <a:t>驚喜萬分</a:t>
          </a:r>
          <a:endParaRPr lang="en-US" altLang="zh-HK" b="1" dirty="0">
            <a:latin typeface="+mn-ea"/>
            <a:ea typeface="+mn-ea"/>
          </a:endParaRPr>
        </a:p>
      </dgm:t>
    </dgm:pt>
    <dgm:pt modelId="{A3E4077B-4FE6-47C5-8309-1D0976091172}" type="parTrans" cxnId="{4EC6D67B-A177-4528-80BA-D3E8A982B370}">
      <dgm:prSet/>
      <dgm:spPr/>
      <dgm:t>
        <a:bodyPr/>
        <a:lstStyle/>
        <a:p>
          <a:endParaRPr lang="en-US" altLang="zh-HK"/>
        </a:p>
      </dgm:t>
    </dgm:pt>
    <dgm:pt modelId="{C8F6F51D-8468-43F1-A7D4-263818E0C6AE}" type="sibTrans" cxnId="{4EC6D67B-A177-4528-80BA-D3E8A982B370}">
      <dgm:prSet/>
      <dgm:spPr/>
      <dgm:t>
        <a:bodyPr/>
        <a:lstStyle/>
        <a:p>
          <a:endParaRPr lang="en-US" altLang="zh-HK"/>
        </a:p>
      </dgm:t>
    </dgm:pt>
    <dgm:pt modelId="{B8E770B3-1B5E-42B6-914C-4E33EF2F24BD}">
      <dgm:prSet phldrT="[Text]"/>
      <dgm:spPr/>
      <dgm:t>
        <a:bodyPr/>
        <a:lstStyle/>
        <a:p>
          <a:r>
            <a:rPr lang="zh-TW" altLang="en-US" b="1" dirty="0" smtClean="0">
              <a:latin typeface="+mn-ea"/>
              <a:ea typeface="+mn-ea"/>
            </a:rPr>
            <a:t>驚喜又感動</a:t>
          </a:r>
          <a:endParaRPr lang="en-US" altLang="zh-HK" b="1" dirty="0">
            <a:latin typeface="+mn-ea"/>
            <a:ea typeface="+mn-ea"/>
          </a:endParaRPr>
        </a:p>
      </dgm:t>
    </dgm:pt>
    <dgm:pt modelId="{D6CE8989-922F-4F2F-8592-D45DEC7B1482}" type="parTrans" cxnId="{7C279585-72DA-4AD5-B402-2638A1AAD8C3}">
      <dgm:prSet/>
      <dgm:spPr/>
      <dgm:t>
        <a:bodyPr/>
        <a:lstStyle/>
        <a:p>
          <a:endParaRPr lang="en-US" altLang="zh-HK"/>
        </a:p>
      </dgm:t>
    </dgm:pt>
    <dgm:pt modelId="{87589862-AD29-429B-BF8F-B7C1F34B6421}" type="sibTrans" cxnId="{7C279585-72DA-4AD5-B402-2638A1AAD8C3}">
      <dgm:prSet/>
      <dgm:spPr/>
      <dgm:t>
        <a:bodyPr/>
        <a:lstStyle/>
        <a:p>
          <a:endParaRPr lang="en-US" altLang="zh-HK"/>
        </a:p>
      </dgm:t>
    </dgm:pt>
    <dgm:pt modelId="{8EC51C38-93EB-46A3-94C9-8193FA1C0D43}" type="pres">
      <dgm:prSet presAssocID="{EAA07325-4371-41DC-8B85-E3207DFB81D8}" presName="Name0" presStyleCnt="0">
        <dgm:presLayoutVars>
          <dgm:dir/>
          <dgm:animLvl val="lvl"/>
          <dgm:resizeHandles val="exact"/>
        </dgm:presLayoutVars>
      </dgm:prSet>
      <dgm:spPr/>
    </dgm:pt>
    <dgm:pt modelId="{1BB71190-A4CC-431A-880D-D26B416F63F6}" type="pres">
      <dgm:prSet presAssocID="{7AED879E-52F5-44C6-9E71-A6D2A2FF0CAE}" presName="parTxOnly" presStyleLbl="node1" presStyleIdx="0" presStyleCnt="4" custScaleX="115215" custScaleY="121377" custLinFactNeighborX="-6801" custLinFactNeighborY="-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97311E6-CB41-4DA7-9D7A-0083863BEDA6}" type="pres">
      <dgm:prSet presAssocID="{753C5CE2-7AD6-44E7-AC30-2025743A8397}" presName="parTxOnlySpace" presStyleCnt="0"/>
      <dgm:spPr/>
    </dgm:pt>
    <dgm:pt modelId="{0B63B409-0F95-4A9A-AB13-B1F8956065C1}" type="pres">
      <dgm:prSet presAssocID="{66138970-4CBC-44EC-B3C2-068CE6E33869}" presName="parTxOnly" presStyleLbl="node1" presStyleIdx="1" presStyleCnt="4" custScaleX="90726" custScaleY="120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7F8D5D83-1715-42AC-BA50-D2175D1D1C25}" type="pres">
      <dgm:prSet presAssocID="{53780540-FCD2-4B7E-8ECD-69C79AF434A4}" presName="parTxOnlySpace" presStyleCnt="0"/>
      <dgm:spPr/>
    </dgm:pt>
    <dgm:pt modelId="{36F3D06B-D178-4E53-BA15-4B5932C991E5}" type="pres">
      <dgm:prSet presAssocID="{8236BCE1-D9A8-45BA-A7B1-0100F9B6CBA6}" presName="parTxOnly" presStyleLbl="node1" presStyleIdx="2" presStyleCnt="4" custScaleX="124725" custScaleY="125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6C673AD-52EC-4A08-8FD3-228CE493014A}" type="pres">
      <dgm:prSet presAssocID="{C8F6F51D-8468-43F1-A7D4-263818E0C6AE}" presName="parTxOnlySpace" presStyleCnt="0"/>
      <dgm:spPr/>
    </dgm:pt>
    <dgm:pt modelId="{975DC71E-A4B5-4218-ABCD-1664AD3DF2D1}" type="pres">
      <dgm:prSet presAssocID="{B8E770B3-1B5E-42B6-914C-4E33EF2F24BD}" presName="parTxOnly" presStyleLbl="node1" presStyleIdx="3" presStyleCnt="4" custScaleY="119751" custLinFactNeighborX="13969" custLinFactNeighborY="-3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0102231-217A-44AA-A495-18798CF8F3DC}" srcId="{EAA07325-4371-41DC-8B85-E3207DFB81D8}" destId="{66138970-4CBC-44EC-B3C2-068CE6E33869}" srcOrd="1" destOrd="0" parTransId="{DB69B390-E05E-4027-BF90-39DDBA44B020}" sibTransId="{53780540-FCD2-4B7E-8ECD-69C79AF434A4}"/>
    <dgm:cxn modelId="{CB9EEAB2-A8E1-4BE0-97CB-6ACA6E791E90}" srcId="{EAA07325-4371-41DC-8B85-E3207DFB81D8}" destId="{7AED879E-52F5-44C6-9E71-A6D2A2FF0CAE}" srcOrd="0" destOrd="0" parTransId="{38E4B44A-7C13-44AD-BBBA-E51E6A5DA9E8}" sibTransId="{753C5CE2-7AD6-44E7-AC30-2025743A8397}"/>
    <dgm:cxn modelId="{99339597-7387-4ACA-84B9-5E3C1752DA86}" type="presOf" srcId="{8236BCE1-D9A8-45BA-A7B1-0100F9B6CBA6}" destId="{36F3D06B-D178-4E53-BA15-4B5932C991E5}" srcOrd="0" destOrd="0" presId="urn:microsoft.com/office/officeart/2005/8/layout/chevron1"/>
    <dgm:cxn modelId="{7C279585-72DA-4AD5-B402-2638A1AAD8C3}" srcId="{EAA07325-4371-41DC-8B85-E3207DFB81D8}" destId="{B8E770B3-1B5E-42B6-914C-4E33EF2F24BD}" srcOrd="3" destOrd="0" parTransId="{D6CE8989-922F-4F2F-8592-D45DEC7B1482}" sibTransId="{87589862-AD29-429B-BF8F-B7C1F34B6421}"/>
    <dgm:cxn modelId="{C73FB6AF-2E2E-4692-8DEB-73AEBF36B934}" type="presOf" srcId="{66138970-4CBC-44EC-B3C2-068CE6E33869}" destId="{0B63B409-0F95-4A9A-AB13-B1F8956065C1}" srcOrd="0" destOrd="0" presId="urn:microsoft.com/office/officeart/2005/8/layout/chevron1"/>
    <dgm:cxn modelId="{771362AB-B5DC-4304-A020-5E1EA455B3C2}" type="presOf" srcId="{B8E770B3-1B5E-42B6-914C-4E33EF2F24BD}" destId="{975DC71E-A4B5-4218-ABCD-1664AD3DF2D1}" srcOrd="0" destOrd="0" presId="urn:microsoft.com/office/officeart/2005/8/layout/chevron1"/>
    <dgm:cxn modelId="{0DBB19C9-2136-4551-BD83-E05C802FDD18}" type="presOf" srcId="{EAA07325-4371-41DC-8B85-E3207DFB81D8}" destId="{8EC51C38-93EB-46A3-94C9-8193FA1C0D43}" srcOrd="0" destOrd="0" presId="urn:microsoft.com/office/officeart/2005/8/layout/chevron1"/>
    <dgm:cxn modelId="{4EC6D67B-A177-4528-80BA-D3E8A982B370}" srcId="{EAA07325-4371-41DC-8B85-E3207DFB81D8}" destId="{8236BCE1-D9A8-45BA-A7B1-0100F9B6CBA6}" srcOrd="2" destOrd="0" parTransId="{A3E4077B-4FE6-47C5-8309-1D0976091172}" sibTransId="{C8F6F51D-8468-43F1-A7D4-263818E0C6AE}"/>
    <dgm:cxn modelId="{1F4033CE-6B4F-4F07-B5D6-513A4758E60B}" type="presOf" srcId="{7AED879E-52F5-44C6-9E71-A6D2A2FF0CAE}" destId="{1BB71190-A4CC-431A-880D-D26B416F63F6}" srcOrd="0" destOrd="0" presId="urn:microsoft.com/office/officeart/2005/8/layout/chevron1"/>
    <dgm:cxn modelId="{25EFC046-9F7C-4230-97FE-8C523A2441B0}" type="presParOf" srcId="{8EC51C38-93EB-46A3-94C9-8193FA1C0D43}" destId="{1BB71190-A4CC-431A-880D-D26B416F63F6}" srcOrd="0" destOrd="0" presId="urn:microsoft.com/office/officeart/2005/8/layout/chevron1"/>
    <dgm:cxn modelId="{EC2B0A00-C836-457C-B4C0-25CFE0D6861E}" type="presParOf" srcId="{8EC51C38-93EB-46A3-94C9-8193FA1C0D43}" destId="{D97311E6-CB41-4DA7-9D7A-0083863BEDA6}" srcOrd="1" destOrd="0" presId="urn:microsoft.com/office/officeart/2005/8/layout/chevron1"/>
    <dgm:cxn modelId="{B5E777F7-FC7E-493A-AAF6-C1BEB3F645AB}" type="presParOf" srcId="{8EC51C38-93EB-46A3-94C9-8193FA1C0D43}" destId="{0B63B409-0F95-4A9A-AB13-B1F8956065C1}" srcOrd="2" destOrd="0" presId="urn:microsoft.com/office/officeart/2005/8/layout/chevron1"/>
    <dgm:cxn modelId="{B409DEA1-2AAB-4D89-A996-D9D21287BB77}" type="presParOf" srcId="{8EC51C38-93EB-46A3-94C9-8193FA1C0D43}" destId="{7F8D5D83-1715-42AC-BA50-D2175D1D1C25}" srcOrd="3" destOrd="0" presId="urn:microsoft.com/office/officeart/2005/8/layout/chevron1"/>
    <dgm:cxn modelId="{25C45C31-127D-4275-925E-2BDA05D84244}" type="presParOf" srcId="{8EC51C38-93EB-46A3-94C9-8193FA1C0D43}" destId="{36F3D06B-D178-4E53-BA15-4B5932C991E5}" srcOrd="4" destOrd="0" presId="urn:microsoft.com/office/officeart/2005/8/layout/chevron1"/>
    <dgm:cxn modelId="{5CDCF52D-C2ED-4E88-8855-188CC9843656}" type="presParOf" srcId="{8EC51C38-93EB-46A3-94C9-8193FA1C0D43}" destId="{06C673AD-52EC-4A08-8FD3-228CE493014A}" srcOrd="5" destOrd="0" presId="urn:microsoft.com/office/officeart/2005/8/layout/chevron1"/>
    <dgm:cxn modelId="{C2A084E8-14D1-408A-BF68-1679D7FF4C6D}" type="presParOf" srcId="{8EC51C38-93EB-46A3-94C9-8193FA1C0D43}" destId="{975DC71E-A4B5-4218-ABCD-1664AD3DF2D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1190-A4CC-431A-880D-D26B416F63F6}">
      <dsp:nvSpPr>
        <dsp:cNvPr id="0" name=""/>
        <dsp:cNvSpPr/>
      </dsp:nvSpPr>
      <dsp:spPr>
        <a:xfrm>
          <a:off x="0" y="1517728"/>
          <a:ext cx="2342129" cy="9869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n-ea"/>
              <a:ea typeface="+mn-ea"/>
            </a:rPr>
            <a:t>滿心期待</a:t>
          </a:r>
          <a:endParaRPr lang="en-US" altLang="zh-HK" sz="2400" b="1" kern="1200" dirty="0">
            <a:latin typeface="+mn-ea"/>
            <a:ea typeface="+mn-ea"/>
          </a:endParaRPr>
        </a:p>
      </dsp:txBody>
      <dsp:txXfrm>
        <a:off x="493479" y="1517728"/>
        <a:ext cx="1355172" cy="986957"/>
      </dsp:txXfrm>
    </dsp:sp>
    <dsp:sp modelId="{0B63B409-0F95-4A9A-AB13-B1F8956065C1}">
      <dsp:nvSpPr>
        <dsp:cNvPr id="0" name=""/>
        <dsp:cNvSpPr/>
      </dsp:nvSpPr>
      <dsp:spPr>
        <a:xfrm>
          <a:off x="2140033" y="1527762"/>
          <a:ext cx="1844308" cy="976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n-ea"/>
              <a:ea typeface="+mn-ea"/>
            </a:rPr>
            <a:t>難過</a:t>
          </a:r>
          <a:endParaRPr lang="en-US" altLang="zh-HK" sz="2400" b="1" kern="1200" dirty="0">
            <a:latin typeface="+mn-ea"/>
            <a:ea typeface="+mn-ea"/>
          </a:endParaRPr>
        </a:p>
      </dsp:txBody>
      <dsp:txXfrm>
        <a:off x="2628495" y="1527762"/>
        <a:ext cx="867385" cy="976923"/>
      </dsp:txXfrm>
    </dsp:sp>
    <dsp:sp modelId="{36F3D06B-D178-4E53-BA15-4B5932C991E5}">
      <dsp:nvSpPr>
        <dsp:cNvPr id="0" name=""/>
        <dsp:cNvSpPr/>
      </dsp:nvSpPr>
      <dsp:spPr>
        <a:xfrm>
          <a:off x="3781058" y="1506133"/>
          <a:ext cx="2535452" cy="102018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n-ea"/>
              <a:ea typeface="+mn-ea"/>
            </a:rPr>
            <a:t>驚喜萬分</a:t>
          </a:r>
          <a:endParaRPr lang="en-US" altLang="zh-HK" sz="2400" b="1" kern="1200" dirty="0">
            <a:latin typeface="+mn-ea"/>
            <a:ea typeface="+mn-ea"/>
          </a:endParaRPr>
        </a:p>
      </dsp:txBody>
      <dsp:txXfrm>
        <a:off x="4291149" y="1506133"/>
        <a:ext cx="1515271" cy="1020181"/>
      </dsp:txXfrm>
    </dsp:sp>
    <dsp:sp modelId="{975DC71E-A4B5-4218-ABCD-1664AD3DF2D1}">
      <dsp:nvSpPr>
        <dsp:cNvPr id="0" name=""/>
        <dsp:cNvSpPr/>
      </dsp:nvSpPr>
      <dsp:spPr>
        <a:xfrm>
          <a:off x="6114414" y="1504734"/>
          <a:ext cx="2032833" cy="9737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n-ea"/>
              <a:ea typeface="+mn-ea"/>
            </a:rPr>
            <a:t>驚喜又感動</a:t>
          </a:r>
          <a:endParaRPr lang="en-US" altLang="zh-HK" sz="2400" b="1" kern="1200" dirty="0">
            <a:latin typeface="+mn-ea"/>
            <a:ea typeface="+mn-ea"/>
          </a:endParaRPr>
        </a:p>
      </dsp:txBody>
      <dsp:txXfrm>
        <a:off x="6601282" y="1504734"/>
        <a:ext cx="1059098" cy="97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898D7EB-9B39-4A60-99DE-5DC941142D2B}" type="datetimeFigureOut">
              <a:rPr lang="zh-HK" altLang="en-US" smtClean="0"/>
              <a:t>12/10/2019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B4349D28-3699-4F66-895C-C6BECCFF49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675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E02307-C22E-4F97-B988-862560F1F8BB}" type="datetimeFigureOut">
              <a:rPr lang="zh-TW" altLang="en-US" smtClean="0"/>
              <a:t>2019/10/12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8834EE0E-36BC-4D9C-B30A-C7241E962D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1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user-detail/egore91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reestockphotos.biz/stockphoto/14392" TargetMode="External"/><Relationship Id="rId5" Type="http://schemas.openxmlformats.org/officeDocument/2006/relationships/hyperlink" Target="http://creativecommons.org/publicdomain/zero/1.0/" TargetMode="External"/><Relationship Id="rId4" Type="http://schemas.openxmlformats.org/officeDocument/2006/relationships/hyperlink" Target="http://www.freestockphotos.biz/photos.php?c=all&amp;o=popular&amp;s=0&amp;lic=all&amp;a=18&amp;set=all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photos.php?c=all&amp;o=popular&amp;s=0&amp;lic=all&amp;a=29&amp;set=all" TargetMode="External"/><Relationship Id="rId7" Type="http://schemas.openxmlformats.org/officeDocument/2006/relationships/hyperlink" Target="https://www.pinterest.com/pin/9063501123490509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url?sa=i&amp;source=images&amp;cd=&amp;cad=rja&amp;uact=8&amp;ved=2ahUKEwiX4uqt3JrjAhUVFogKHeT2DbwQjB16BAgBEAQ&amp;url=https://www.pinterest.com/pin/90635011234905098/&amp;psig=AOvVaw2c9-0pTcJ3OJv8k97qSWDN&amp;ust=1562311030413990" TargetMode="External"/><Relationship Id="rId5" Type="http://schemas.openxmlformats.org/officeDocument/2006/relationships/hyperlink" Target="http://www.freestockphotos.biz/stockphoto/3516" TargetMode="External"/><Relationship Id="rId4" Type="http://schemas.openxmlformats.org/officeDocument/2006/relationships/hyperlink" Target="http://www.freestockphotos.biz/new_licenses.php?l=0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cad=rja&amp;uact=8&amp;ved=2ahUKEwjmpKeN3prjAhUF6bwKHalZA50QjB16BAgBEAQ&amp;url=https://www.goodfreephotos.com/vector-images/blue-scissors-vector-clipart.png.php&amp;psig=AOvVaw3l6jlFvBb-COazU6K7ZWhw&amp;ust=1562311493726508" TargetMode="External"/><Relationship Id="rId3" Type="http://schemas.openxmlformats.org/officeDocument/2006/relationships/hyperlink" Target="https://www.google.com/url?sa=i&amp;source=images&amp;cd=&amp;cad=rja&amp;uact=8&amp;ved=2ahUKEwjvsa-f35rjAhVJTrwKHYmMC4gQjhx6BAgBEAM&amp;url=http://pngimg.com/download/68216&amp;psig=AOvVaw2Yb-j7rI9fC8cueZ4K8SRF&amp;ust=1562311829857053" TargetMode="External"/><Relationship Id="rId7" Type="http://schemas.openxmlformats.org/officeDocument/2006/relationships/hyperlink" Target="https://www.google.com/url?sa=i&amp;source=images&amp;cd=&amp;cad=rja&amp;uact=8&amp;ved=2ahUKEwjmpKeN3prjAhUF6bwKHalZA50Qjhx6BAgBEAM&amp;url=https://www.goodfreephotos.com/vector-images/blue-scissors-vector-clipart.png.php&amp;psig=AOvVaw3l6jlFvBb-COazU6K7ZWhw&amp;ust=156231149372650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ngimg.com/download/68216" TargetMode="Externa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www.google.com/url?sa=i&amp;source=images&amp;cd=&amp;cad=rja&amp;uact=8&amp;ved=2ahUKEwjvsa-f35rjAhVJTrwKHYmMC4gQjB16BAgBEAQ&amp;url=http://pngimg.com/download/68216&amp;psig=AOvVaw2Yb-j7rI9fC8cueZ4K8SRF&amp;ust=1562311829857053" TargetMode="External"/><Relationship Id="rId9" Type="http://schemas.openxmlformats.org/officeDocument/2006/relationships/hyperlink" Target="http://creativecommons.org/licenses/publicdomain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cad=rja&amp;uact=8&amp;ved=2ahUKEwjmpKeN3prjAhUF6bwKHalZA50QjB16BAgBEAQ&amp;url=https://www.goodfreephotos.com/vector-images/blue-scissors-vector-clipart.png.php&amp;psig=AOvVaw3l6jlFvBb-COazU6K7ZWhw&amp;ust=1562311493726508" TargetMode="External"/><Relationship Id="rId3" Type="http://schemas.openxmlformats.org/officeDocument/2006/relationships/hyperlink" Target="https://www.google.com/url?sa=i&amp;source=images&amp;cd=&amp;cad=rja&amp;uact=8&amp;ved=2ahUKEwjvsa-f35rjAhVJTrwKHYmMC4gQjhx6BAgBEAM&amp;url=http://pngimg.com/download/68216&amp;psig=AOvVaw2Yb-j7rI9fC8cueZ4K8SRF&amp;ust=1562311829857053" TargetMode="External"/><Relationship Id="rId7" Type="http://schemas.openxmlformats.org/officeDocument/2006/relationships/hyperlink" Target="https://www.google.com/url?sa=i&amp;source=images&amp;cd=&amp;cad=rja&amp;uact=8&amp;ved=2ahUKEwjmpKeN3prjAhUF6bwKHalZA50Qjhx6BAgBEAM&amp;url=https://www.goodfreephotos.com/vector-images/blue-scissors-vector-clipart.png.php&amp;psig=AOvVaw3l6jlFvBb-COazU6K7ZWhw&amp;ust=1562311493726508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ngimg.com/download/68216" TargetMode="Externa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www.google.com/url?sa=i&amp;source=images&amp;cd=&amp;cad=rja&amp;uact=8&amp;ved=2ahUKEwjvsa-f35rjAhVJTrwKHYmMC4gQjB16BAgBEAQ&amp;url=http://pngimg.com/download/68216&amp;psig=AOvVaw2Yb-j7rI9fC8cueZ4K8SRF&amp;ust=1562311829857053" TargetMode="External"/><Relationship Id="rId9" Type="http://schemas.openxmlformats.org/officeDocument/2006/relationships/hyperlink" Target="http://creativecommons.org/licenses/publicdomain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jH4eOf4JrjAhUJwbwKHe2hDFcQjhx6BAgBEAM&amp;url=https://www.needpix.com/photo/598828/classroom-cooperative-learning-discussion-group-work-school-students-teaching&amp;psig=AOvVaw1ry_kdhKNDg8FyBqnLr0YM&amp;ust=1562312095939231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of an open 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egore911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acquired from </a:t>
            </a:r>
            <a:r>
              <a:rPr lang="en-US" altLang="zh-HK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OCAL</a:t>
            </a:r>
            <a:r>
              <a:rPr lang="en-US" altLang="zh-HK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en-US" altLang="zh-HK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en-US" altLang="zh-HK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Public Domain</a:t>
            </a:r>
            <a:endParaRPr lang="en-US" altLang="zh-HK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TW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dirty="0" smtClean="0">
                <a:hlinkClick r:id="rId6"/>
              </a:rPr>
              <a:t>http://www.freestockphotos.biz/stockphoto/14392</a:t>
            </a:r>
            <a:endParaRPr lang="en-US" altLang="zh-HK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/>
            </a:r>
            <a:br>
              <a:rPr lang="en-US" altLang="zh-H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</a:b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25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禮物圖：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of some wrapped gifts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FreeStockPhotos.biz Collection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TW" alt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FSP Standard License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TW" alt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HK" dirty="0" smtClean="0">
                <a:hlinkClick r:id="rId5"/>
              </a:rPr>
              <a:t>http://www.freestockphotos.biz/stockphoto/3516</a:t>
            </a:r>
            <a:endParaRPr lang="en-US" altLang="zh-HK" dirty="0" smtClean="0"/>
          </a:p>
          <a:p>
            <a:endParaRPr lang="en-US" altLang="zh-HK" u="none" dirty="0" smtClean="0"/>
          </a:p>
          <a:p>
            <a:r>
              <a:rPr lang="zh-TW" altLang="en-US" u="none" dirty="0" smtClean="0"/>
              <a:t>蛋糕圖：</a:t>
            </a:r>
            <a:endParaRPr lang="en-US" altLang="zh-TW" u="none" dirty="0" smtClean="0"/>
          </a:p>
          <a:p>
            <a:r>
              <a:rPr lang="en-US" altLang="zh-TW" u="none" dirty="0" smtClean="0"/>
              <a:t>T</a:t>
            </a:r>
            <a:r>
              <a:rPr lang="zh-TW" altLang="en-US" u="none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Clipart Birthday Cake With Candles </a:t>
            </a:r>
            <a:endParaRPr lang="en-US" altLang="zh-TW" u="none" dirty="0" smtClean="0"/>
          </a:p>
          <a:p>
            <a:r>
              <a:rPr lang="en-US" altLang="zh-TW" u="none" dirty="0" smtClean="0"/>
              <a:t>A</a:t>
            </a:r>
            <a:r>
              <a:rPr lang="zh-TW" altLang="en-US" u="none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Pinterest</a:t>
            </a:r>
            <a:endParaRPr lang="en-US" altLang="zh-TW" u="none" dirty="0" smtClean="0"/>
          </a:p>
          <a:p>
            <a:r>
              <a:rPr lang="en-US" altLang="zh-TW" u="none" dirty="0" smtClean="0"/>
              <a:t>L</a:t>
            </a:r>
            <a:r>
              <a:rPr lang="zh-TW" altLang="en-US" u="none" dirty="0" smtClean="0"/>
              <a:t>：</a:t>
            </a:r>
            <a:r>
              <a:rPr lang="en-US" altLang="zh-HK" dirty="0" smtClean="0">
                <a:hlinkClick r:id="rId7"/>
              </a:rPr>
              <a:t>https://www.pinterest.com/pin/90635011234905098/</a:t>
            </a:r>
            <a:endParaRPr lang="zh-HK" alt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3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膠水圖：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Glue PNG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Pngimg.com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Creative Commons 4.0 BY-NC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>
                <a:hlinkClick r:id="rId6"/>
              </a:rPr>
              <a:t>http://pngimg.com/download/68216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剪刀圖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Blue scissors vector clipart image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Good Free Photos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CC0 / Public Domain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https://www.goodfreephotos.com/albums/vector-images/blue-scissors-vector-clipart.png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16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93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81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膠水圖：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Glue PNG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Pngimg.com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Creative Commons 4.0 BY-NC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dirty="0" smtClean="0">
                <a:hlinkClick r:id="rId6"/>
              </a:rPr>
              <a:t>http://pngimg.com/download/68216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剪刀圖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Blue scissors vector clipart image</a:t>
            </a:r>
            <a:endParaRPr lang="en-US" altLang="zh-HK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Good Free Photos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CC0 / Public Domain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https://www.goodfreephotos.com/albums/vector-images/blue-scissors-vector-clipart.png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24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HK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Classroom,cooperative</a:t>
            </a:r>
            <a:r>
              <a:rPr lang="en-US" altLang="zh-HK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altLang="zh-HK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learning,disc</a:t>
            </a:r>
            <a:r>
              <a:rPr lang="en-US" altLang="zh-TW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ussion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H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-Vectors </a:t>
            </a:r>
            <a:r>
              <a:rPr lang="en-US" altLang="zh-HK" dirty="0" smtClean="0"/>
              <a:t>(pixabay.com)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https://www.needpix.com/photo/598828/classroom-cooperative-learning-discussion-group-work-school-students-teaching-free-vector-graphics-free-pictures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EE0E-36BC-4D9C-B30A-C7241E962D5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3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56BB5D-A627-4A1E-AB18-ABD6FC64D3A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859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6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531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56BB5D-A627-4A1E-AB18-ABD6FC64D3A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86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608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466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004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348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3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567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115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56BB5D-A627-4A1E-AB18-ABD6FC64D3A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205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TW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年級讀寫小組輔助教材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單元一　記敍單元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閱讀：記敍文的要素及順敍法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3" descr="C:\Users\emilytwyeung\AppData\Local\Microsoft\Windows\Temporary Internet Files\Content.IE5\B4H5K39S\14392-illustration-of-an-open-book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128120" cy="21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1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1540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zh-TW" sz="3600" dirty="0">
                <a:latin typeface="華康香港標準楷書" panose="02070309020205020404" pitchFamily="65" charset="-128"/>
                <a:ea typeface="華康香港標準楷書" panose="02070309020205020404" pitchFamily="65" charset="-128"/>
              </a:rPr>
              <a:t> 	</a:t>
            </a:r>
            <a:endParaRPr lang="zh-TW" altLang="en-US" sz="3000" dirty="0">
              <a:solidFill>
                <a:srgbClr val="CC00CC"/>
              </a:solidFill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1403648" y="908720"/>
            <a:ext cx="5328592" cy="3672408"/>
          </a:xfrm>
          <a:prstGeom prst="wedgeRoundRectCallout">
            <a:avLst>
              <a:gd name="adj1" fmla="val 63709"/>
              <a:gd name="adj2" fmla="val 678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那就要仔細了解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500" dirty="0" smtClean="0">
                <a:solidFill>
                  <a:srgbClr val="FF0000"/>
                </a:solidFill>
              </a:rPr>
              <a:t>事情的發展</a:t>
            </a:r>
            <a:r>
              <a:rPr lang="zh-TW" altLang="en-US" sz="3600" dirty="0" smtClean="0">
                <a:solidFill>
                  <a:schemeClr val="tx1"/>
                </a:solidFill>
              </a:rPr>
              <a:t>了！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3600" dirty="0">
                <a:solidFill>
                  <a:schemeClr val="tx1"/>
                </a:solidFill>
              </a:rPr>
              <a:t>你們</a:t>
            </a:r>
            <a:r>
              <a:rPr lang="zh-TW" altLang="en-US" sz="3600" dirty="0" smtClean="0">
                <a:solidFill>
                  <a:schemeClr val="tx1"/>
                </a:solidFill>
              </a:rPr>
              <a:t>再看看</a:t>
            </a:r>
            <a:r>
              <a:rPr lang="zh-TW" altLang="en-US" sz="3600" dirty="0">
                <a:solidFill>
                  <a:schemeClr val="tx1"/>
                </a:solidFill>
              </a:rPr>
              <a:t>文章</a:t>
            </a:r>
            <a:r>
              <a:rPr lang="zh-TW" altLang="en-US" sz="3600" dirty="0" smtClean="0">
                <a:solidFill>
                  <a:schemeClr val="tx1"/>
                </a:solidFill>
              </a:rPr>
              <a:t>的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第</a:t>
            </a:r>
            <a:r>
              <a:rPr lang="en-US" altLang="zh-TW" sz="4000" dirty="0" smtClean="0">
                <a:solidFill>
                  <a:srgbClr val="FF0000"/>
                </a:solidFill>
              </a:rPr>
              <a:t>3</a:t>
            </a:r>
            <a:r>
              <a:rPr lang="zh-TW" altLang="en-US" sz="4000" dirty="0" smtClean="0">
                <a:solidFill>
                  <a:srgbClr val="FF0000"/>
                </a:solidFill>
              </a:rPr>
              <a:t>、</a:t>
            </a:r>
            <a:r>
              <a:rPr lang="en-US" altLang="zh-TW" sz="4000" dirty="0" smtClean="0">
                <a:solidFill>
                  <a:srgbClr val="FF0000"/>
                </a:solidFill>
              </a:rPr>
              <a:t>4</a:t>
            </a:r>
            <a:r>
              <a:rPr lang="zh-TW" altLang="en-US" sz="4000" dirty="0" smtClean="0">
                <a:solidFill>
                  <a:srgbClr val="FF0000"/>
                </a:solidFill>
              </a:rPr>
              <a:t>段</a:t>
            </a:r>
            <a:r>
              <a:rPr lang="zh-TW" altLang="en-US" sz="3600" dirty="0" smtClean="0">
                <a:solidFill>
                  <a:schemeClr val="tx1"/>
                </a:solidFill>
              </a:rPr>
              <a:t>。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7054" y="3649370"/>
            <a:ext cx="2104933" cy="268292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56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80564"/>
            <a:ext cx="8352928" cy="49685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今天是我的生日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邀請同學下午二時來我家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，跟我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一起慶祝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媽媽一早已經為我準備了豐富的美食，有我最喜歡的雞翅膀和三文治，我滿心期待同學的出現。　　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已經三時了，他們還未到我家。我沒精打彩地回到房中，為同學的失約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感到難過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。突然，房門給推開了，同學拿着蛋糕和禮物進來，齊聲為我唱生日歌，使我驚喜萬分。後來，我們吃蛋糕和玩遊戲，媽媽還給我們拍了很多照片。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原來這一切都是媽媽和同學的安排，今天的生日真令人既驚喜又感動。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 descr="C:\Users\emilytwyeung\AppData\Local\Microsoft\Windows\Temporary Internet Files\Content.IE5\SBVUCMOH\cake-2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961"/>
            <a:ext cx="1311140" cy="10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251520" y="3429000"/>
            <a:ext cx="8640960" cy="292735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00" y="326782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2 o'Cloc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4" y="186369"/>
            <a:ext cx="579904" cy="5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1694119"/>
            <a:ext cx="912299" cy="6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959604"/>
            <a:ext cx="812807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v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" y="2510925"/>
            <a:ext cx="860983" cy="9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34391" y="154846"/>
            <a:ext cx="2898136" cy="5783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194" y="1742766"/>
            <a:ext cx="2900624" cy="57387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27584" y="996861"/>
            <a:ext cx="2911750" cy="54190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68177" y="2485133"/>
            <a:ext cx="1728192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58180" y="3649892"/>
            <a:ext cx="1683165" cy="5805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977298" y="5085184"/>
            <a:ext cx="1584176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827584" y="2510925"/>
            <a:ext cx="864096" cy="35248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05646" y="192493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/>
              <a:t>今天</a:t>
            </a:r>
            <a:r>
              <a:rPr lang="zh-TW" altLang="en-US" sz="3200" dirty="0"/>
              <a:t>（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生日</a:t>
            </a:r>
            <a:r>
              <a:rPr lang="zh-TW" altLang="en-US" sz="3200" dirty="0" smtClean="0"/>
              <a:t>那天）</a:t>
            </a:r>
            <a:endParaRPr lang="zh-TW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4376312" y="91296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我、媽媽和同學</a:t>
            </a:r>
            <a:endParaRPr lang="zh-HK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4427984" y="170596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我家</a:t>
            </a:r>
            <a:endParaRPr lang="zh-HK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4389634" y="25310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邀請了同學來到我家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一起過生日。</a:t>
            </a:r>
            <a:endParaRPr lang="zh-HK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6296" y="356121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媽媽為我準備了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但同學到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下午還未到我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27984" y="5157192"/>
            <a:ext cx="4548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這個驚喜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的生日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是媽媽和同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學的安排。</a:t>
            </a:r>
            <a:endParaRPr lang="zh-HK" altLang="en-US" sz="240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12</a:t>
            </a:fld>
            <a:endParaRPr lang="zh-HK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1953257" y="4392584"/>
            <a:ext cx="1652874" cy="5710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04608" y="43859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同學忽然拿着蛋糕和禮物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出現在我面前。</a:t>
            </a:r>
          </a:p>
        </p:txBody>
      </p:sp>
      <p:pic>
        <p:nvPicPr>
          <p:cNvPr id="26" name="圖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0782" y="4650167"/>
            <a:ext cx="1314003" cy="1674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4639" y="3928671"/>
            <a:ext cx="183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還未到我家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4608" y="4387286"/>
            <a:ext cx="17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同學忽然</a:t>
            </a:r>
            <a:endParaRPr lang="zh-HK" altLang="en-US" sz="24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4608" y="4753621"/>
            <a:ext cx="9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endParaRPr lang="zh-HK" altLang="en-US" sz="2400" b="1" dirty="0">
              <a:solidFill>
                <a:srgbClr val="008000"/>
              </a:solidFill>
            </a:endParaRPr>
          </a:p>
        </p:txBody>
      </p:sp>
      <p:sp>
        <p:nvSpPr>
          <p:cNvPr id="30" name="圓角矩形圖說文字 1"/>
          <p:cNvSpPr/>
          <p:nvPr/>
        </p:nvSpPr>
        <p:spPr>
          <a:xfrm>
            <a:off x="5710919" y="1616536"/>
            <a:ext cx="3303611" cy="805315"/>
          </a:xfrm>
          <a:prstGeom prst="wedgeRoundRectCallout">
            <a:avLst>
              <a:gd name="adj1" fmla="val 42944"/>
              <a:gd name="adj2" fmla="val 3393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</a:rPr>
              <a:t>為甚麼是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4716791" y="3922392"/>
            <a:ext cx="86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5" grpId="0"/>
      <p:bldP spid="16" grpId="0"/>
      <p:bldP spid="17" grpId="0"/>
      <p:bldP spid="29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2 o'Cloc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4" y="186369"/>
            <a:ext cx="579904" cy="5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1694119"/>
            <a:ext cx="912299" cy="6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" y="959604"/>
            <a:ext cx="812807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v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" y="2510925"/>
            <a:ext cx="860983" cy="90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34391" y="154846"/>
            <a:ext cx="2898136" cy="5783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62194" y="1742766"/>
            <a:ext cx="2900624" cy="57387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27584" y="996861"/>
            <a:ext cx="2911750" cy="54190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68177" y="2485133"/>
            <a:ext cx="1728192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958180" y="3649892"/>
            <a:ext cx="1683165" cy="5805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977298" y="5085184"/>
            <a:ext cx="1584176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827584" y="2510925"/>
            <a:ext cx="864096" cy="35248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05646" y="192493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/>
              <a:t>今天</a:t>
            </a:r>
            <a:r>
              <a:rPr lang="zh-TW" altLang="en-US" sz="3200" dirty="0"/>
              <a:t>（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生日</a:t>
            </a:r>
            <a:r>
              <a:rPr lang="zh-TW" altLang="en-US" sz="3200" dirty="0" smtClean="0"/>
              <a:t>那天）</a:t>
            </a:r>
            <a:endParaRPr lang="zh-TW" altLang="en-US" sz="3200" dirty="0"/>
          </a:p>
        </p:txBody>
      </p:sp>
      <p:sp>
        <p:nvSpPr>
          <p:cNvPr id="20" name="矩形 19"/>
          <p:cNvSpPr/>
          <p:nvPr/>
        </p:nvSpPr>
        <p:spPr>
          <a:xfrm>
            <a:off x="4376312" y="91296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我、媽媽和同學</a:t>
            </a:r>
            <a:endParaRPr lang="zh-HK" altLang="en-US" sz="3200" dirty="0"/>
          </a:p>
        </p:txBody>
      </p:sp>
      <p:sp>
        <p:nvSpPr>
          <p:cNvPr id="21" name="矩形 20"/>
          <p:cNvSpPr/>
          <p:nvPr/>
        </p:nvSpPr>
        <p:spPr>
          <a:xfrm>
            <a:off x="4427984" y="170596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我家</a:t>
            </a:r>
            <a:endParaRPr lang="zh-HK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4389634" y="25310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邀請了同學來到我家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一起過生日。</a:t>
            </a:r>
            <a:endParaRPr lang="zh-HK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6296" y="356121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媽媽為我準備了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但同學到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下午還未到我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27984" y="5157192"/>
            <a:ext cx="4548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這個驚喜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的生日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是媽媽和同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學的安排。</a:t>
            </a:r>
            <a:endParaRPr lang="zh-HK" altLang="en-US" sz="240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13</a:t>
            </a:fld>
            <a:endParaRPr lang="zh-HK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1953257" y="4392584"/>
            <a:ext cx="1652874" cy="5710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04608" y="43859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同學忽然拿着蛋糕和禮物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出現在我面前。</a:t>
            </a:r>
          </a:p>
        </p:txBody>
      </p:sp>
      <p:pic>
        <p:nvPicPr>
          <p:cNvPr id="26" name="圖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0782" y="4650167"/>
            <a:ext cx="1314003" cy="1674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4639" y="3928671"/>
            <a:ext cx="183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還未到我家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4608" y="4387286"/>
            <a:ext cx="175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同學忽然</a:t>
            </a:r>
            <a:endParaRPr lang="zh-HK" altLang="en-US" sz="24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4608" y="4753621"/>
            <a:ext cx="92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endParaRPr lang="zh-HK" altLang="en-US" sz="2400" b="1" dirty="0">
              <a:solidFill>
                <a:srgbClr val="008000"/>
              </a:solidFill>
            </a:endParaRPr>
          </a:p>
        </p:txBody>
      </p:sp>
      <p:sp>
        <p:nvSpPr>
          <p:cNvPr id="28" name="圓角矩形圖說文字 1"/>
          <p:cNvSpPr/>
          <p:nvPr/>
        </p:nvSpPr>
        <p:spPr>
          <a:xfrm>
            <a:off x="2353670" y="4987350"/>
            <a:ext cx="5354688" cy="1344033"/>
          </a:xfrm>
          <a:prstGeom prst="wedgeRoundRectCallout">
            <a:avLst>
              <a:gd name="adj1" fmla="val 58958"/>
              <a:gd name="adj2" fmla="val 22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由經過一的「</a:t>
            </a:r>
            <a:r>
              <a:rPr lang="zh-TW" altLang="en-US" sz="2400" dirty="0" smtClean="0">
                <a:solidFill>
                  <a:srgbClr val="7030A0"/>
                </a:solidFill>
              </a:rPr>
              <a:t>同學還未到我</a:t>
            </a:r>
            <a:r>
              <a:rPr lang="zh-TW" altLang="en-US" sz="2400" dirty="0">
                <a:solidFill>
                  <a:srgbClr val="7030A0"/>
                </a:solidFill>
              </a:rPr>
              <a:t>家</a:t>
            </a:r>
            <a:r>
              <a:rPr lang="zh-TW" altLang="en-US" sz="2400" dirty="0" smtClean="0">
                <a:solidFill>
                  <a:schemeClr val="tx1"/>
                </a:solidFill>
              </a:rPr>
              <a:t>」，到經過二的「</a:t>
            </a:r>
            <a:r>
              <a:rPr lang="zh-TW" altLang="en-US" sz="2400" dirty="0" smtClean="0">
                <a:solidFill>
                  <a:srgbClr val="7030A0"/>
                </a:solidFill>
              </a:rPr>
              <a:t>同學忽然出現</a:t>
            </a:r>
            <a:r>
              <a:rPr lang="zh-TW" altLang="en-US" sz="2400" dirty="0" smtClean="0">
                <a:solidFill>
                  <a:schemeClr val="tx1"/>
                </a:solidFill>
              </a:rPr>
              <a:t>」，便理解到主角為何有「</a:t>
            </a:r>
            <a:r>
              <a:rPr lang="zh-TW" altLang="en-US" sz="2400" dirty="0" smtClean="0">
                <a:solidFill>
                  <a:srgbClr val="FF0000"/>
                </a:solidFill>
              </a:rPr>
              <a:t>驚喜</a:t>
            </a:r>
            <a:r>
              <a:rPr lang="zh-TW" altLang="en-US" sz="2400" dirty="0" smtClean="0">
                <a:solidFill>
                  <a:schemeClr val="tx1"/>
                </a:solidFill>
              </a:rPr>
              <a:t>」的心情。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圓角矩形圖說文字 1"/>
          <p:cNvSpPr/>
          <p:nvPr/>
        </p:nvSpPr>
        <p:spPr>
          <a:xfrm>
            <a:off x="5710919" y="1616536"/>
            <a:ext cx="3303611" cy="805315"/>
          </a:xfrm>
          <a:prstGeom prst="wedgeRoundRectCallout">
            <a:avLst>
              <a:gd name="adj1" fmla="val 42944"/>
              <a:gd name="adj2" fmla="val 3393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</a:rPr>
              <a:t>為甚麼是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4716791" y="3922392"/>
            <a:ext cx="86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6427" y="3768897"/>
            <a:ext cx="2149593" cy="2739851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935594" y="1861702"/>
            <a:ext cx="7092789" cy="2306956"/>
          </a:xfrm>
          <a:prstGeom prst="wedgeRoundRectCallout">
            <a:avLst>
              <a:gd name="adj1" fmla="val 45820"/>
              <a:gd name="adj2" fmla="val 827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</a:rPr>
              <a:t>我們再仔細看看</a:t>
            </a:r>
            <a:r>
              <a:rPr lang="zh-TW" altLang="en-US" sz="4000" dirty="0" smtClean="0">
                <a:solidFill>
                  <a:srgbClr val="7030A0"/>
                </a:solidFill>
              </a:rPr>
              <a:t>事情</a:t>
            </a:r>
            <a:r>
              <a:rPr lang="zh-TW" altLang="en-US" sz="4000" dirty="0">
                <a:solidFill>
                  <a:srgbClr val="7030A0"/>
                </a:solidFill>
              </a:rPr>
              <a:t>的發展</a:t>
            </a:r>
            <a:r>
              <a:rPr lang="zh-TW" altLang="en-US" sz="3600" dirty="0" smtClean="0">
                <a:solidFill>
                  <a:schemeClr val="tx1"/>
                </a:solidFill>
              </a:rPr>
              <a:t>，進一步了解主角</a:t>
            </a:r>
            <a:r>
              <a:rPr lang="en-US" altLang="zh-TW" sz="3600" dirty="0" smtClean="0">
                <a:solidFill>
                  <a:schemeClr val="tx1"/>
                </a:solidFill>
              </a:rPr>
              <a:t>(</a:t>
            </a:r>
            <a:r>
              <a:rPr lang="zh-TW" altLang="en-US" sz="3600" dirty="0" smtClean="0">
                <a:solidFill>
                  <a:schemeClr val="tx1"/>
                </a:solidFill>
              </a:rPr>
              <a:t>我</a:t>
            </a:r>
            <a:r>
              <a:rPr lang="en-US" altLang="zh-TW" sz="3600" dirty="0" smtClean="0">
                <a:solidFill>
                  <a:schemeClr val="tx1"/>
                </a:solidFill>
              </a:rPr>
              <a:t>)</a:t>
            </a:r>
            <a:r>
              <a:rPr lang="zh-TW" altLang="en-US" sz="3600" dirty="0" smtClean="0">
                <a:solidFill>
                  <a:schemeClr val="tx1"/>
                </a:solidFill>
              </a:rPr>
              <a:t>在生日當天</a:t>
            </a:r>
            <a:r>
              <a:rPr lang="zh-TW" altLang="en-US" sz="3600" dirty="0">
                <a:solidFill>
                  <a:schemeClr val="tx1"/>
                </a:solidFill>
              </a:rPr>
              <a:t>的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</a:rPr>
              <a:t>     </a:t>
            </a:r>
            <a:r>
              <a:rPr lang="zh-TW" altLang="en-US" sz="3600" dirty="0" smtClean="0">
                <a:solidFill>
                  <a:srgbClr val="FF0000"/>
                </a:solidFill>
              </a:rPr>
              <a:t> 心情變化</a:t>
            </a:r>
            <a:r>
              <a:rPr lang="en-US" altLang="zh-TW" sz="3600" dirty="0" smtClean="0">
                <a:solidFill>
                  <a:schemeClr val="tx1"/>
                </a:solidFill>
              </a:rPr>
              <a:t>?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157952" y="1775931"/>
            <a:ext cx="64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5400" dirty="0"/>
          </a:p>
        </p:txBody>
      </p:sp>
      <p:sp>
        <p:nvSpPr>
          <p:cNvPr id="11" name="TextBox 21"/>
          <p:cNvSpPr txBox="1"/>
          <p:nvPr/>
        </p:nvSpPr>
        <p:spPr>
          <a:xfrm flipH="1">
            <a:off x="6732240" y="177593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5400" dirty="0"/>
          </a:p>
        </p:txBody>
      </p:sp>
      <p:sp>
        <p:nvSpPr>
          <p:cNvPr id="12" name="心形 11"/>
          <p:cNvSpPr/>
          <p:nvPr/>
        </p:nvSpPr>
        <p:spPr>
          <a:xfrm>
            <a:off x="3144402" y="3539915"/>
            <a:ext cx="590340" cy="457963"/>
          </a:xfrm>
          <a:prstGeom prst="hear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30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9685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今天是我的生日，我邀請同學下午二時來我家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，跟我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一起慶祝生日。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媽媽一早已經為我準備了豐富的美食，有我最喜歡的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雞翅膀和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三文治，我滿心期待同學的出現。　　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已經三時了，他們還未到我家。我沒精打彩地回到房中，為同學的失約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感到難過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。突然，房門給推開了，同學拿着蛋糕和禮物進來，齊聲為我唱生日歌，使我驚喜萬分。後來，我們吃蛋糕和玩遊戲，媽媽還給我們拍了很多照片。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原來這一切都是媽媽和同學的安排，今天的生日真令人既驚喜又感動。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 descr="C:\Users\emilytwyeung\AppData\Local\Microsoft\Windows\Temporary Internet Files\Content.IE5\SBVUCMOH\cake-2942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961"/>
            <a:ext cx="1311140" cy="10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051720" y="6356349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60032" y="6356350"/>
            <a:ext cx="3826768" cy="365125"/>
          </a:xfrm>
        </p:spPr>
        <p:txBody>
          <a:bodyPr/>
          <a:lstStyle/>
          <a:p>
            <a:r>
              <a:rPr lang="zh-TW" altLang="en-US" dirty="0" smtClean="0"/>
              <a:t>文章來源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教育局 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           </a:t>
            </a:r>
            <a:fld id="{FA56BB5D-A627-4A1E-AB18-ABD6FC64D3AC}" type="slidenum">
              <a:rPr lang="zh-HK" altLang="en-US" smtClean="0"/>
              <a:t>15</a:t>
            </a:fld>
            <a:endParaRPr lang="zh-HK" altLang="en-US" dirty="0"/>
          </a:p>
        </p:txBody>
      </p:sp>
      <p:sp>
        <p:nvSpPr>
          <p:cNvPr id="24" name="TextBox 4"/>
          <p:cNvSpPr txBox="1"/>
          <p:nvPr/>
        </p:nvSpPr>
        <p:spPr>
          <a:xfrm>
            <a:off x="1000669" y="2452099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rgbClr val="008000"/>
              </a:solidFill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5508104" y="2484185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>
              <a:solidFill>
                <a:srgbClr val="008000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005089" y="3396597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4719154" y="3396597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419872" y="1510519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/>
          </a:p>
        </p:txBody>
      </p:sp>
      <p:sp>
        <p:nvSpPr>
          <p:cNvPr id="21" name="TextBox 21"/>
          <p:cNvSpPr txBox="1"/>
          <p:nvPr/>
        </p:nvSpPr>
        <p:spPr>
          <a:xfrm flipH="1">
            <a:off x="1339460" y="1980084"/>
            <a:ext cx="495544" cy="59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/>
          </a:p>
        </p:txBody>
      </p:sp>
      <p:sp>
        <p:nvSpPr>
          <p:cNvPr id="23" name="TextBox 4"/>
          <p:cNvSpPr txBox="1"/>
          <p:nvPr/>
        </p:nvSpPr>
        <p:spPr>
          <a:xfrm>
            <a:off x="3779912" y="3867254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rgbClr val="FF00FF"/>
              </a:solidFill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3275856" y="4291698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>
              <a:solidFill>
                <a:srgbClr val="FF00FF"/>
              </a:solidFill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1016519" y="5181934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rgbClr val="008000"/>
              </a:solidFill>
            </a:endParaRPr>
          </a:p>
        </p:txBody>
      </p:sp>
      <p:sp>
        <p:nvSpPr>
          <p:cNvPr id="36" name="TextBox 21"/>
          <p:cNvSpPr txBox="1"/>
          <p:nvPr/>
        </p:nvSpPr>
        <p:spPr>
          <a:xfrm>
            <a:off x="5220072" y="5207153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1747179" y="2842221"/>
            <a:ext cx="1080120" cy="568714"/>
            <a:chOff x="1763688" y="2860286"/>
            <a:chExt cx="1080120" cy="568714"/>
          </a:xfrm>
        </p:grpSpPr>
        <p:sp>
          <p:nvSpPr>
            <p:cNvPr id="28" name="Rectangle 6"/>
            <p:cNvSpPr/>
            <p:nvPr/>
          </p:nvSpPr>
          <p:spPr>
            <a:xfrm>
              <a:off x="1763688" y="3068960"/>
              <a:ext cx="1080120" cy="36004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" name="心形 28"/>
            <p:cNvSpPr/>
            <p:nvPr/>
          </p:nvSpPr>
          <p:spPr>
            <a:xfrm>
              <a:off x="2100318" y="2860286"/>
              <a:ext cx="291964" cy="312704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8"/>
          <p:cNvGrpSpPr/>
          <p:nvPr/>
        </p:nvGrpSpPr>
        <p:grpSpPr>
          <a:xfrm>
            <a:off x="2300278" y="3730327"/>
            <a:ext cx="615538" cy="625276"/>
            <a:chOff x="2588310" y="3763094"/>
            <a:chExt cx="615538" cy="625276"/>
          </a:xfrm>
        </p:grpSpPr>
        <p:sp>
          <p:nvSpPr>
            <p:cNvPr id="32" name="Rectangle 15"/>
            <p:cNvSpPr/>
            <p:nvPr/>
          </p:nvSpPr>
          <p:spPr>
            <a:xfrm>
              <a:off x="2588310" y="4028330"/>
              <a:ext cx="615538" cy="3600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2699792" y="3763094"/>
              <a:ext cx="291964" cy="312704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70C0"/>
                  </a:solidFill>
                </a:ln>
              </a:endParaRPr>
            </a:p>
          </p:txBody>
        </p:sp>
      </p:grpSp>
      <p:grpSp>
        <p:nvGrpSpPr>
          <p:cNvPr id="37" name="Group 9"/>
          <p:cNvGrpSpPr/>
          <p:nvPr/>
        </p:nvGrpSpPr>
        <p:grpSpPr>
          <a:xfrm>
            <a:off x="4283968" y="4248078"/>
            <a:ext cx="1080120" cy="537856"/>
            <a:chOff x="4553242" y="4259844"/>
            <a:chExt cx="1080120" cy="537856"/>
          </a:xfrm>
        </p:grpSpPr>
        <p:sp>
          <p:nvSpPr>
            <p:cNvPr id="38" name="Rectangle 16"/>
            <p:cNvSpPr/>
            <p:nvPr/>
          </p:nvSpPr>
          <p:spPr>
            <a:xfrm>
              <a:off x="4553242" y="4437660"/>
              <a:ext cx="1080120" cy="36004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>
              <a:off x="4947320" y="4259844"/>
              <a:ext cx="291964" cy="312704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FF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44" name="Group 7"/>
          <p:cNvGrpSpPr/>
          <p:nvPr/>
        </p:nvGrpSpPr>
        <p:grpSpPr>
          <a:xfrm>
            <a:off x="7884368" y="5085186"/>
            <a:ext cx="1017357" cy="663081"/>
            <a:chOff x="1763688" y="2784131"/>
            <a:chExt cx="1080120" cy="644869"/>
          </a:xfrm>
        </p:grpSpPr>
        <p:sp>
          <p:nvSpPr>
            <p:cNvPr id="45" name="Rectangle 6"/>
            <p:cNvSpPr/>
            <p:nvPr/>
          </p:nvSpPr>
          <p:spPr>
            <a:xfrm>
              <a:off x="1763688" y="3068960"/>
              <a:ext cx="1080120" cy="36004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6" name="心形 28"/>
            <p:cNvSpPr/>
            <p:nvPr/>
          </p:nvSpPr>
          <p:spPr>
            <a:xfrm>
              <a:off x="2100318" y="2784131"/>
              <a:ext cx="291964" cy="312704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583617" y="5581604"/>
            <a:ext cx="964047" cy="584775"/>
            <a:chOff x="1763688" y="2860286"/>
            <a:chExt cx="1080120" cy="568714"/>
          </a:xfrm>
        </p:grpSpPr>
        <p:sp>
          <p:nvSpPr>
            <p:cNvPr id="48" name="Rectangle 6"/>
            <p:cNvSpPr/>
            <p:nvPr/>
          </p:nvSpPr>
          <p:spPr>
            <a:xfrm>
              <a:off x="1763688" y="3068960"/>
              <a:ext cx="1080120" cy="36004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9" name="心形 28"/>
            <p:cNvSpPr/>
            <p:nvPr/>
          </p:nvSpPr>
          <p:spPr>
            <a:xfrm>
              <a:off x="2100318" y="2860286"/>
              <a:ext cx="291964" cy="312704"/>
            </a:xfrm>
            <a:prstGeom prst="heart">
              <a:avLst/>
            </a:prstGeom>
            <a:solidFill>
              <a:srgbClr val="FF7C8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00" y="259327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0" grpId="0"/>
      <p:bldP spid="21" grpId="0"/>
      <p:bldP spid="2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hevron 42"/>
          <p:cNvSpPr/>
          <p:nvPr/>
        </p:nvSpPr>
        <p:spPr>
          <a:xfrm rot="5400000">
            <a:off x="7698942" y="4620937"/>
            <a:ext cx="1324539" cy="1188130"/>
          </a:xfrm>
          <a:prstGeom prst="chevron">
            <a:avLst>
              <a:gd name="adj" fmla="val 27154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2" name="Chevron 41"/>
          <p:cNvSpPr/>
          <p:nvPr/>
        </p:nvSpPr>
        <p:spPr>
          <a:xfrm rot="5400000">
            <a:off x="7817777" y="3539405"/>
            <a:ext cx="1080000" cy="1188130"/>
          </a:xfrm>
          <a:prstGeom prst="chevron">
            <a:avLst>
              <a:gd name="adj" fmla="val 27154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1" name="Chevron 40"/>
          <p:cNvSpPr/>
          <p:nvPr/>
        </p:nvSpPr>
        <p:spPr>
          <a:xfrm rot="5400000">
            <a:off x="7821212" y="2608008"/>
            <a:ext cx="1080000" cy="1188130"/>
          </a:xfrm>
          <a:prstGeom prst="chevron">
            <a:avLst>
              <a:gd name="adj" fmla="val 27154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9" name="Chevron 38"/>
          <p:cNvSpPr/>
          <p:nvPr/>
        </p:nvSpPr>
        <p:spPr>
          <a:xfrm rot="5400000">
            <a:off x="7821212" y="1642823"/>
            <a:ext cx="1080000" cy="1188130"/>
          </a:xfrm>
          <a:prstGeom prst="chevron">
            <a:avLst>
              <a:gd name="adj" fmla="val 271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pic>
        <p:nvPicPr>
          <p:cNvPr id="7" name="Picture 13" descr="ev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" y="1388226"/>
            <a:ext cx="1085280" cy="113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2156209" y="1700808"/>
            <a:ext cx="1728192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246212" y="2865567"/>
            <a:ext cx="1683165" cy="5805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265330" y="4300859"/>
            <a:ext cx="1584176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115616" y="1726600"/>
            <a:ext cx="864096" cy="35248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28959" y="18479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邀請了同學來到我家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一起過生日。</a:t>
            </a:r>
            <a:endParaRPr lang="zh-HK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4140647" y="27768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媽媽為我準備了食物，</a:t>
            </a:r>
            <a:endParaRPr lang="en-US" altLang="zh-TW" sz="20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但同學到下午還未到我家。</a:t>
            </a:r>
            <a:endParaRPr lang="en-US" altLang="zh-TW" sz="20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52335" y="4485526"/>
            <a:ext cx="456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這個驚喜的生日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是媽媽和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同學的安排。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16</a:t>
            </a:fld>
            <a:endParaRPr lang="zh-HK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2241289" y="3608259"/>
            <a:ext cx="1652874" cy="5710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7348827" y="2149990"/>
            <a:ext cx="324000" cy="32538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心形 28"/>
          <p:cNvSpPr/>
          <p:nvPr/>
        </p:nvSpPr>
        <p:spPr>
          <a:xfrm>
            <a:off x="7348196" y="2896156"/>
            <a:ext cx="324000" cy="324000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>
            <a:off x="7321842" y="3695789"/>
            <a:ext cx="396000" cy="396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矩形 30"/>
          <p:cNvSpPr/>
          <p:nvPr/>
        </p:nvSpPr>
        <p:spPr>
          <a:xfrm>
            <a:off x="7763712" y="3058156"/>
            <a:ext cx="1211753" cy="366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難過</a:t>
            </a:r>
            <a:endParaRPr lang="zh-HK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57238" y="3985254"/>
            <a:ext cx="1188971" cy="38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驚喜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20000" y="2041394"/>
            <a:ext cx="1427777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期待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心形 33"/>
          <p:cNvSpPr/>
          <p:nvPr/>
        </p:nvSpPr>
        <p:spPr>
          <a:xfrm>
            <a:off x="7295712" y="4577653"/>
            <a:ext cx="468000" cy="468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矩形 34"/>
          <p:cNvSpPr/>
          <p:nvPr/>
        </p:nvSpPr>
        <p:spPr>
          <a:xfrm>
            <a:off x="7765104" y="4984189"/>
            <a:ext cx="1181105" cy="48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驚喜感動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28959" y="36572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同學忽然拿着蛋糕和禮物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出現在我面前。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作者心情</a:t>
            </a:r>
            <a:r>
              <a:rPr lang="en-US" altLang="zh-TW" dirty="0" smtClean="0"/>
              <a:t>/</a:t>
            </a:r>
            <a:r>
              <a:rPr lang="zh-TW" altLang="en-US" dirty="0"/>
              <a:t>感</a:t>
            </a:r>
            <a:r>
              <a:rPr lang="zh-TW" altLang="en-US" dirty="0" smtClean="0"/>
              <a:t>受的轉變</a:t>
            </a:r>
            <a:endParaRPr lang="zh-HK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72639" y="5597448"/>
            <a:ext cx="58491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dirty="0">
                <a:ln w="0"/>
              </a:rPr>
              <a:t>要注意，</a:t>
            </a:r>
            <a:r>
              <a:rPr lang="zh-TW" altLang="en-US" sz="2000" dirty="0">
                <a:ln w="0"/>
                <a:solidFill>
                  <a:srgbClr val="FF0000"/>
                </a:solidFill>
              </a:rPr>
              <a:t>感受</a:t>
            </a:r>
            <a:r>
              <a:rPr lang="zh-TW" altLang="en-US" sz="2000" dirty="0">
                <a:ln w="0"/>
              </a:rPr>
              <a:t>與事件是息息相關的。</a:t>
            </a:r>
            <a:r>
              <a:rPr lang="zh-TW" altLang="en-US" sz="2000" b="1" dirty="0">
                <a:ln w="0"/>
                <a:solidFill>
                  <a:srgbClr val="008000"/>
                </a:solidFill>
              </a:rPr>
              <a:t>好</a:t>
            </a:r>
            <a:r>
              <a:rPr lang="zh-TW" altLang="en-US" sz="2000" dirty="0">
                <a:ln w="0"/>
              </a:rPr>
              <a:t>的事情會帶來</a:t>
            </a:r>
            <a:r>
              <a:rPr lang="zh-TW" altLang="en-US" sz="2000" b="1" dirty="0">
                <a:ln w="0"/>
                <a:solidFill>
                  <a:srgbClr val="008000"/>
                </a:solidFill>
              </a:rPr>
              <a:t>正面</a:t>
            </a:r>
            <a:r>
              <a:rPr lang="zh-TW" altLang="en-US" sz="2000" dirty="0">
                <a:ln w="0"/>
              </a:rPr>
              <a:t>的感受；</a:t>
            </a:r>
            <a:r>
              <a:rPr lang="zh-TW" alt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壞</a:t>
            </a:r>
            <a:r>
              <a:rPr lang="zh-TW" altLang="en-US" sz="2000" dirty="0">
                <a:ln w="0"/>
              </a:rPr>
              <a:t>的事情會帶來</a:t>
            </a:r>
            <a:r>
              <a:rPr lang="zh-TW" alt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負面</a:t>
            </a:r>
            <a:r>
              <a:rPr lang="zh-TW" altLang="en-US" sz="2000" dirty="0">
                <a:ln w="0"/>
              </a:rPr>
              <a:t>的感受。</a:t>
            </a:r>
            <a:endParaRPr lang="en-US" altLang="zh-HK" sz="2000" dirty="0">
              <a:ln w="0"/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1813" y="5045653"/>
            <a:ext cx="1197290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作者心情</a:t>
            </a:r>
            <a:r>
              <a:rPr lang="en-US" altLang="zh-TW" dirty="0" smtClean="0"/>
              <a:t>/</a:t>
            </a:r>
            <a:r>
              <a:rPr lang="zh-TW" altLang="en-US" dirty="0"/>
              <a:t>感</a:t>
            </a:r>
            <a:r>
              <a:rPr lang="zh-TW" altLang="en-US" dirty="0" smtClean="0"/>
              <a:t>受的轉變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329317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pPr/>
              <a:t>17</a:t>
            </a:fld>
            <a:endParaRPr lang="zh-HK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4517028"/>
              </p:ext>
            </p:extLst>
          </p:nvPr>
        </p:nvGraphicFramePr>
        <p:xfrm>
          <a:off x="395536" y="1220410"/>
          <a:ext cx="81472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心形 17"/>
          <p:cNvSpPr/>
          <p:nvPr/>
        </p:nvSpPr>
        <p:spPr>
          <a:xfrm>
            <a:off x="1103784" y="3480064"/>
            <a:ext cx="599728" cy="600738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心形 17"/>
          <p:cNvSpPr/>
          <p:nvPr/>
        </p:nvSpPr>
        <p:spPr>
          <a:xfrm>
            <a:off x="3002749" y="3480064"/>
            <a:ext cx="599728" cy="600738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心形 17"/>
          <p:cNvSpPr/>
          <p:nvPr/>
        </p:nvSpPr>
        <p:spPr>
          <a:xfrm>
            <a:off x="5194144" y="3537088"/>
            <a:ext cx="684000" cy="6840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心形 17"/>
          <p:cNvSpPr/>
          <p:nvPr/>
        </p:nvSpPr>
        <p:spPr>
          <a:xfrm>
            <a:off x="7152452" y="3588370"/>
            <a:ext cx="792000" cy="7920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圓角矩形 10"/>
          <p:cNvSpPr/>
          <p:nvPr/>
        </p:nvSpPr>
        <p:spPr>
          <a:xfrm>
            <a:off x="539552" y="1772814"/>
            <a:ext cx="1728192" cy="7138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1"/>
          <p:cNvSpPr/>
          <p:nvPr/>
        </p:nvSpPr>
        <p:spPr>
          <a:xfrm>
            <a:off x="2510525" y="1834921"/>
            <a:ext cx="1584177" cy="6589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26"/>
          <p:cNvSpPr/>
          <p:nvPr/>
        </p:nvSpPr>
        <p:spPr>
          <a:xfrm>
            <a:off x="4499992" y="1864448"/>
            <a:ext cx="1652874" cy="6596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2"/>
          <p:cNvSpPr/>
          <p:nvPr/>
        </p:nvSpPr>
        <p:spPr>
          <a:xfrm>
            <a:off x="6622725" y="1858211"/>
            <a:ext cx="1584176" cy="7015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8"/>
          <p:cNvSpPr/>
          <p:nvPr/>
        </p:nvSpPr>
        <p:spPr>
          <a:xfrm>
            <a:off x="2123727" y="4363568"/>
            <a:ext cx="4991221" cy="1871923"/>
          </a:xfrm>
          <a:prstGeom prst="wedgeRoundRectCallout">
            <a:avLst>
              <a:gd name="adj1" fmla="val 36464"/>
              <a:gd name="adj2" fmla="val 582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tx1"/>
                </a:solidFill>
              </a:rPr>
              <a:t>因此，題目命名為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zh-TW" sz="2800" dirty="0" smtClean="0">
                <a:solidFill>
                  <a:srgbClr val="FF0000"/>
                </a:solidFill>
              </a:rPr>
              <a:t>〈</a:t>
            </a:r>
            <a:r>
              <a:rPr lang="zh-TW" altLang="en-US" sz="2800" dirty="0" smtClean="0">
                <a:solidFill>
                  <a:srgbClr val="FF0000"/>
                </a:solidFill>
              </a:rPr>
              <a:t>驚喜的生日</a:t>
            </a:r>
            <a:r>
              <a:rPr lang="en-US" altLang="zh-TW" sz="2800" dirty="0" smtClean="0">
                <a:solidFill>
                  <a:srgbClr val="FF0000"/>
                </a:solidFill>
              </a:rPr>
              <a:t>〉</a:t>
            </a:r>
          </a:p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chemeClr val="tx1"/>
                </a:solidFill>
              </a:rPr>
              <a:t>就非常適合</a:t>
            </a:r>
            <a:r>
              <a:rPr lang="zh-TW" altLang="en-US" sz="2800" dirty="0">
                <a:solidFill>
                  <a:schemeClr val="tx1"/>
                </a:solidFill>
              </a:rPr>
              <a:t>了</a:t>
            </a:r>
            <a:r>
              <a:rPr lang="zh-TW" altLang="en-US" sz="2800" dirty="0" smtClean="0">
                <a:solidFill>
                  <a:schemeClr val="tx1"/>
                </a:solidFill>
              </a:rPr>
              <a:t>！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B71190-A4CC-431A-880D-D26B416F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BB71190-A4CC-431A-880D-D26B416F6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3B409-0F95-4A9A-AB13-B1F895606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B63B409-0F95-4A9A-AB13-B1F895606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F3D06B-D178-4E53-BA15-4B5932C9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6F3D06B-D178-4E53-BA15-4B5932C9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5DC71E-A4B5-4218-ABCD-1664AD3D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975DC71E-A4B5-4218-ABCD-1664AD3D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理解記敍文的方法</a:t>
            </a:r>
            <a:endParaRPr lang="zh-HK" altLang="en-US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找出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敍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事六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要素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清楚掌握故事脈絡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找出人物對事件的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18</a:t>
            </a:fld>
            <a:endParaRPr lang="zh-HK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683072" y="3216921"/>
            <a:ext cx="5904656" cy="2016224"/>
          </a:xfrm>
          <a:prstGeom prst="wedgeRoundRectCallout">
            <a:avLst>
              <a:gd name="adj1" fmla="val 60553"/>
              <a:gd name="adj2" fmla="val 697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chemeClr val="tx1"/>
                </a:solidFill>
              </a:rPr>
              <a:t>找出</a:t>
            </a:r>
            <a:r>
              <a:rPr lang="zh-TW" altLang="en-US" sz="3600" dirty="0">
                <a:solidFill>
                  <a:srgbClr val="FF0000"/>
                </a:solidFill>
              </a:rPr>
              <a:t>六要素</a:t>
            </a:r>
            <a:r>
              <a:rPr lang="zh-TW" altLang="en-US" sz="3600" dirty="0">
                <a:solidFill>
                  <a:schemeClr val="tx1"/>
                </a:solidFill>
              </a:rPr>
              <a:t>和人物</a:t>
            </a:r>
            <a:r>
              <a:rPr lang="zh-TW" altLang="en-US" sz="3600" dirty="0">
                <a:solidFill>
                  <a:srgbClr val="FF0000"/>
                </a:solidFill>
              </a:rPr>
              <a:t>感受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</a:rPr>
              <a:t>有</a:t>
            </a:r>
            <a:r>
              <a:rPr lang="zh-TW" altLang="en-US" sz="3600" dirty="0">
                <a:solidFill>
                  <a:schemeClr val="tx1"/>
                </a:solidFill>
              </a:rPr>
              <a:t>助理解</a:t>
            </a:r>
            <a:r>
              <a:rPr lang="zh-TW" altLang="en-US" sz="3600" dirty="0" smtClean="0">
                <a:solidFill>
                  <a:schemeClr val="tx1"/>
                </a:solidFill>
              </a:rPr>
              <a:t>記敍文</a:t>
            </a:r>
            <a:r>
              <a:rPr lang="zh-TW" altLang="en-US" sz="3600" dirty="0">
                <a:solidFill>
                  <a:schemeClr val="tx1"/>
                </a:solidFill>
              </a:rPr>
              <a:t>的大意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5660" y="3573016"/>
            <a:ext cx="1980108" cy="25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3276"/>
            <a:ext cx="8147248" cy="2481316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分組活動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找找看</a:t>
            </a:r>
            <a:endParaRPr lang="zh-HK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19</a:t>
            </a:fld>
            <a:endParaRPr lang="zh-HK" altLang="en-US"/>
          </a:p>
        </p:txBody>
      </p:sp>
      <p:pic>
        <p:nvPicPr>
          <p:cNvPr id="8" name="Picture 7" descr="scissors cartoonçåçæå°çµæ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6" y="3429000"/>
            <a:ext cx="3073807" cy="275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ngimg.com/uploads/glue/glue_PNG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52862" cy="21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56592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前測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186" y="27089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學校活動日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6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活動規則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96752"/>
            <a:ext cx="4690864" cy="471897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同學分成小組；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父親節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一文；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按老師的指示完成不同的任務；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所有任務需利用下表的代表符號標示答案。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87789" y="1393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5004048" y="1196752"/>
            <a:ext cx="3888432" cy="51595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父親節</a:t>
            </a:r>
            <a:endParaRPr kumimoji="0" lang="en-US" altLang="zh-HK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今天是父親節，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7789" y="185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29" name="Picture 28"/>
          <p:cNvPicPr/>
          <p:nvPr/>
        </p:nvPicPr>
        <p:blipFill rotWithShape="1">
          <a:blip r:embed="rId2"/>
          <a:srcRect l="31118" t="40630" r="46409" b="11262"/>
          <a:stretch/>
        </p:blipFill>
        <p:spPr bwMode="auto">
          <a:xfrm>
            <a:off x="2590800" y="3770008"/>
            <a:ext cx="1885931" cy="2317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在文章的第一段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圈出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四素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02314"/>
            <a:ext cx="5623456" cy="47189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21</a:t>
            </a:fld>
            <a:endParaRPr lang="zh-HK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87789" y="1393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23528" y="1842179"/>
            <a:ext cx="3450362" cy="46967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7789" y="185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Oval 10"/>
          <p:cNvSpPr/>
          <p:nvPr/>
        </p:nvSpPr>
        <p:spPr>
          <a:xfrm>
            <a:off x="833968" y="1685202"/>
            <a:ext cx="246720" cy="215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31118" t="40630" r="46409" b="11262"/>
          <a:stretch/>
        </p:blipFill>
        <p:spPr bwMode="auto">
          <a:xfrm>
            <a:off x="5436096" y="2185925"/>
            <a:ext cx="3000961" cy="4051387"/>
          </a:xfrm>
          <a:prstGeom prst="rect">
            <a:avLst/>
          </a:prstGeom>
          <a:ln w="28575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1547013" y="1685202"/>
            <a:ext cx="216024" cy="22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1313851" y="1964935"/>
            <a:ext cx="127337" cy="3137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0496" y="1893537"/>
            <a:ext cx="46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730" y="2136809"/>
            <a:ext cx="48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25" y="2276446"/>
            <a:ext cx="408737" cy="41707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119211" y="1580866"/>
            <a:ext cx="389279" cy="3674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或</a:t>
            </a:r>
            <a:endParaRPr lang="zh-HK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3968" y="1944181"/>
            <a:ext cx="127337" cy="3137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7" grpId="0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在文章的第一段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圈出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四素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02314"/>
            <a:ext cx="5623456" cy="47189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23528" y="1842179"/>
            <a:ext cx="3450362" cy="46967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7789" y="185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1" name="Oval 10"/>
          <p:cNvSpPr/>
          <p:nvPr/>
        </p:nvSpPr>
        <p:spPr>
          <a:xfrm>
            <a:off x="833968" y="1685202"/>
            <a:ext cx="246720" cy="215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Oval 11"/>
          <p:cNvSpPr/>
          <p:nvPr/>
        </p:nvSpPr>
        <p:spPr>
          <a:xfrm>
            <a:off x="1547013" y="1685202"/>
            <a:ext cx="216024" cy="22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1327192" y="2004195"/>
            <a:ext cx="108000" cy="28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0496" y="1893537"/>
            <a:ext cx="46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730" y="2136809"/>
            <a:ext cx="48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6" y="2032521"/>
            <a:ext cx="408737" cy="41707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119211" y="1580866"/>
            <a:ext cx="389279" cy="3674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或</a:t>
            </a:r>
            <a:endParaRPr lang="zh-HK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4420" y="2013079"/>
            <a:ext cx="108000" cy="28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pic>
        <p:nvPicPr>
          <p:cNvPr id="2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0786" y="3521345"/>
            <a:ext cx="1980108" cy="2523827"/>
          </a:xfrm>
          <a:prstGeom prst="rect">
            <a:avLst/>
          </a:prstGeom>
        </p:spPr>
      </p:pic>
      <p:sp>
        <p:nvSpPr>
          <p:cNvPr id="23" name="圓角矩形圖說文字 8"/>
          <p:cNvSpPr/>
          <p:nvPr/>
        </p:nvSpPr>
        <p:spPr>
          <a:xfrm>
            <a:off x="6080657" y="3429000"/>
            <a:ext cx="2883832" cy="2457208"/>
          </a:xfrm>
          <a:prstGeom prst="wedgeRoundRectCallout">
            <a:avLst>
              <a:gd name="adj1" fmla="val -69520"/>
              <a:gd name="adj2" fmla="val 121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500" dirty="0" smtClean="0">
                <a:solidFill>
                  <a:schemeClr val="tx1"/>
                </a:solidFill>
              </a:rPr>
              <a:t>有時，我們</a:t>
            </a:r>
            <a:r>
              <a:rPr lang="zh-TW" altLang="en-US" sz="2500" dirty="0" smtClean="0">
                <a:solidFill>
                  <a:srgbClr val="FF0000"/>
                </a:solidFill>
              </a:rPr>
              <a:t>未必能在第一段就完全找到四素</a:t>
            </a:r>
            <a:r>
              <a:rPr lang="zh-TW" altLang="en-US" sz="2500" dirty="0" smtClean="0">
                <a:solidFill>
                  <a:schemeClr val="tx1"/>
                </a:solidFill>
              </a:rPr>
              <a:t>，正如這篇文章就沒有顯示</a:t>
            </a:r>
            <a:r>
              <a:rPr lang="zh-TW" altLang="en-US" sz="2500" dirty="0">
                <a:solidFill>
                  <a:schemeClr val="tx1"/>
                </a:solidFill>
              </a:rPr>
              <a:t>「</a:t>
            </a:r>
            <a:r>
              <a:rPr lang="zh-TW" altLang="en-US" sz="2500" dirty="0" smtClean="0">
                <a:solidFill>
                  <a:schemeClr val="tx1"/>
                </a:solidFill>
              </a:rPr>
              <a:t>地點」了。</a:t>
            </a:r>
            <a:endParaRPr lang="zh-TW" altLang="en-US" sz="2500" dirty="0">
              <a:solidFill>
                <a:schemeClr val="tx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177506" y="1393663"/>
            <a:ext cx="9454283" cy="1565195"/>
            <a:chOff x="5177506" y="1393663"/>
            <a:chExt cx="9454283" cy="156519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487789" y="1393663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zh-HK" altLang="en-US"/>
            </a:p>
          </p:txBody>
        </p:sp>
        <p:sp>
          <p:nvSpPr>
            <p:cNvPr id="21" name="圓角矩形圖說文字 8"/>
            <p:cNvSpPr/>
            <p:nvPr/>
          </p:nvSpPr>
          <p:spPr>
            <a:xfrm>
              <a:off x="5177506" y="1806336"/>
              <a:ext cx="3461147" cy="1152522"/>
            </a:xfrm>
            <a:prstGeom prst="wedgeRoundRectCallout">
              <a:avLst>
                <a:gd name="adj1" fmla="val -39162"/>
                <a:gd name="adj2" fmla="val 12965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zh-TW" altLang="en-US" sz="2500" dirty="0" smtClean="0">
                  <a:solidFill>
                    <a:schemeClr val="tx1"/>
                  </a:solidFill>
                </a:rPr>
                <a:t>是否找不到「地」      呢</a:t>
              </a:r>
              <a:r>
                <a:rPr lang="en-US" altLang="zh-TW" sz="2500" dirty="0" smtClean="0">
                  <a:solidFill>
                    <a:schemeClr val="tx1"/>
                  </a:solidFill>
                </a:rPr>
                <a:t>﹖</a:t>
              </a:r>
              <a:endParaRPr lang="zh-TW" altLang="en-US" sz="2500" dirty="0">
                <a:solidFill>
                  <a:schemeClr val="tx1"/>
                </a:solidFill>
              </a:endParaRPr>
            </a:p>
          </p:txBody>
        </p:sp>
        <p:sp>
          <p:nvSpPr>
            <p:cNvPr id="24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7812360" y="2054321"/>
              <a:ext cx="426346" cy="43439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2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913" y="147999"/>
            <a:ext cx="8147248" cy="134204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任務二：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在文章中找出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事情的經過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02314"/>
            <a:ext cx="5623456" cy="47189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87789" y="1393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7789" y="185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 bwMode="auto">
          <a:xfrm>
            <a:off x="380913" y="1850863"/>
            <a:ext cx="8382173" cy="45054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1118" t="40630" r="46409" b="11262"/>
          <a:stretch/>
        </p:blipFill>
        <p:spPr bwMode="auto">
          <a:xfrm>
            <a:off x="7712028" y="169430"/>
            <a:ext cx="1296144" cy="166712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71910" y="1696225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176" y="2018394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7949" y="2524846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3430" y="2541623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3644" y="5374190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6809" y="3749663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5348439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264" y="5739083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2657" y="3749663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0307" y="5747472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87624" y="1754186"/>
            <a:ext cx="216024" cy="22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19" y="1571648"/>
            <a:ext cx="452541" cy="4617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73" y="2482851"/>
            <a:ext cx="452541" cy="4617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44" y="3695953"/>
            <a:ext cx="452541" cy="4617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4" y="5268441"/>
            <a:ext cx="452541" cy="4617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70" y="6117965"/>
            <a:ext cx="452541" cy="46177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181108" y="1636082"/>
            <a:ext cx="167028" cy="3462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任務三：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在文章中找出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「我」的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心情變化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02314"/>
            <a:ext cx="5623456" cy="47189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87789" y="1393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7789" y="185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 bwMode="auto">
          <a:xfrm>
            <a:off x="380913" y="1850863"/>
            <a:ext cx="8382173" cy="45054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1118" t="40630" r="46409" b="11262"/>
          <a:stretch/>
        </p:blipFill>
        <p:spPr bwMode="auto">
          <a:xfrm>
            <a:off x="7784868" y="118145"/>
            <a:ext cx="1296144" cy="166712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71910" y="1696225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176" y="2018394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7949" y="2524846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3430" y="2541623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3644" y="5406367"/>
            <a:ext cx="486758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6809" y="3749663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5432180"/>
            <a:ext cx="581011" cy="65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809" y="5702529"/>
            <a:ext cx="644460" cy="70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2657" y="3749663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0307" y="5747472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87624" y="1754186"/>
            <a:ext cx="216024" cy="22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心形 42"/>
          <p:cNvSpPr/>
          <p:nvPr/>
        </p:nvSpPr>
        <p:spPr>
          <a:xfrm>
            <a:off x="3635896" y="1628800"/>
            <a:ext cx="390464" cy="33645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心形 42"/>
          <p:cNvSpPr/>
          <p:nvPr/>
        </p:nvSpPr>
        <p:spPr>
          <a:xfrm>
            <a:off x="2821454" y="6248669"/>
            <a:ext cx="390464" cy="33645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心形 42"/>
          <p:cNvSpPr/>
          <p:nvPr/>
        </p:nvSpPr>
        <p:spPr>
          <a:xfrm>
            <a:off x="2032844" y="4904485"/>
            <a:ext cx="390464" cy="33645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 flipV="1">
            <a:off x="3862652" y="1412376"/>
            <a:ext cx="3398360" cy="550946"/>
          </a:xfrm>
          <a:prstGeom prst="curvedDownArrow">
            <a:avLst>
              <a:gd name="adj1" fmla="val 25000"/>
              <a:gd name="adj2" fmla="val 113814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0523434">
            <a:off x="1494210" y="5182637"/>
            <a:ext cx="4977872" cy="428640"/>
          </a:xfrm>
          <a:prstGeom prst="curvedDownArrow">
            <a:avLst>
              <a:gd name="adj1" fmla="val 25000"/>
              <a:gd name="adj2" fmla="val 124415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3635896" y="4445338"/>
            <a:ext cx="581011" cy="72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4000" dirty="0">
              <a:solidFill>
                <a:schemeClr val="accent1"/>
              </a:solidFill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7541489" y="4474326"/>
            <a:ext cx="4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40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1108" y="1636082"/>
            <a:ext cx="167028" cy="3462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7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除了「</a:t>
            </a: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，還有說出</a:t>
            </a:r>
            <a:r>
              <a:rPr lang="zh-TW" altLang="en-US" sz="35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其他人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的心情嗎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HK" altLang="en-US" sz="35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25</a:t>
            </a:fld>
            <a:endParaRPr lang="zh-HK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412" y="1163400"/>
            <a:ext cx="15841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我的心情變化</a:t>
            </a:r>
            <a:endParaRPr lang="zh-HK" altLang="en-US" dirty="0"/>
          </a:p>
        </p:txBody>
      </p:sp>
      <p:sp>
        <p:nvSpPr>
          <p:cNvPr id="14" name="心形 42"/>
          <p:cNvSpPr/>
          <p:nvPr/>
        </p:nvSpPr>
        <p:spPr>
          <a:xfrm>
            <a:off x="1835696" y="5851683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5816" y="1628800"/>
            <a:ext cx="864096" cy="230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421160" y="4763495"/>
            <a:ext cx="864096" cy="249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/>
          <p:cNvSpPr/>
          <p:nvPr/>
        </p:nvSpPr>
        <p:spPr>
          <a:xfrm>
            <a:off x="964002" y="5616089"/>
            <a:ext cx="864096" cy="263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12" name="心形 42"/>
          <p:cNvSpPr/>
          <p:nvPr/>
        </p:nvSpPr>
        <p:spPr>
          <a:xfrm>
            <a:off x="3390986" y="1334204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心形 42"/>
          <p:cNvSpPr/>
          <p:nvPr/>
        </p:nvSpPr>
        <p:spPr>
          <a:xfrm>
            <a:off x="2273882" y="4797152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，還說出        的心情：</a:t>
            </a:r>
            <a:endParaRPr lang="zh-HK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HK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今天是父親節，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是我期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待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已久的日子。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一早已計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劃要為爸爸安排慶祝活動，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共渡一個難忘的晚上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爸爸上班後，我和媽媽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即預備今晚的活動。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於爸爸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吃壽司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和魚生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，我們先致電他最喜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的日式餐廳留座。然後，我們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到百貨公司購買禮物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，表達對爸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的心意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 黃昏時，我們到爸爸的公司和他一起去吃壽司。到了餐廳，我們點了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爸最喜歡吃的三文魚和玉子壽司，而爸爸也為我們點了很多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美味的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菜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。吃飯期間，父親說了很多我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幼稚園的趣事，大家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談得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興高采烈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，幾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乎忘了時間。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不經不覺已經十時了，我和媽媽拿出禮物送給爸爸，之後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我們挽着爸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爸</a:t>
            </a:r>
            <a:r>
              <a:rPr kumimoji="0" lang="zh-HK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的手臂</a:t>
            </a:r>
            <a:r>
              <a:rPr kumimoji="0" lang="zh-TW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快快樂樂地回家去了。</a:t>
            </a: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412" y="1163400"/>
            <a:ext cx="15841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我的心情變化</a:t>
            </a:r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1163400"/>
            <a:ext cx="17929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爸爸媽媽的心情</a:t>
            </a:r>
            <a:endParaRPr lang="zh-HK" altLang="en-US" dirty="0"/>
          </a:p>
        </p:txBody>
      </p:sp>
      <p:sp>
        <p:nvSpPr>
          <p:cNvPr id="13" name="心形 42"/>
          <p:cNvSpPr/>
          <p:nvPr/>
        </p:nvSpPr>
        <p:spPr>
          <a:xfrm>
            <a:off x="2273882" y="4797152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心形 42"/>
          <p:cNvSpPr/>
          <p:nvPr/>
        </p:nvSpPr>
        <p:spPr>
          <a:xfrm>
            <a:off x="1828098" y="5886893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5816" y="1592824"/>
            <a:ext cx="864096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1421160" y="4763495"/>
            <a:ext cx="864096" cy="249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/>
          <p:cNvSpPr/>
          <p:nvPr/>
        </p:nvSpPr>
        <p:spPr>
          <a:xfrm>
            <a:off x="964002" y="5616089"/>
            <a:ext cx="864096" cy="263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心形 42"/>
          <p:cNvSpPr/>
          <p:nvPr/>
        </p:nvSpPr>
        <p:spPr>
          <a:xfrm>
            <a:off x="6497996" y="4797151"/>
            <a:ext cx="316918" cy="313621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心形 42"/>
          <p:cNvSpPr/>
          <p:nvPr/>
        </p:nvSpPr>
        <p:spPr>
          <a:xfrm>
            <a:off x="6013741" y="5852818"/>
            <a:ext cx="316918" cy="313621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7752" y="4755231"/>
            <a:ext cx="864096" cy="257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55704" y="5594873"/>
            <a:ext cx="864096" cy="2579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0018" y="488866"/>
            <a:ext cx="264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爸爸媽媽</a:t>
            </a:r>
            <a:endParaRPr lang="zh-HK" altLang="en-US" sz="4000" b="1" dirty="0"/>
          </a:p>
        </p:txBody>
      </p:sp>
      <p:sp>
        <p:nvSpPr>
          <p:cNvPr id="12" name="心形 42"/>
          <p:cNvSpPr/>
          <p:nvPr/>
        </p:nvSpPr>
        <p:spPr>
          <a:xfrm>
            <a:off x="3390986" y="1334204"/>
            <a:ext cx="316918" cy="313621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 animBg="1"/>
      <p:bldP spid="18" grpId="0" animBg="1"/>
      <p:bldP spid="19" grpId="0" animBg="1"/>
      <p:bldP spid="20" grpId="0" animBg="1"/>
      <p:bldP spid="21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工作紙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33809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參觀</a:t>
            </a:r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大自然教育</a:t>
            </a:r>
            <a:r>
              <a:rPr lang="zh-TW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36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5140306" cy="572400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651"/>
            <a:ext cx="8094061" cy="1143000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1. </a:t>
            </a:r>
            <a:r>
              <a:rPr lang="zh-TW" altLang="en-US" sz="2800" dirty="0" smtClean="0">
                <a:solidFill>
                  <a:srgbClr val="FF0000"/>
                </a:solidFill>
              </a:rPr>
              <a:t>在</a:t>
            </a:r>
            <a:r>
              <a:rPr lang="zh-TW" altLang="zh-HK" sz="2800" dirty="0" smtClean="0">
                <a:solidFill>
                  <a:srgbClr val="FF0000"/>
                </a:solidFill>
              </a:rPr>
              <a:t>文章的</a:t>
            </a:r>
            <a:r>
              <a:rPr lang="zh-TW" altLang="en-US" sz="2800" dirty="0" smtClean="0">
                <a:solidFill>
                  <a:srgbClr val="FF0000"/>
                </a:solidFill>
              </a:rPr>
              <a:t>第一段，找出</a:t>
            </a:r>
            <a:r>
              <a:rPr lang="zh-TW" altLang="zh-HK" sz="2800" dirty="0" smtClean="0">
                <a:solidFill>
                  <a:srgbClr val="FF0000"/>
                </a:solidFill>
              </a:rPr>
              <a:t>時間</a:t>
            </a:r>
            <a:r>
              <a:rPr lang="zh-TW" altLang="en-US" sz="2800" dirty="0" smtClean="0">
                <a:solidFill>
                  <a:srgbClr val="FF0000"/>
                </a:solidFill>
              </a:rPr>
              <a:t>、</a:t>
            </a:r>
            <a:r>
              <a:rPr lang="zh-TW" altLang="zh-HK" sz="2800" dirty="0" smtClean="0">
                <a:solidFill>
                  <a:srgbClr val="FF0000"/>
                </a:solidFill>
              </a:rPr>
              <a:t>人物</a:t>
            </a:r>
            <a:r>
              <a:rPr lang="zh-TW" altLang="en-US" sz="2800" dirty="0" smtClean="0">
                <a:solidFill>
                  <a:srgbClr val="FF0000"/>
                </a:solidFill>
              </a:rPr>
              <a:t>、</a:t>
            </a:r>
            <a:r>
              <a:rPr lang="zh-TW" altLang="zh-HK" sz="2800" dirty="0" smtClean="0">
                <a:solidFill>
                  <a:srgbClr val="FF0000"/>
                </a:solidFill>
              </a:rPr>
              <a:t>地點</a:t>
            </a:r>
            <a:r>
              <a:rPr lang="zh-TW" altLang="en-US" sz="2800" dirty="0" smtClean="0">
                <a:solidFill>
                  <a:srgbClr val="FF0000"/>
                </a:solidFill>
              </a:rPr>
              <a:t>和事情。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446" y="6515068"/>
            <a:ext cx="2133600" cy="365125"/>
          </a:xfrm>
        </p:spPr>
        <p:txBody>
          <a:bodyPr/>
          <a:lstStyle/>
          <a:p>
            <a:r>
              <a:rPr lang="zh-HK" altLang="en-US" dirty="0" smtClean="0"/>
              <a:t>單元一  記敍單元</a:t>
            </a:r>
            <a:r>
              <a:rPr lang="en-US" altLang="zh-HK" dirty="0" smtClean="0"/>
              <a:t>(</a:t>
            </a:r>
            <a:r>
              <a:rPr lang="zh-HK" altLang="en-US" dirty="0" smtClean="0"/>
              <a:t>閱讀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0026" y="6538912"/>
            <a:ext cx="2895600" cy="365125"/>
          </a:xfrm>
        </p:spPr>
        <p:txBody>
          <a:bodyPr/>
          <a:lstStyle/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pPr/>
              <a:t>28</a:t>
            </a:fld>
            <a:endParaRPr lang="zh-HK" altLang="en-US"/>
          </a:p>
        </p:txBody>
      </p:sp>
      <p:sp>
        <p:nvSpPr>
          <p:cNvPr id="7" name="橢圓 8">
            <a:extLst>
              <a:ext uri="{FF2B5EF4-FFF2-40B4-BE49-F238E27FC236}">
                <a16:creationId xmlns:a16="http://schemas.microsoft.com/office/drawing/2014/main" id="{141227E4-1345-441F-9067-73BF66EBF3B6}"/>
              </a:ext>
            </a:extLst>
          </p:cNvPr>
          <p:cNvSpPr/>
          <p:nvPr/>
        </p:nvSpPr>
        <p:spPr>
          <a:xfrm>
            <a:off x="1203860" y="1128822"/>
            <a:ext cx="192360" cy="23018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10">
            <a:extLst>
              <a:ext uri="{FF2B5EF4-FFF2-40B4-BE49-F238E27FC236}">
                <a16:creationId xmlns:a16="http://schemas.microsoft.com/office/drawing/2014/main" id="{2ADF97B1-27DD-4194-B5D6-52939DDA31E8}"/>
              </a:ext>
            </a:extLst>
          </p:cNvPr>
          <p:cNvSpPr/>
          <p:nvPr/>
        </p:nvSpPr>
        <p:spPr>
          <a:xfrm>
            <a:off x="2265562" y="1076401"/>
            <a:ext cx="108000" cy="288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20111" y="1590044"/>
            <a:ext cx="42750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19672" y="1581731"/>
            <a:ext cx="864096" cy="83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2563633" y="1110387"/>
            <a:ext cx="1150317" cy="489686"/>
            <a:chOff x="3367897" y="1037872"/>
            <a:chExt cx="2016224" cy="613924"/>
          </a:xfrm>
        </p:grpSpPr>
        <p:sp>
          <p:nvSpPr>
            <p:cNvPr id="10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376010" y="1037872"/>
              <a:ext cx="315936" cy="286314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367897" y="1651796"/>
              <a:ext cx="201622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3753549" y="1098373"/>
            <a:ext cx="386400" cy="501700"/>
            <a:chOff x="5729913" y="967566"/>
            <a:chExt cx="554394" cy="6325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372" y="967566"/>
              <a:ext cx="452541" cy="41698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29913" y="1600073"/>
              <a:ext cx="55439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矩形 10">
            <a:extLst>
              <a:ext uri="{FF2B5EF4-FFF2-40B4-BE49-F238E27FC236}">
                <a16:creationId xmlns:a16="http://schemas.microsoft.com/office/drawing/2014/main" id="{2ADF97B1-27DD-4194-B5D6-52939DDA31E8}"/>
              </a:ext>
            </a:extLst>
          </p:cNvPr>
          <p:cNvSpPr/>
          <p:nvPr/>
        </p:nvSpPr>
        <p:spPr>
          <a:xfrm>
            <a:off x="1741175" y="1076401"/>
            <a:ext cx="108000" cy="288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76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59" y="908720"/>
            <a:ext cx="4895045" cy="5450894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43000"/>
          </a:xfrm>
        </p:spPr>
        <p:txBody>
          <a:bodyPr>
            <a:no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</a:rPr>
              <a:t>2</a:t>
            </a:r>
            <a:r>
              <a:rPr lang="en-US" altLang="zh-TW" sz="2600" dirty="0" smtClean="0">
                <a:solidFill>
                  <a:srgbClr val="FF0000"/>
                </a:solidFill>
              </a:rPr>
              <a:t>. </a:t>
            </a:r>
            <a:r>
              <a:rPr lang="zh-TW" altLang="zh-HK" sz="2600" dirty="0" smtClean="0">
                <a:solidFill>
                  <a:srgbClr val="FF0000"/>
                </a:solidFill>
              </a:rPr>
              <a:t>以下</a:t>
            </a:r>
            <a:r>
              <a:rPr lang="zh-TW" altLang="zh-HK" sz="2600" dirty="0">
                <a:solidFill>
                  <a:srgbClr val="FF0000"/>
                </a:solidFill>
              </a:rPr>
              <a:t>哪一個不是「我」在大自然教育中心參觀過的地方？</a:t>
            </a:r>
            <a:endParaRPr lang="zh-HK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pPr/>
              <a:t>29</a:t>
            </a:fld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5652119" y="980728"/>
            <a:ext cx="3343237" cy="13388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5941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TW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HK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海洋館</a:t>
            </a:r>
            <a:endParaRPr lang="en-US" altLang="zh-TW" sz="54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570399" y="2238826"/>
            <a:ext cx="492621" cy="451468"/>
            <a:chOff x="3841001" y="2297145"/>
            <a:chExt cx="893294" cy="528735"/>
          </a:xfrm>
        </p:grpSpPr>
        <p:sp>
          <p:nvSpPr>
            <p:cNvPr id="16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41001" y="2820935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278509" y="2965039"/>
            <a:ext cx="624582" cy="391953"/>
            <a:chOff x="3798652" y="2297145"/>
            <a:chExt cx="893294" cy="483783"/>
          </a:xfrm>
        </p:grpSpPr>
        <p:sp>
          <p:nvSpPr>
            <p:cNvPr id="24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25" name="Straight Connector 16"/>
            <p:cNvCxnSpPr/>
            <p:nvPr/>
          </p:nvCxnSpPr>
          <p:spPr>
            <a:xfrm>
              <a:off x="3798652" y="277598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414948" y="4607717"/>
            <a:ext cx="648072" cy="405459"/>
            <a:chOff x="3798652" y="2297145"/>
            <a:chExt cx="893294" cy="483783"/>
          </a:xfrm>
        </p:grpSpPr>
        <p:sp>
          <p:nvSpPr>
            <p:cNvPr id="27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28" name="Straight Connector 16"/>
            <p:cNvCxnSpPr/>
            <p:nvPr/>
          </p:nvCxnSpPr>
          <p:spPr>
            <a:xfrm>
              <a:off x="3798652" y="277598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1742853" y="5229200"/>
            <a:ext cx="555321" cy="374773"/>
            <a:chOff x="3814061" y="2200390"/>
            <a:chExt cx="893294" cy="503578"/>
          </a:xfrm>
        </p:grpSpPr>
        <p:sp>
          <p:nvSpPr>
            <p:cNvPr id="30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3" y="2200390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1" name="Straight Connector 16"/>
            <p:cNvCxnSpPr/>
            <p:nvPr/>
          </p:nvCxnSpPr>
          <p:spPr>
            <a:xfrm>
              <a:off x="3814061" y="269902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3445349" y="3645024"/>
            <a:ext cx="396000" cy="412612"/>
            <a:chOff x="3851330" y="2194867"/>
            <a:chExt cx="818762" cy="586061"/>
          </a:xfrm>
        </p:grpSpPr>
        <p:sp>
          <p:nvSpPr>
            <p:cNvPr id="35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194867"/>
              <a:ext cx="228013" cy="232004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6" name="Straight Connector 16"/>
            <p:cNvCxnSpPr/>
            <p:nvPr/>
          </p:nvCxnSpPr>
          <p:spPr>
            <a:xfrm>
              <a:off x="3851330" y="2775984"/>
              <a:ext cx="818762" cy="494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3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2843808" y="2636912"/>
            <a:ext cx="3051589" cy="3821845"/>
            <a:chOff x="5803776" y="1832817"/>
            <a:chExt cx="2542137" cy="3596433"/>
          </a:xfrm>
        </p:grpSpPr>
        <p:pic>
          <p:nvPicPr>
            <p:cNvPr id="22" name="Picture 2" descr="diagram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76" y="1832817"/>
              <a:ext cx="2542137" cy="3596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橢圓 22"/>
            <p:cNvSpPr/>
            <p:nvPr/>
          </p:nvSpPr>
          <p:spPr>
            <a:xfrm>
              <a:off x="5868144" y="2561377"/>
              <a:ext cx="432048" cy="4533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時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7238531" y="2236908"/>
              <a:ext cx="432048" cy="4533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人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6701516" y="3014688"/>
              <a:ext cx="432048" cy="4533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地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6228184" y="3631033"/>
              <a:ext cx="432048" cy="9447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原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因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6897236" y="3814409"/>
              <a:ext cx="432048" cy="9447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經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過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7452320" y="3284984"/>
              <a:ext cx="432048" cy="8184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結果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8836" name="AutoShape 4"/>
          <p:cNvSpPr>
            <a:spLocks noChangeArrowheads="1"/>
          </p:cNvSpPr>
          <p:nvPr/>
        </p:nvSpPr>
        <p:spPr bwMode="auto">
          <a:xfrm>
            <a:off x="287524" y="231051"/>
            <a:ext cx="8568951" cy="1110235"/>
          </a:xfrm>
          <a:prstGeom prst="cloudCallout">
            <a:avLst>
              <a:gd name="adj1" fmla="val 51874"/>
              <a:gd name="adj2" fmla="val 47185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005221" y="445022"/>
            <a:ext cx="71335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CC00CC"/>
                </a:solidFill>
              </a:rPr>
              <a:t>我們曾</a:t>
            </a:r>
            <a:r>
              <a:rPr lang="zh-TW" altLang="en-US" sz="2800" dirty="0">
                <a:solidFill>
                  <a:srgbClr val="CC00CC"/>
                </a:solidFill>
              </a:rPr>
              <a:t>經學</a:t>
            </a:r>
            <a:r>
              <a:rPr lang="zh-TW" altLang="en-US" sz="2800" dirty="0" smtClean="0">
                <a:solidFill>
                  <a:srgbClr val="CC00CC"/>
                </a:solidFill>
              </a:rPr>
              <a:t>過</a:t>
            </a:r>
            <a:r>
              <a:rPr lang="zh-TW" altLang="en-US" sz="2800" dirty="0">
                <a:solidFill>
                  <a:srgbClr val="CC00CC"/>
                </a:solidFill>
              </a:rPr>
              <a:t>：</a:t>
            </a:r>
            <a:r>
              <a:rPr lang="zh-TW" altLang="en-US" sz="3200" dirty="0" smtClean="0">
                <a:solidFill>
                  <a:srgbClr val="CC00CC"/>
                </a:solidFill>
              </a:rPr>
              <a:t>閱讀</a:t>
            </a:r>
            <a:r>
              <a:rPr lang="zh-TW" altLang="en-US" sz="3200" dirty="0">
                <a:solidFill>
                  <a:srgbClr val="CC00CC"/>
                </a:solidFill>
              </a:rPr>
              <a:t>文章時，</a:t>
            </a:r>
            <a:r>
              <a:rPr lang="zh-TW" altLang="en-US" sz="3200" dirty="0" smtClean="0">
                <a:solidFill>
                  <a:srgbClr val="CC00CC"/>
                </a:solidFill>
              </a:rPr>
              <a:t>可以</a:t>
            </a:r>
            <a:r>
              <a:rPr lang="en-US" altLang="zh-TW" sz="3200" dirty="0" smtClean="0">
                <a:solidFill>
                  <a:srgbClr val="CC00CC"/>
                </a:solidFill>
              </a:rPr>
              <a:t>……</a:t>
            </a:r>
            <a:endParaRPr lang="en-US" altLang="zh-TW" sz="3200" dirty="0">
              <a:solidFill>
                <a:srgbClr val="CC00CC"/>
              </a:solidFill>
            </a:endParaRPr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95919" y="2062521"/>
            <a:ext cx="4044033" cy="622280"/>
          </a:xfrm>
          <a:prstGeom prst="wedgeRoundRectCallout">
            <a:avLst>
              <a:gd name="adj1" fmla="val 38972"/>
              <a:gd name="adj2" fmla="val 633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留意當中的 </a:t>
            </a:r>
            <a:r>
              <a:rPr lang="zh-TW" altLang="en-US" sz="2400" b="1" dirty="0">
                <a:solidFill>
                  <a:schemeClr val="accent2"/>
                </a:solidFill>
              </a:rPr>
              <a:t>時</a:t>
            </a:r>
            <a:r>
              <a:rPr lang="zh-TW" altLang="en-US" sz="2400" dirty="0">
                <a:solidFill>
                  <a:srgbClr val="FF0000"/>
                </a:solidFill>
              </a:rPr>
              <a:t>、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</a:rPr>
              <a:t>人</a:t>
            </a:r>
            <a:r>
              <a:rPr lang="zh-TW" altLang="en-US" sz="2400" dirty="0">
                <a:solidFill>
                  <a:srgbClr val="FF0000"/>
                </a:solidFill>
              </a:rPr>
              <a:t>、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地</a:t>
            </a:r>
            <a:r>
              <a:rPr lang="zh-TW" altLang="en-US" sz="2400" dirty="0">
                <a:solidFill>
                  <a:srgbClr val="FF0000"/>
                </a:solidFill>
              </a:rPr>
              <a:t>、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事</a:t>
            </a: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20395" y="1341286"/>
            <a:ext cx="3254082" cy="597201"/>
          </a:xfrm>
          <a:prstGeom prst="wedgeRoundRectCallout">
            <a:avLst>
              <a:gd name="adj1" fmla="val 61981"/>
              <a:gd name="adj2" fmla="val -120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從</a:t>
            </a:r>
            <a:r>
              <a:rPr lang="zh-TW" altLang="en-US" sz="2400" b="1" dirty="0">
                <a:solidFill>
                  <a:srgbClr val="FF0000"/>
                </a:solidFill>
              </a:rPr>
              <a:t>標題</a:t>
            </a:r>
            <a:r>
              <a:rPr lang="zh-TW" altLang="en-US" sz="2400" dirty="0">
                <a:solidFill>
                  <a:schemeClr val="tx1"/>
                </a:solidFill>
              </a:rPr>
              <a:t>初步推敲內容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2358" y="2784450"/>
            <a:ext cx="2501416" cy="990582"/>
          </a:xfrm>
          <a:prstGeom prst="wedgeRoundRectCallout">
            <a:avLst>
              <a:gd name="adj1" fmla="val 38972"/>
              <a:gd name="adj2" fmla="val 633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33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事</a:t>
            </a:r>
            <a:r>
              <a:rPr lang="zh-TW" altLang="en-US" sz="2400" dirty="0">
                <a:solidFill>
                  <a:schemeClr val="tx1"/>
                </a:solidFill>
              </a:rPr>
              <a:t>情可以細分為</a:t>
            </a:r>
            <a:r>
              <a:rPr lang="zh-TW" altLang="en-US" sz="2400" dirty="0" smtClean="0">
                <a:solidFill>
                  <a:schemeClr val="tx1"/>
                </a:solidFill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原因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經過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結果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爆炸 1 7"/>
          <p:cNvSpPr/>
          <p:nvPr/>
        </p:nvSpPr>
        <p:spPr>
          <a:xfrm rot="20625175">
            <a:off x="-21279" y="45335"/>
            <a:ext cx="1805231" cy="881319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</a:rPr>
              <a:t>重温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377146" y="3570761"/>
            <a:ext cx="2663823" cy="1818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這就是記敍文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的要素，稱為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敍事</a:t>
            </a:r>
            <a:r>
              <a:rPr lang="zh-TW" altLang="en-US" sz="3600" smtClean="0">
                <a:solidFill>
                  <a:srgbClr val="FF0000"/>
                </a:solidFill>
              </a:rPr>
              <a:t>六要素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4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913572" y="3775031"/>
            <a:ext cx="288032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396446" y="2803344"/>
            <a:ext cx="288032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991222" y="3622811"/>
            <a:ext cx="288032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295692" y="5687852"/>
            <a:ext cx="288032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05691" y="5568713"/>
            <a:ext cx="288032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959710" y="5069816"/>
            <a:ext cx="288000" cy="32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636730" y="2636911"/>
            <a:ext cx="710552" cy="3602451"/>
          </a:xfrm>
          <a:prstGeom prst="rightBrace">
            <a:avLst>
              <a:gd name="adj1" fmla="val 8333"/>
              <a:gd name="adj2" fmla="val 5169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539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/>
      <p:bldP spid="7" grpId="0" animBg="1"/>
      <p:bldP spid="10" grpId="0" animBg="1"/>
      <p:bldP spid="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97" y="1117462"/>
            <a:ext cx="4707589" cy="5242152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56" y="117289"/>
            <a:ext cx="8507288" cy="1143000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solidFill>
                  <a:srgbClr val="FF0000"/>
                </a:solidFill>
              </a:rPr>
              <a:t>3</a:t>
            </a:r>
            <a:r>
              <a:rPr lang="en-US" altLang="zh-TW" sz="2600" dirty="0">
                <a:solidFill>
                  <a:srgbClr val="FF0000"/>
                </a:solidFill>
              </a:rPr>
              <a:t>. </a:t>
            </a:r>
            <a:r>
              <a:rPr lang="zh-TW" altLang="en-US" sz="2600" dirty="0">
                <a:solidFill>
                  <a:srgbClr val="FF0000"/>
                </a:solidFill>
              </a:rPr>
              <a:t>「我」在大自然教育中心最後「出現」的地方是</a:t>
            </a:r>
            <a:r>
              <a:rPr lang="en-US" altLang="zh-TW" sz="2600" dirty="0">
                <a:solidFill>
                  <a:srgbClr val="FF0000"/>
                </a:solidFill>
              </a:rPr>
              <a:t>… …</a:t>
            </a:r>
            <a:endParaRPr lang="zh-HK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pPr/>
              <a:t>30</a:t>
            </a:fld>
            <a:endParaRPr lang="zh-HK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2548987" y="2415153"/>
            <a:ext cx="492621" cy="398081"/>
            <a:chOff x="3802174" y="2297145"/>
            <a:chExt cx="893294" cy="466210"/>
          </a:xfrm>
        </p:grpSpPr>
        <p:sp>
          <p:nvSpPr>
            <p:cNvPr id="16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02174" y="2758410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278509" y="3071908"/>
            <a:ext cx="624582" cy="391953"/>
            <a:chOff x="3798652" y="2297145"/>
            <a:chExt cx="893294" cy="483783"/>
          </a:xfrm>
        </p:grpSpPr>
        <p:sp>
          <p:nvSpPr>
            <p:cNvPr id="24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25" name="Straight Connector 16"/>
            <p:cNvCxnSpPr/>
            <p:nvPr/>
          </p:nvCxnSpPr>
          <p:spPr>
            <a:xfrm>
              <a:off x="3798652" y="277598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414948" y="4663254"/>
            <a:ext cx="648072" cy="405459"/>
            <a:chOff x="3798652" y="2297145"/>
            <a:chExt cx="893294" cy="483783"/>
          </a:xfrm>
        </p:grpSpPr>
        <p:sp>
          <p:nvSpPr>
            <p:cNvPr id="27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297145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28" name="Straight Connector 16"/>
            <p:cNvCxnSpPr/>
            <p:nvPr/>
          </p:nvCxnSpPr>
          <p:spPr>
            <a:xfrm>
              <a:off x="3798652" y="277598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1742853" y="5273424"/>
            <a:ext cx="555321" cy="374773"/>
            <a:chOff x="3814061" y="2200390"/>
            <a:chExt cx="893294" cy="503578"/>
          </a:xfrm>
        </p:grpSpPr>
        <p:sp>
          <p:nvSpPr>
            <p:cNvPr id="30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3" y="2200390"/>
              <a:ext cx="228012" cy="232005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1" name="Straight Connector 16"/>
            <p:cNvCxnSpPr/>
            <p:nvPr/>
          </p:nvCxnSpPr>
          <p:spPr>
            <a:xfrm>
              <a:off x="3814061" y="269902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3419872" y="3733379"/>
            <a:ext cx="432048" cy="412612"/>
            <a:chOff x="3798652" y="2194867"/>
            <a:chExt cx="893294" cy="586061"/>
          </a:xfrm>
        </p:grpSpPr>
        <p:sp>
          <p:nvSpPr>
            <p:cNvPr id="35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4" y="2194867"/>
              <a:ext cx="228013" cy="232004"/>
            </a:xfrm>
            <a:prstGeom prst="triangl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6" name="Straight Connector 16"/>
            <p:cNvCxnSpPr/>
            <p:nvPr/>
          </p:nvCxnSpPr>
          <p:spPr>
            <a:xfrm>
              <a:off x="3798652" y="2775983"/>
              <a:ext cx="893294" cy="494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428405" y="1106051"/>
            <a:ext cx="3566952" cy="11894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5941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小食亭</a:t>
            </a:r>
            <a:endParaRPr lang="en-US" altLang="zh-TW" sz="54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3" name="群組 28"/>
          <p:cNvGrpSpPr/>
          <p:nvPr/>
        </p:nvGrpSpPr>
        <p:grpSpPr>
          <a:xfrm>
            <a:off x="1742852" y="5273424"/>
            <a:ext cx="555321" cy="374773"/>
            <a:chOff x="3814061" y="2200390"/>
            <a:chExt cx="893294" cy="503578"/>
          </a:xfrm>
        </p:grpSpPr>
        <p:sp>
          <p:nvSpPr>
            <p:cNvPr id="38" name="等腰三角形 14">
              <a:extLst>
                <a:ext uri="{FF2B5EF4-FFF2-40B4-BE49-F238E27FC236}">
                  <a16:creationId xmlns:a16="http://schemas.microsoft.com/office/drawing/2014/main" id="{65C6E603-3EB0-47E9-B1E7-08B57F354B04}"/>
                </a:ext>
              </a:extLst>
            </p:cNvPr>
            <p:cNvSpPr/>
            <p:nvPr/>
          </p:nvSpPr>
          <p:spPr>
            <a:xfrm>
              <a:off x="4146703" y="2200390"/>
              <a:ext cx="228012" cy="232005"/>
            </a:xfrm>
            <a:prstGeom prst="triangl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16"/>
            <p:cNvCxnSpPr/>
            <p:nvPr/>
          </p:nvCxnSpPr>
          <p:spPr>
            <a:xfrm>
              <a:off x="3814061" y="2699023"/>
              <a:ext cx="893294" cy="4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59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17253"/>
            <a:ext cx="6860386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記敍手法   </a:t>
            </a:r>
            <a:r>
              <a:rPr lang="zh-TW" altLang="en-US" sz="54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r>
              <a:rPr lang="zh-TW" altLang="en-US" sz="5400" b="1" dirty="0" smtClean="0">
                <a:solidFill>
                  <a:srgbClr val="FF00FF"/>
                </a:solidFill>
              </a:rPr>
              <a:t>敍</a:t>
            </a:r>
            <a:r>
              <a:rPr lang="zh-TW" altLang="en-US" sz="54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zh-HK" altLang="en-US" b="1" dirty="0">
              <a:solidFill>
                <a:srgbClr val="FF00FF"/>
              </a:solidFill>
            </a:endParaRPr>
          </a:p>
        </p:txBody>
      </p:sp>
      <p:pic>
        <p:nvPicPr>
          <p:cNvPr id="10243" name="Picture 3" descr="C:\Users\emilytwyeung\AppData\Local\Microsoft\Windows\Temporary Internet Files\Content.IE5\B4H5K39S\14392-illustration-of-an-open-book-p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128120" cy="21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31</a:t>
            </a:fld>
            <a:endParaRPr lang="zh-HK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539552" y="450095"/>
            <a:ext cx="6408712" cy="1568264"/>
          </a:xfrm>
          <a:prstGeom prst="wedgeRoundRectCallout">
            <a:avLst>
              <a:gd name="adj1" fmla="val 57794"/>
              <a:gd name="adj2" fmla="val 37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rgbClr val="C00000"/>
                </a:solidFill>
              </a:rPr>
              <a:t>記述事情有不同的手法</a:t>
            </a:r>
            <a:r>
              <a:rPr lang="zh-TW" altLang="en-US" sz="3600" dirty="0" smtClean="0">
                <a:solidFill>
                  <a:srgbClr val="C00000"/>
                </a:solidFill>
              </a:rPr>
              <a:t>，         讓</a:t>
            </a:r>
            <a:r>
              <a:rPr lang="zh-TW" altLang="en-US" sz="3600" dirty="0">
                <a:solidFill>
                  <a:srgbClr val="C00000"/>
                </a:solidFill>
              </a:rPr>
              <a:t>我們先認識其中一種。</a:t>
            </a:r>
            <a:endParaRPr lang="en-US" altLang="zh-TW" sz="4800" dirty="0">
              <a:solidFill>
                <a:srgbClr val="C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-38049"/>
            <a:ext cx="1613387" cy="2056408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3923928" y="3284984"/>
            <a:ext cx="6480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ev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241590" cy="12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3649465" y="1414100"/>
            <a:ext cx="1728192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694492" y="2771785"/>
            <a:ext cx="1683165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677097" y="4221088"/>
            <a:ext cx="1700560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026271" y="1393581"/>
            <a:ext cx="864096" cy="95058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2998379" y="1652849"/>
            <a:ext cx="57907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向下箭號 2"/>
          <p:cNvSpPr/>
          <p:nvPr/>
        </p:nvSpPr>
        <p:spPr>
          <a:xfrm>
            <a:off x="6012160" y="1414100"/>
            <a:ext cx="864096" cy="375757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580679" y="5517232"/>
            <a:ext cx="8229600" cy="648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事情發生及發展的</a:t>
            </a:r>
            <a:r>
              <a:rPr lang="zh-TW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先後次序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進行敍述</a:t>
            </a:r>
            <a:endParaRPr lang="zh-HK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32</a:t>
            </a:fld>
            <a:endParaRPr lang="zh-HK" altLang="en-US" dirty="0"/>
          </a:p>
        </p:txBody>
      </p:sp>
      <p:sp>
        <p:nvSpPr>
          <p:cNvPr id="19" name="圓角矩形圖說文字 18"/>
          <p:cNvSpPr/>
          <p:nvPr/>
        </p:nvSpPr>
        <p:spPr>
          <a:xfrm>
            <a:off x="1561076" y="239648"/>
            <a:ext cx="5315180" cy="762080"/>
          </a:xfrm>
          <a:prstGeom prst="wedgeRoundRectCallout">
            <a:avLst>
              <a:gd name="adj1" fmla="val 64271"/>
              <a:gd name="adj2" fmla="val 263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rgbClr val="C00000"/>
                </a:solidFill>
              </a:rPr>
              <a:t>甚</a:t>
            </a:r>
            <a:r>
              <a:rPr lang="zh-TW" altLang="en-US" sz="3600" dirty="0" smtClean="0">
                <a:solidFill>
                  <a:srgbClr val="C00000"/>
                </a:solidFill>
              </a:rPr>
              <a:t>麼</a:t>
            </a:r>
            <a:r>
              <a:rPr lang="zh-TW" altLang="en-US" sz="3600" dirty="0">
                <a:solidFill>
                  <a:srgbClr val="C00000"/>
                </a:solidFill>
              </a:rPr>
              <a:t>是</a:t>
            </a:r>
            <a:r>
              <a:rPr lang="zh-TW" altLang="en-US" sz="3600" dirty="0" smtClean="0">
                <a:solidFill>
                  <a:srgbClr val="FF0000"/>
                </a:solidFill>
              </a:rPr>
              <a:t>順敍法</a:t>
            </a:r>
            <a:r>
              <a:rPr lang="en-US" altLang="zh-TW" sz="3600" dirty="0" smtClean="0">
                <a:solidFill>
                  <a:srgbClr val="FF0000"/>
                </a:solidFill>
              </a:rPr>
              <a:t>?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063" y="-187535"/>
            <a:ext cx="1613387" cy="20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 animBg="1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33</a:t>
            </a:fld>
            <a:endParaRPr lang="zh-HK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3429000"/>
            <a:ext cx="1613387" cy="2056408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897804" y="620689"/>
            <a:ext cx="6696744" cy="2701160"/>
          </a:xfrm>
          <a:prstGeom prst="wedgeRoundRectCallout">
            <a:avLst>
              <a:gd name="adj1" fmla="val 45939"/>
              <a:gd name="adj2" fmla="val 870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solidFill>
                  <a:schemeClr val="tx1"/>
                </a:solidFill>
              </a:rPr>
              <a:t>現在就讓我們</a:t>
            </a:r>
            <a:r>
              <a:rPr lang="zh-TW" altLang="en-US" sz="3600" dirty="0" smtClean="0">
                <a:solidFill>
                  <a:schemeClr val="tx1"/>
                </a:solidFill>
              </a:rPr>
              <a:t>來比較兩篇文章，說說哪一篇較有條理！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例子一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39540"/>
              </p:ext>
            </p:extLst>
          </p:nvPr>
        </p:nvGraphicFramePr>
        <p:xfrm>
          <a:off x="765920" y="873082"/>
          <a:ext cx="792088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zh-TW" altLang="en-US" sz="16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文章一</a:t>
                      </a:r>
                      <a:endParaRPr lang="en-US" altLang="zh-TW" sz="1600" u="sng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今天是我的生日，我邀請同學下午二時來我家，跟我一起慶祝生日。</a:t>
                      </a:r>
                      <a:endParaRPr lang="en-US" altLang="zh-TW" sz="1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媽媽一早已經為我準備了豐富的美食，有我最喜歡的雞翅膀和三文治，我滿心期待同學的出現。　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已經三時了，他們還未到我家。我沒精打彩地回到房中，為同學的失約感到難過。突然，房門給推開了，同學拿着蛋糕和禮物進來，齊聲為我唱生日歌，使我驚喜萬分。後來，我們吃蛋糕和玩遊戲，媽媽還給我們拍了很多照片。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原來這一切都是媽媽和同學的安排，今天的生日真令人既驚喜又感動。</a:t>
                      </a:r>
                      <a:endParaRPr lang="en-US" altLang="zh-TW" sz="9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lang="zh-TW" altLang="en-US" sz="16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文章二</a:t>
                      </a:r>
                      <a:endParaRPr lang="en-US" altLang="zh-TW" sz="1600" u="sng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14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原來這一切都是媽媽和同學的安排，今天的生日真令人既驚喜又感動。</a:t>
                      </a:r>
                      <a:endParaRPr lang="en-US" altLang="zh-TW" sz="900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媽媽一早已經為我準備了豐富的美食，有我最喜歡的雞翅膀和三文治，我滿心期待同學的出現。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　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經三時了，他們還未到我家。我沒精打彩地回到房中，為同學的失約感到難過。突然，房門給推開了，同學拿着蛋糕和禮物進來，齊聲為我唱生日歌，使我驚喜萬分。後來，我們吃蛋糕和玩遊戲，媽媽還給我們拍了很多照片。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今天是我的生日，我邀請同學下午二時來我家，跟我一起慶祝生日。</a:t>
                      </a:r>
                      <a:endParaRPr lang="en-US" altLang="zh-TW" sz="1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815332" y="5461663"/>
            <a:ext cx="7789116" cy="86409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哪一篇比較容易明白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為甚麼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試找出文中的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「原因」、「經過」、「結果」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0" y="2722307"/>
            <a:ext cx="795987" cy="792088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0632" y="4755212"/>
            <a:ext cx="794699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353079" y="4755212"/>
            <a:ext cx="776637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348013" y="2785898"/>
            <a:ext cx="795987" cy="792088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321254" y="1532452"/>
            <a:ext cx="790067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34</a:t>
            </a:fld>
            <a:endParaRPr lang="zh-HK" altLang="en-US" dirty="0"/>
          </a:p>
        </p:txBody>
      </p:sp>
      <p:pic>
        <p:nvPicPr>
          <p:cNvPr id="2051" name="Picture 3" descr="C:\Users\emilytwyeung\AppData\Local\Microsoft\Windows\Temporary Internet Files\Content.IE5\SBVUCMOH\cake-2942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5" y="19472"/>
            <a:ext cx="1440161" cy="11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20632" y="1518879"/>
            <a:ext cx="827584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52" y="245126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例子一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39769"/>
              </p:ext>
            </p:extLst>
          </p:nvPr>
        </p:nvGraphicFramePr>
        <p:xfrm>
          <a:off x="765920" y="873082"/>
          <a:ext cx="792088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zh-TW" altLang="en-US" sz="16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文章一</a:t>
                      </a:r>
                      <a:endParaRPr lang="en-US" altLang="zh-TW" sz="1600" u="sng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今天是我的生日，我邀請同學下午二時來我家，跟我一起慶祝生日。</a:t>
                      </a:r>
                      <a:endParaRPr lang="en-US" altLang="zh-TW" sz="1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媽媽一早已經為我準備了豐富的美食，有我最喜歡的雞翅膀和三文治，我滿心期待同學的出現。　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已經三時了，他們還未到我家。我沒精打彩地回到房中，為同學的失約感到難過。突然，房門給推開了，同學拿着蛋糕和禮物進來，齊聲為我唱生日歌，使我驚喜萬分。後來，我們吃蛋糕和玩遊戲，媽媽還給我們拍了很多照片。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原來這一切都是媽媽和同學的安排，今天的生日真令人既驚喜又感動。</a:t>
                      </a:r>
                      <a:endParaRPr lang="en-US" altLang="zh-TW" sz="9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  <a:r>
                        <a:rPr lang="zh-TW" altLang="en-US" sz="1600" u="sng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文章二</a:t>
                      </a:r>
                      <a:endParaRPr lang="en-US" altLang="zh-TW" sz="1600" u="sng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altLang="en-US" sz="1400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原來這一切都是媽媽和同學的安排，今天的生日真令人既驚喜又感動。</a:t>
                      </a:r>
                      <a:endParaRPr lang="en-US" altLang="zh-TW" sz="900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媽媽一早已經為我準備了豐富的美食，有我最喜歡的雞翅膀和三文治，我滿心期待同學的出現。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　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經三時了，他們還未到我家。我沒精打彩地回到房中，為同學的失約感到難過。突然，房門給推開了，同學拿着蛋糕和禮物進來，齊聲為我唱生日歌，使我驚喜萬分。後來，我們吃蛋糕和玩遊戲，媽媽還給我們拍了很多照片。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</a:t>
                      </a:r>
                      <a:r>
                        <a:rPr lang="zh-TW" altLang="en-US" sz="1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今天是我的生日，我邀請同學下午二時來我家，跟我一起慶祝生日。</a:t>
                      </a:r>
                      <a:endParaRPr lang="en-US" altLang="zh-TW" sz="1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橢圓 9"/>
          <p:cNvSpPr/>
          <p:nvPr/>
        </p:nvSpPr>
        <p:spPr>
          <a:xfrm>
            <a:off x="0" y="2722307"/>
            <a:ext cx="795987" cy="792088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0632" y="4755212"/>
            <a:ext cx="794699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353079" y="4755212"/>
            <a:ext cx="776637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348013" y="2785898"/>
            <a:ext cx="795987" cy="792088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321254" y="1532452"/>
            <a:ext cx="790067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429980" y="737169"/>
            <a:ext cx="1512168" cy="663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4847127" y="968198"/>
            <a:ext cx="3520295" cy="4427487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文章一  用順敍法，較有條理，容易明白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35</a:t>
            </a:fld>
            <a:endParaRPr lang="zh-HK" altLang="en-US" dirty="0"/>
          </a:p>
        </p:txBody>
      </p:sp>
      <p:pic>
        <p:nvPicPr>
          <p:cNvPr id="2051" name="Picture 3" descr="C:\Users\emilytwyeung\AppData\Local\Microsoft\Windows\Temporary Internet Files\Content.IE5\SBVUCMOH\cake-2942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5" y="19472"/>
            <a:ext cx="1440161" cy="11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20632" y="1518879"/>
            <a:ext cx="827584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63" y="245126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107504" y="1299504"/>
            <a:ext cx="8699829" cy="1224136"/>
            <a:chOff x="107504" y="1577670"/>
            <a:chExt cx="8699829" cy="1224136"/>
          </a:xfrm>
        </p:grpSpPr>
        <p:sp>
          <p:nvSpPr>
            <p:cNvPr id="4" name="圓角矩形 3"/>
            <p:cNvSpPr/>
            <p:nvPr/>
          </p:nvSpPr>
          <p:spPr>
            <a:xfrm>
              <a:off x="107504" y="1834958"/>
              <a:ext cx="7374129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dirty="0" smtClean="0"/>
                <a:t>         </a:t>
              </a:r>
              <a:r>
                <a:rPr lang="zh-TW" altLang="zh-HK" sz="2000" dirty="0" smtClean="0"/>
                <a:t>今天</a:t>
              </a:r>
              <a:r>
                <a:rPr lang="zh-TW" altLang="zh-HK" sz="2000" dirty="0"/>
                <a:t>是父親節，</a:t>
              </a:r>
              <a:r>
                <a:rPr lang="zh-HK" altLang="zh-HK" sz="2000" dirty="0"/>
                <a:t>是我期</a:t>
              </a:r>
              <a:r>
                <a:rPr lang="zh-TW" altLang="zh-HK" sz="2000" dirty="0"/>
                <a:t>待</a:t>
              </a:r>
              <a:r>
                <a:rPr lang="zh-HK" altLang="zh-HK" sz="2000" dirty="0"/>
                <a:t>已久的日子。</a:t>
              </a:r>
              <a:r>
                <a:rPr lang="zh-TW" altLang="zh-HK" sz="2000" dirty="0"/>
                <a:t>我和媽媽</a:t>
              </a:r>
              <a:r>
                <a:rPr lang="zh-HK" altLang="zh-HK" sz="2000" dirty="0"/>
                <a:t>一早已計</a:t>
              </a:r>
              <a:r>
                <a:rPr lang="zh-TW" altLang="zh-HK" sz="2000" dirty="0"/>
                <a:t>劃</a:t>
              </a:r>
              <a:r>
                <a:rPr lang="zh-HK" altLang="zh-HK" sz="2000" dirty="0"/>
                <a:t>好</a:t>
              </a:r>
              <a:r>
                <a:rPr lang="zh-TW" altLang="zh-HK" sz="2000" dirty="0"/>
                <a:t>為爸爸安排慶祝活動，</a:t>
              </a:r>
              <a:r>
                <a:rPr lang="zh-HK" altLang="zh-HK" sz="2000" dirty="0"/>
                <a:t>共渡一個難忘的晚上</a:t>
              </a:r>
              <a:r>
                <a:rPr lang="zh-TW" altLang="zh-HK" sz="2000" dirty="0"/>
                <a:t>。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7511189" y="1577670"/>
              <a:ext cx="1296144" cy="12241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圓角矩形 5"/>
          <p:cNvSpPr/>
          <p:nvPr/>
        </p:nvSpPr>
        <p:spPr>
          <a:xfrm>
            <a:off x="107503" y="3999378"/>
            <a:ext cx="7374129" cy="1149148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t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HK" dirty="0"/>
              <a:t>黃昏時，我們到爸爸的公司和他一起去吃壽司。到了餐廳，我們點了</a:t>
            </a:r>
            <a:r>
              <a:rPr lang="zh-HK" altLang="zh-HK" dirty="0"/>
              <a:t>爸</a:t>
            </a:r>
            <a:r>
              <a:rPr lang="zh-TW" altLang="zh-HK" dirty="0"/>
              <a:t>爸最喜歡吃的三文魚和玉子壽司，而爸爸也為我們點了很多</a:t>
            </a:r>
            <a:r>
              <a:rPr lang="zh-HK" altLang="zh-HK" dirty="0"/>
              <a:t>美味的</a:t>
            </a:r>
            <a:r>
              <a:rPr lang="zh-TW" altLang="zh-HK" dirty="0"/>
              <a:t>菜</a:t>
            </a:r>
            <a:r>
              <a:rPr lang="zh-HK" altLang="zh-HK" dirty="0"/>
              <a:t>式</a:t>
            </a:r>
            <a:r>
              <a:rPr lang="zh-TW" altLang="zh-HK" dirty="0"/>
              <a:t>。吃飯期間，父親說了很多我</a:t>
            </a:r>
            <a:r>
              <a:rPr lang="zh-HK" altLang="zh-HK" dirty="0"/>
              <a:t>上</a:t>
            </a:r>
            <a:r>
              <a:rPr lang="zh-TW" altLang="zh-HK" dirty="0"/>
              <a:t>幼稚園的趣事，大家</a:t>
            </a:r>
            <a:r>
              <a:rPr lang="zh-HK" altLang="zh-HK" dirty="0"/>
              <a:t>談得</a:t>
            </a:r>
            <a:r>
              <a:rPr lang="zh-TW" altLang="zh-HK" dirty="0"/>
              <a:t>興高采烈</a:t>
            </a:r>
            <a:r>
              <a:rPr lang="zh-HK" altLang="zh-HK" dirty="0"/>
              <a:t>，幾</a:t>
            </a:r>
            <a:r>
              <a:rPr lang="zh-TW" altLang="zh-HK" dirty="0"/>
              <a:t>乎忘了時間。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588659" y="2579529"/>
            <a:ext cx="1296144" cy="1224136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21964" y="5314776"/>
            <a:ext cx="8699645" cy="1224136"/>
            <a:chOff x="107504" y="5589318"/>
            <a:chExt cx="8699645" cy="1224136"/>
          </a:xfrm>
        </p:grpSpPr>
        <p:sp>
          <p:nvSpPr>
            <p:cNvPr id="5" name="圓角矩形 4"/>
            <p:cNvSpPr/>
            <p:nvPr/>
          </p:nvSpPr>
          <p:spPr>
            <a:xfrm>
              <a:off x="107504" y="5747537"/>
              <a:ext cx="7374129" cy="883355"/>
            </a:xfrm>
            <a:prstGeom prst="roundRect">
              <a:avLst/>
            </a:prstGeom>
            <a:solidFill>
              <a:srgbClr val="CCFF99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　　</a:t>
              </a:r>
              <a:r>
                <a:rPr lang="zh-TW" altLang="zh-HK" dirty="0"/>
                <a:t>不經不覺已經十時了，我和媽媽把禮物取出來送給爸爸，之後</a:t>
              </a:r>
              <a:r>
                <a:rPr lang="zh-HK" altLang="zh-HK" dirty="0"/>
                <a:t>我們挽着爸</a:t>
              </a:r>
              <a:r>
                <a:rPr lang="zh-TW" altLang="zh-HK" dirty="0"/>
                <a:t>爸</a:t>
              </a:r>
              <a:r>
                <a:rPr lang="zh-HK" altLang="zh-HK" dirty="0"/>
                <a:t>的手臂</a:t>
              </a:r>
              <a:r>
                <a:rPr lang="zh-TW" altLang="zh-HK" dirty="0"/>
                <a:t>快快樂樂地回家去了。</a:t>
              </a:r>
              <a:endPara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511005" y="5589318"/>
              <a:ext cx="1296144" cy="1224136"/>
            </a:xfrm>
            <a:prstGeom prst="ellipse">
              <a:avLst/>
            </a:prstGeom>
            <a:solidFill>
              <a:srgbClr val="CCFF99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結果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107504" y="2539953"/>
            <a:ext cx="7374129" cy="1293746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zh-HK" dirty="0"/>
              <a:t>爸爸上班後，我和媽媽</a:t>
            </a:r>
            <a:r>
              <a:rPr lang="zh-HK" altLang="zh-HK" dirty="0"/>
              <a:t>立</a:t>
            </a:r>
            <a:r>
              <a:rPr lang="zh-TW" altLang="zh-HK" dirty="0"/>
              <a:t>即預備今晚的活動。</a:t>
            </a:r>
            <a:r>
              <a:rPr lang="zh-HK" altLang="zh-HK" dirty="0"/>
              <a:t>由</a:t>
            </a:r>
            <a:r>
              <a:rPr lang="zh-TW" altLang="zh-HK" dirty="0"/>
              <a:t>於爸爸</a:t>
            </a:r>
            <a:r>
              <a:rPr lang="zh-HK" altLang="zh-HK" dirty="0"/>
              <a:t>愛</a:t>
            </a:r>
            <a:r>
              <a:rPr lang="zh-TW" altLang="zh-HK" dirty="0"/>
              <a:t>吃壽司</a:t>
            </a:r>
            <a:r>
              <a:rPr lang="zh-HK" altLang="zh-HK" dirty="0"/>
              <a:t>和魚生</a:t>
            </a:r>
            <a:r>
              <a:rPr lang="zh-TW" altLang="zh-HK" dirty="0"/>
              <a:t>，我們先致電他最喜</a:t>
            </a:r>
            <a:r>
              <a:rPr lang="zh-HK" altLang="zh-HK" dirty="0"/>
              <a:t>愛</a:t>
            </a:r>
            <a:r>
              <a:rPr lang="zh-TW" altLang="zh-HK" dirty="0"/>
              <a:t>的日式餐廳留座。然後，我們</a:t>
            </a:r>
            <a:r>
              <a:rPr lang="zh-HK" altLang="zh-HK" dirty="0"/>
              <a:t>再</a:t>
            </a:r>
            <a:r>
              <a:rPr lang="zh-TW" altLang="zh-HK" dirty="0"/>
              <a:t>到百貨公司購買禮物</a:t>
            </a:r>
            <a:r>
              <a:rPr lang="zh-HK" altLang="zh-HK" dirty="0"/>
              <a:t>，表達對爸</a:t>
            </a:r>
            <a:r>
              <a:rPr lang="zh-TW" altLang="zh-HK" dirty="0"/>
              <a:t>爸</a:t>
            </a:r>
            <a:r>
              <a:rPr lang="zh-HK" altLang="zh-HK" dirty="0"/>
              <a:t>的心意</a:t>
            </a:r>
            <a:r>
              <a:rPr lang="zh-TW" altLang="zh-HK" dirty="0"/>
              <a:t>。</a:t>
            </a:r>
          </a:p>
        </p:txBody>
      </p:sp>
      <p:sp>
        <p:nvSpPr>
          <p:cNvPr id="12" name="橢圓 11"/>
          <p:cNvSpPr/>
          <p:nvPr/>
        </p:nvSpPr>
        <p:spPr>
          <a:xfrm>
            <a:off x="7588659" y="3961884"/>
            <a:ext cx="1296144" cy="1224136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20" name="頁尾版面配置區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1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t>36</a:t>
            </a:fld>
            <a:endParaRPr lang="zh-HK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134640" y="476672"/>
            <a:ext cx="69467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例子二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父親節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/>
          </a:p>
        </p:txBody>
      </p:sp>
      <p:sp>
        <p:nvSpPr>
          <p:cNvPr id="25" name="圓角矩形圖說文字 24"/>
          <p:cNvSpPr/>
          <p:nvPr/>
        </p:nvSpPr>
        <p:spPr>
          <a:xfrm>
            <a:off x="6231004" y="75715"/>
            <a:ext cx="2501255" cy="1288106"/>
          </a:xfrm>
          <a:prstGeom prst="wedgeRoundRectCallout">
            <a:avLst>
              <a:gd name="adj1" fmla="val 18177"/>
              <a:gd name="adj2" fmla="val 70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CC00CC"/>
                </a:solidFill>
              </a:rPr>
              <a:t>可以把</a:t>
            </a:r>
            <a:r>
              <a:rPr lang="zh-TW" altLang="en-US" sz="2400" dirty="0" smtClean="0">
                <a:solidFill>
                  <a:schemeClr val="tx1"/>
                </a:solidFill>
              </a:rPr>
              <a:t>經過</a:t>
            </a:r>
            <a:r>
              <a:rPr lang="zh-TW" altLang="en-US" sz="2400" dirty="0">
                <a:solidFill>
                  <a:schemeClr val="tx1"/>
                </a:solidFill>
              </a:rPr>
              <a:t>一</a:t>
            </a:r>
            <a:r>
              <a:rPr lang="zh-TW" altLang="en-US" sz="2400" dirty="0">
                <a:solidFill>
                  <a:srgbClr val="CC00CC"/>
                </a:solidFill>
              </a:rPr>
              <a:t>和</a:t>
            </a:r>
            <a:r>
              <a:rPr lang="zh-TW" altLang="en-US" sz="2400" dirty="0">
                <a:solidFill>
                  <a:schemeClr val="tx1"/>
                </a:solidFill>
              </a:rPr>
              <a:t>經過二</a:t>
            </a:r>
            <a:r>
              <a:rPr lang="zh-TW" altLang="en-US" sz="2400" dirty="0">
                <a:solidFill>
                  <a:srgbClr val="CC00CC"/>
                </a:solidFill>
              </a:rPr>
              <a:t>的</a:t>
            </a:r>
            <a:r>
              <a:rPr lang="zh-TW" altLang="en-US" sz="2400" dirty="0" smtClean="0">
                <a:solidFill>
                  <a:srgbClr val="CC00CC"/>
                </a:solidFill>
              </a:rPr>
              <a:t>次序 倒轉</a:t>
            </a:r>
            <a:r>
              <a:rPr lang="zh-TW" altLang="en-US" sz="2400" dirty="0">
                <a:solidFill>
                  <a:srgbClr val="CC00CC"/>
                </a:solidFill>
              </a:rPr>
              <a:t>嗎？</a:t>
            </a:r>
            <a:endParaRPr lang="en-US" altLang="zh-TW" sz="2400" dirty="0">
              <a:solidFill>
                <a:srgbClr val="CC00CC"/>
              </a:solidFill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121964" y="246757"/>
            <a:ext cx="2865860" cy="843377"/>
          </a:xfrm>
          <a:prstGeom prst="wedgeRoundRectCallout">
            <a:avLst>
              <a:gd name="adj1" fmla="val 35885"/>
              <a:gd name="adj2" fmla="val 722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CC00CC"/>
                </a:solidFill>
              </a:rPr>
              <a:t>還</a:t>
            </a:r>
            <a:r>
              <a:rPr lang="zh-TW" altLang="en-US" sz="2000" dirty="0" smtClean="0">
                <a:solidFill>
                  <a:srgbClr val="CC00CC"/>
                </a:solidFill>
              </a:rPr>
              <a:t>記得</a:t>
            </a:r>
            <a:r>
              <a:rPr lang="en-US" altLang="zh-TW" sz="2000" dirty="0" smtClean="0">
                <a:solidFill>
                  <a:srgbClr val="CC00CC"/>
                </a:solidFill>
              </a:rPr>
              <a:t>〈</a:t>
            </a:r>
            <a:r>
              <a:rPr lang="zh-TW" altLang="en-US" sz="2000" dirty="0" smtClean="0">
                <a:solidFill>
                  <a:srgbClr val="CC00CC"/>
                </a:solidFill>
              </a:rPr>
              <a:t>父親節</a:t>
            </a:r>
            <a:r>
              <a:rPr lang="en-US" altLang="zh-TW" sz="2000" dirty="0" smtClean="0">
                <a:solidFill>
                  <a:srgbClr val="CC00CC"/>
                </a:solidFill>
              </a:rPr>
              <a:t>〉</a:t>
            </a:r>
            <a:r>
              <a:rPr lang="zh-TW" altLang="en-US" sz="2000" dirty="0" smtClean="0">
                <a:solidFill>
                  <a:srgbClr val="CC00CC"/>
                </a:solidFill>
              </a:rPr>
              <a:t>這</a:t>
            </a:r>
            <a:r>
              <a:rPr lang="zh-TW" altLang="en-US" sz="2000" dirty="0">
                <a:solidFill>
                  <a:srgbClr val="CC00CC"/>
                </a:solidFill>
              </a:rPr>
              <a:t>篇文章嗎</a:t>
            </a:r>
            <a:r>
              <a:rPr lang="zh-TW" altLang="en-US" sz="2000" dirty="0" smtClean="0">
                <a:solidFill>
                  <a:srgbClr val="CC00CC"/>
                </a:solidFill>
              </a:rPr>
              <a:t>？</a:t>
            </a:r>
            <a:endParaRPr lang="en-US" altLang="zh-TW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0156 0.2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156 -0.19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888" y="1367075"/>
            <a:ext cx="6923112" cy="94368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例子三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快樂的復活節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9856" y="5373215"/>
            <a:ext cx="7703122" cy="9737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是復活節假期的第一天，</a:t>
            </a: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邀請同學到他家裏玩耍。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89856" y="2564593"/>
            <a:ext cx="7703122" cy="1000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小強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小美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高高興興地來到</a:t>
            </a: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的家。他們在客廳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一面吃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復活蛋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，一面玩飛行棋，之後又拍照留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念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89856" y="3886406"/>
            <a:ext cx="7703122" cy="10885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小明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的父母帶他們到西餐廳吃復活節大餐，大家都十分開心。</a:t>
            </a:r>
            <a:endParaRPr lang="zh-HK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37</a:t>
            </a:fld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7826449" y="5205771"/>
            <a:ext cx="1260079" cy="1224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832238" y="2452629"/>
            <a:ext cx="1260079" cy="1224136"/>
          </a:xfrm>
          <a:prstGeom prst="ellipse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832237" y="3818630"/>
            <a:ext cx="1260079" cy="1224136"/>
          </a:xfrm>
          <a:prstGeom prst="ellipse">
            <a:avLst/>
          </a:prstGeom>
          <a:solidFill>
            <a:srgbClr val="CCFF99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45207" y="214594"/>
            <a:ext cx="8241593" cy="1068880"/>
          </a:xfrm>
          <a:prstGeom prst="wedgeRoundRectCallout">
            <a:avLst>
              <a:gd name="adj1" fmla="val 50352"/>
              <a:gd name="adj2" fmla="val 790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rgbClr val="CC00CC"/>
                </a:solidFill>
              </a:rPr>
              <a:t>可以倒轉</a:t>
            </a:r>
            <a:r>
              <a:rPr lang="zh-TW" altLang="en-US" sz="3600" dirty="0" smtClean="0">
                <a:solidFill>
                  <a:srgbClr val="FF0000"/>
                </a:solidFill>
              </a:rPr>
              <a:t>原因</a:t>
            </a:r>
            <a:r>
              <a:rPr lang="zh-TW" altLang="en-US" sz="3600" dirty="0" smtClean="0">
                <a:solidFill>
                  <a:srgbClr val="CC00CC"/>
                </a:solidFill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經過</a:t>
            </a:r>
            <a:r>
              <a:rPr lang="zh-TW" altLang="en-US" sz="3600" dirty="0" smtClean="0">
                <a:solidFill>
                  <a:srgbClr val="CC00CC"/>
                </a:solidFill>
              </a:rPr>
              <a:t>及</a:t>
            </a:r>
            <a:r>
              <a:rPr lang="zh-TW" altLang="en-US" sz="3600" dirty="0" smtClean="0">
                <a:solidFill>
                  <a:srgbClr val="FF0000"/>
                </a:solidFill>
              </a:rPr>
              <a:t>結果</a:t>
            </a:r>
            <a:r>
              <a:rPr lang="zh-TW" altLang="en-US" sz="3600" dirty="0" smtClean="0">
                <a:solidFill>
                  <a:srgbClr val="CC00CC"/>
                </a:solidFill>
              </a:rPr>
              <a:t>的次序嗎</a:t>
            </a:r>
            <a:r>
              <a:rPr lang="zh-TW" altLang="en-US" sz="3600" dirty="0">
                <a:solidFill>
                  <a:srgbClr val="CC00CC"/>
                </a:solidFill>
              </a:rPr>
              <a:t>？</a:t>
            </a:r>
            <a:endParaRPr lang="en-US" altLang="zh-TW" sz="36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38</a:t>
            </a:fld>
            <a:endParaRPr lang="zh-HK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971" y="4149080"/>
            <a:ext cx="1613387" cy="2056408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611560" y="1988840"/>
            <a:ext cx="5832648" cy="2701160"/>
          </a:xfrm>
          <a:prstGeom prst="wedgeRoundRectCallout">
            <a:avLst>
              <a:gd name="adj1" fmla="val 53208"/>
              <a:gd name="adj2" fmla="val 731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都不可以！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如果我們不按</a:t>
            </a:r>
            <a:r>
              <a:rPr lang="zh-TW" altLang="en-US" sz="3600" dirty="0">
                <a:solidFill>
                  <a:schemeClr val="tx1"/>
                </a:solidFill>
              </a:rPr>
              <a:t>事情發展</a:t>
            </a:r>
            <a:r>
              <a:rPr lang="zh-TW" altLang="en-US" sz="3600" dirty="0" smtClean="0">
                <a:solidFill>
                  <a:schemeClr val="tx1"/>
                </a:solidFill>
              </a:rPr>
              <a:t>的             </a:t>
            </a:r>
            <a:r>
              <a:rPr lang="zh-TW" altLang="en-US" sz="3600" dirty="0" smtClean="0">
                <a:solidFill>
                  <a:srgbClr val="FF00FF"/>
                </a:solidFill>
              </a:rPr>
              <a:t>先後次序</a:t>
            </a:r>
            <a:r>
              <a:rPr lang="zh-TW" altLang="en-US" sz="3600" dirty="0" smtClean="0">
                <a:solidFill>
                  <a:schemeClr val="tx1"/>
                </a:solidFill>
              </a:rPr>
              <a:t>來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寫作，文章會   比較混亂及難明白。</a:t>
            </a:r>
            <a:endParaRPr lang="en-US" altLang="zh-TW" sz="3600" dirty="0">
              <a:solidFill>
                <a:schemeClr val="tx1"/>
              </a:solidFill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45207" y="214594"/>
            <a:ext cx="8241593" cy="1068880"/>
          </a:xfrm>
          <a:prstGeom prst="wedgeRoundRectCallout">
            <a:avLst>
              <a:gd name="adj1" fmla="val 50352"/>
              <a:gd name="adj2" fmla="val 790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rgbClr val="CC00CC"/>
                </a:solidFill>
              </a:rPr>
              <a:t>可以倒轉</a:t>
            </a:r>
            <a:r>
              <a:rPr lang="zh-TW" altLang="en-US" sz="3600" dirty="0" smtClean="0">
                <a:solidFill>
                  <a:srgbClr val="FF0000"/>
                </a:solidFill>
              </a:rPr>
              <a:t>原因</a:t>
            </a:r>
            <a:r>
              <a:rPr lang="zh-TW" altLang="en-US" sz="3600" dirty="0" smtClean="0">
                <a:solidFill>
                  <a:srgbClr val="CC00CC"/>
                </a:solidFill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</a:rPr>
              <a:t>經過</a:t>
            </a:r>
            <a:r>
              <a:rPr lang="zh-TW" altLang="en-US" sz="3600" dirty="0" smtClean="0">
                <a:solidFill>
                  <a:srgbClr val="CC00CC"/>
                </a:solidFill>
              </a:rPr>
              <a:t>及</a:t>
            </a:r>
            <a:r>
              <a:rPr lang="zh-TW" altLang="en-US" sz="3600" dirty="0" smtClean="0">
                <a:solidFill>
                  <a:srgbClr val="FF0000"/>
                </a:solidFill>
              </a:rPr>
              <a:t>結果</a:t>
            </a:r>
            <a:r>
              <a:rPr lang="zh-TW" altLang="en-US" sz="3600" dirty="0" smtClean="0">
                <a:solidFill>
                  <a:srgbClr val="CC00CC"/>
                </a:solidFill>
              </a:rPr>
              <a:t>的次序嗎</a:t>
            </a:r>
            <a:r>
              <a:rPr lang="zh-TW" altLang="en-US" sz="3600" dirty="0">
                <a:solidFill>
                  <a:srgbClr val="CC00CC"/>
                </a:solidFill>
              </a:rPr>
              <a:t>？</a:t>
            </a:r>
            <a:endParaRPr lang="en-US" altLang="zh-TW" sz="36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3276"/>
            <a:ext cx="8147248" cy="2481316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分組活動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r>
              <a:rPr lang="zh-TW" altLang="en-US" sz="5400" dirty="0">
                <a:solidFill>
                  <a:srgbClr val="FF0000"/>
                </a:solidFill>
              </a:rPr>
              <a:t>敍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拼貼大比拼</a:t>
            </a:r>
            <a:endParaRPr lang="zh-HK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39</a:t>
            </a:fld>
            <a:endParaRPr lang="zh-HK" altLang="en-US"/>
          </a:p>
        </p:txBody>
      </p:sp>
      <p:pic>
        <p:nvPicPr>
          <p:cNvPr id="8" name="Picture 7" descr="scissors cartoonçåçæå°çµæ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507">
            <a:off x="242803" y="3407465"/>
            <a:ext cx="2261050" cy="210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ngimg.com/uploads/glue/glue_PNG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52862" cy="21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圖說文字 13"/>
          <p:cNvSpPr/>
          <p:nvPr/>
        </p:nvSpPr>
        <p:spPr>
          <a:xfrm>
            <a:off x="416468" y="3871715"/>
            <a:ext cx="5430743" cy="2192779"/>
          </a:xfrm>
          <a:prstGeom prst="wedgeRoundRectCallout">
            <a:avLst>
              <a:gd name="adj1" fmla="val 71165"/>
              <a:gd name="adj2" fmla="val -8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很多文章的內容都有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zh-TW" altLang="en-US" sz="5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6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、記</a:t>
            </a:r>
            <a:r>
              <a:rPr lang="zh-TW" altLang="en-US" sz="5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的成分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131840" y="404664"/>
            <a:ext cx="2664296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記敍文</a:t>
            </a:r>
            <a:endParaRPr lang="zh-HK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131840" y="1628800"/>
            <a:ext cx="4664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向下箭號 6"/>
          <p:cNvSpPr/>
          <p:nvPr/>
        </p:nvSpPr>
        <p:spPr>
          <a:xfrm>
            <a:off x="5357973" y="1628800"/>
            <a:ext cx="4664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圓角矩形 7"/>
          <p:cNvSpPr/>
          <p:nvPr/>
        </p:nvSpPr>
        <p:spPr>
          <a:xfrm>
            <a:off x="4644008" y="2276872"/>
            <a:ext cx="3510000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情發展</a:t>
            </a:r>
            <a:endParaRPr lang="zh-HK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2360" y="2244333"/>
            <a:ext cx="3509600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物經歷</a:t>
            </a:r>
            <a:endParaRPr lang="zh-HK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4</a:t>
            </a:fld>
            <a:endParaRPr lang="zh-HK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687648"/>
            <a:ext cx="1847803" cy="2355192"/>
          </a:xfrm>
          <a:prstGeom prst="rect">
            <a:avLst/>
          </a:prstGeom>
        </p:spPr>
      </p:pic>
      <p:sp>
        <p:nvSpPr>
          <p:cNvPr id="3" name="加號 2"/>
          <p:cNvSpPr/>
          <p:nvPr/>
        </p:nvSpPr>
        <p:spPr>
          <a:xfrm>
            <a:off x="4067944" y="2492896"/>
            <a:ext cx="720080" cy="720080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26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585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活動規則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2990" y="1052736"/>
            <a:ext cx="7938790" cy="530361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同學分成小組；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老師向每組派發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的段落紙條及工作紙；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同學細閱紙條內容；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HK" altLang="zh-HK" dirty="0" smtClean="0"/>
              <a:t>按</a:t>
            </a:r>
            <a:r>
              <a:rPr lang="zh-TW" altLang="en-US" dirty="0" smtClean="0"/>
              <a:t>工作紙</a:t>
            </a:r>
            <a:r>
              <a:rPr lang="zh-HK" altLang="zh-HK" dirty="0" smtClean="0"/>
              <a:t>左</a:t>
            </a:r>
            <a:r>
              <a:rPr lang="zh-TW" altLang="zh-HK" dirty="0"/>
              <a:t>欄</a:t>
            </a:r>
            <a:r>
              <a:rPr lang="zh-HK" altLang="zh-HK" dirty="0" smtClean="0"/>
              <a:t>的</a:t>
            </a:r>
            <a:r>
              <a:rPr lang="zh-TW" altLang="en-US" dirty="0" smtClean="0"/>
              <a:t>敍事要素， 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en-US" dirty="0" smtClean="0"/>
              <a:t>把紙條</a:t>
            </a:r>
            <a:r>
              <a:rPr lang="zh-HK" altLang="zh-HK" dirty="0" smtClean="0"/>
              <a:t>貼在</a:t>
            </a:r>
            <a:r>
              <a:rPr lang="zh-TW" altLang="en-US" dirty="0" smtClean="0"/>
              <a:t>表</a:t>
            </a:r>
            <a:r>
              <a:rPr lang="zh-HK" altLang="zh-HK" dirty="0" smtClean="0"/>
              <a:t>內</a:t>
            </a:r>
            <a:r>
              <a:rPr lang="zh-HK" altLang="zh-HK" dirty="0"/>
              <a:t>的適</a:t>
            </a:r>
            <a:r>
              <a:rPr lang="zh-TW" altLang="zh-HK" dirty="0"/>
              <a:t>當</a:t>
            </a:r>
            <a:r>
              <a:rPr lang="zh-HK" altLang="zh-HK" dirty="0"/>
              <a:t>位</a:t>
            </a:r>
            <a:r>
              <a:rPr lang="zh-TW" altLang="zh-HK" dirty="0" smtClean="0"/>
              <a:t>置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HK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HK" altLang="zh-HK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排列</a:t>
            </a:r>
            <a:r>
              <a:rPr lang="zh-TW" altLang="zh-HK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成一篇通順的文章。</a:t>
            </a:r>
            <a:endParaRPr lang="zh-TW" altLang="zh-HK" sz="1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dirty="0" smtClean="0"/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 descr="C:\Users\emilytwyeung\AppData\Local\Microsoft\Windows\Temporary Internet Files\Content.IE5\B4H5K39S\classroom-1297779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4" y="4221088"/>
            <a:ext cx="2016300" cy="15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0" name="頁尾版面配置區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1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58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579" y="404664"/>
            <a:ext cx="8642908" cy="562074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遊</a:t>
            </a:r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香港公園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48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73283" y="975742"/>
            <a:ext cx="8791205" cy="1224136"/>
            <a:chOff x="-1193232" y="990713"/>
            <a:chExt cx="8791205" cy="1224136"/>
          </a:xfrm>
        </p:grpSpPr>
        <p:sp>
          <p:nvSpPr>
            <p:cNvPr id="4" name="圓角矩形 3"/>
            <p:cNvSpPr/>
            <p:nvPr/>
          </p:nvSpPr>
          <p:spPr>
            <a:xfrm>
              <a:off x="344064" y="1170733"/>
              <a:ext cx="7253909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</a:t>
              </a:r>
              <a:r>
                <a:rPr lang="zh-TW" altLang="en-US" sz="2000" dirty="0" smtClean="0"/>
                <a:t>星期天早上，</a:t>
              </a:r>
              <a:r>
                <a:rPr lang="zh-TW" altLang="en-US" sz="2000" dirty="0"/>
                <a:t>我們</a:t>
              </a:r>
              <a:r>
                <a:rPr lang="zh-TW" altLang="en-US" sz="2000" dirty="0" smtClean="0"/>
                <a:t>一家人出發</a:t>
              </a:r>
              <a:r>
                <a:rPr lang="zh-TW" altLang="en-US" sz="2000" dirty="0"/>
                <a:t>到</a:t>
              </a:r>
              <a:r>
                <a:rPr lang="zh-TW" altLang="en-US" sz="2000" u="sng" dirty="0"/>
                <a:t>香港公園</a:t>
              </a:r>
              <a:r>
                <a:rPr lang="zh-TW" altLang="en-US" sz="2000" dirty="0"/>
                <a:t>遊玩，我的心情十分興奮！</a:t>
              </a:r>
              <a:endPara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-1193232" y="990713"/>
              <a:ext cx="1296144" cy="12241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57749" y="2144763"/>
            <a:ext cx="8813090" cy="1630183"/>
            <a:chOff x="326539" y="2581892"/>
            <a:chExt cx="8813090" cy="1630183"/>
          </a:xfrm>
        </p:grpSpPr>
        <p:sp>
          <p:nvSpPr>
            <p:cNvPr id="6" name="圓角矩形 5"/>
            <p:cNvSpPr/>
            <p:nvPr/>
          </p:nvSpPr>
          <p:spPr>
            <a:xfrm>
              <a:off x="1885720" y="2581892"/>
              <a:ext cx="7253909" cy="1630183"/>
            </a:xfrm>
            <a:prstGeom prst="roundRect">
              <a:avLst/>
            </a:prstGeom>
            <a:solidFill>
              <a:srgbClr val="FFFFCC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3300"/>
                </a:lnSpc>
              </a:pPr>
              <a:r>
                <a:rPr lang="zh-TW" altLang="en-US" sz="2000" dirty="0" smtClean="0"/>
                <a:t>        大約</a:t>
              </a:r>
              <a:r>
                <a:rPr lang="zh-TW" altLang="en-US" sz="2000" dirty="0"/>
                <a:t>十時，我們來到觀鳥園。我看見不同品種的雀鳥</a:t>
              </a:r>
              <a:r>
                <a:rPr lang="zh-TW" altLang="en-US" sz="2000" dirty="0" smtClean="0"/>
                <a:t>，如</a:t>
              </a:r>
              <a:r>
                <a:rPr lang="zh-TW" altLang="en-US" sz="2000" dirty="0"/>
                <a:t>啄木鳥</a:t>
              </a:r>
              <a:r>
                <a:rPr lang="en-GB" altLang="zh-HK" sz="2000" dirty="0"/>
                <a:t>、</a:t>
              </a:r>
              <a:r>
                <a:rPr lang="zh-TW" altLang="en-US" sz="2000" dirty="0" smtClean="0"/>
                <a:t>相思和畫眉等</a:t>
              </a:r>
              <a:r>
                <a:rPr lang="zh-TW" altLang="en-US" sz="2000" dirty="0"/>
                <a:t>，還有</a:t>
              </a:r>
              <a:r>
                <a:rPr lang="en-GB" altLang="zh-HK" sz="2000" dirty="0" err="1"/>
                <a:t>我最喜歡的</a:t>
              </a:r>
              <a:r>
                <a:rPr lang="zh-TW" altLang="en-US" sz="2000" dirty="0"/>
                <a:t>孔雀</a:t>
              </a:r>
              <a:r>
                <a:rPr lang="en-GB" altLang="zh-HK" sz="2000" dirty="0"/>
                <a:t>！</a:t>
              </a:r>
              <a:r>
                <a:rPr lang="zh-TW" altLang="en-US" sz="2000" dirty="0"/>
                <a:t>我細閱展示版上的資料</a:t>
              </a:r>
              <a:r>
                <a:rPr lang="zh-TW" altLang="en-US" sz="2000" dirty="0" smtClean="0"/>
                <a:t>，</a:t>
              </a:r>
              <a:r>
                <a:rPr lang="zh-TW" altLang="en-US" sz="2000" dirty="0" smtClean="0">
                  <a:solidFill>
                    <a:schemeClr val="tx1"/>
                  </a:solidFill>
                </a:rPr>
                <a:t>才認識到孔雀</a:t>
              </a:r>
              <a:r>
                <a:rPr lang="zh-TW" altLang="en-US" sz="2000" dirty="0"/>
                <a:t>生長在</a:t>
              </a:r>
              <a:r>
                <a:rPr lang="zh-TW" altLang="en-US" sz="2000" u="sng" dirty="0"/>
                <a:t>馬來半島</a:t>
              </a:r>
              <a:r>
                <a:rPr lang="zh-TW" altLang="en-US" sz="2000" dirty="0" smtClean="0"/>
                <a:t>，</a:t>
              </a:r>
              <a:r>
                <a:rPr lang="zh-TW" altLang="en-US" sz="2000" dirty="0" smtClean="0">
                  <a:solidFill>
                    <a:schemeClr val="tx1"/>
                  </a:solidFill>
                </a:rPr>
                <a:t>並</a:t>
              </a:r>
              <a:r>
                <a:rPr lang="zh-TW" altLang="en-US" sz="2000" dirty="0" smtClean="0"/>
                <a:t>在</a:t>
              </a:r>
              <a:r>
                <a:rPr lang="zh-TW" altLang="en-US" sz="2000" dirty="0"/>
                <a:t>山區森林生活</a:t>
              </a:r>
              <a:r>
                <a:rPr lang="en-GB" altLang="zh-HK" sz="2000" dirty="0" smtClean="0"/>
                <a:t>。</a:t>
              </a:r>
              <a:r>
                <a:rPr lang="zh-TW" altLang="en-US" sz="2000" dirty="0" smtClean="0"/>
                <a:t>參觀</a:t>
              </a:r>
              <a:r>
                <a:rPr lang="zh-TW" altLang="en-US" sz="2000" dirty="0"/>
                <a:t>過</a:t>
              </a:r>
              <a:r>
                <a:rPr lang="zh-TW" altLang="en-US" sz="2000" dirty="0" smtClean="0"/>
                <a:t>觀</a:t>
              </a:r>
              <a:r>
                <a:rPr lang="zh-TW" altLang="en-US" sz="2000" dirty="0"/>
                <a:t>鳥</a:t>
              </a:r>
              <a:r>
                <a:rPr lang="zh-TW" altLang="en-US" sz="2000" dirty="0" smtClean="0"/>
                <a:t>園後， </a:t>
              </a:r>
              <a:r>
                <a:rPr lang="zh-TW" altLang="en-US" sz="2000" dirty="0"/>
                <a:t>我們走進餐廳，享用了</a:t>
              </a:r>
              <a:r>
                <a:rPr lang="zh-TW" altLang="en-US" sz="2000" dirty="0" smtClean="0"/>
                <a:t>一頓</a:t>
              </a:r>
              <a:r>
                <a:rPr lang="zh-TW" altLang="en-US" sz="2000" dirty="0"/>
                <a:t>美味的午餐。</a:t>
              </a:r>
              <a:endParaRPr lang="en-GB" altLang="zh-HK" sz="2000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326539" y="2784915"/>
              <a:ext cx="1296144" cy="1224136"/>
            </a:xfrm>
            <a:prstGeom prst="ellipse">
              <a:avLst/>
            </a:prstGeom>
            <a:solidFill>
              <a:srgbClr val="FFFFCC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經過一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74190" y="5185032"/>
            <a:ext cx="8790297" cy="1224136"/>
            <a:chOff x="72664" y="5710979"/>
            <a:chExt cx="8790297" cy="1224136"/>
          </a:xfrm>
        </p:grpSpPr>
        <p:sp>
          <p:nvSpPr>
            <p:cNvPr id="5" name="圓角矩形 4"/>
            <p:cNvSpPr/>
            <p:nvPr/>
          </p:nvSpPr>
          <p:spPr>
            <a:xfrm>
              <a:off x="1609052" y="5827155"/>
              <a:ext cx="7253909" cy="790024"/>
            </a:xfrm>
            <a:prstGeom prst="roundRect">
              <a:avLst/>
            </a:prstGeom>
            <a:solidFill>
              <a:srgbClr val="CCFF99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3300"/>
                </a:lnSpc>
              </a:pP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　　</a:t>
              </a:r>
              <a:r>
                <a:rPr lang="zh-TW" altLang="en-US" sz="2000" dirty="0"/>
                <a:t>太陽下山了，我帶着疲倦的身軀和依依不捨的心情</a:t>
              </a:r>
              <a:r>
                <a:rPr lang="zh-TW" altLang="en-US" sz="2000" dirty="0" smtClean="0"/>
                <a:t>離開   </a:t>
              </a:r>
              <a:r>
                <a:rPr lang="zh-TW" altLang="en-US" sz="2000" u="sng" dirty="0" smtClean="0"/>
                <a:t>香港</a:t>
              </a:r>
              <a:r>
                <a:rPr lang="zh-TW" altLang="en-US" sz="2000" u="sng" dirty="0"/>
                <a:t>公園</a:t>
              </a:r>
              <a:r>
                <a:rPr lang="zh-TW" altLang="en-US" sz="2000" dirty="0"/>
                <a:t>。</a:t>
              </a:r>
              <a:endParaRPr lang="en-GB" altLang="zh-HK" sz="20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72664" y="5710979"/>
              <a:ext cx="1296144" cy="1224136"/>
            </a:xfrm>
            <a:prstGeom prst="ellipse">
              <a:avLst/>
            </a:prstGeom>
            <a:solidFill>
              <a:srgbClr val="CCFF99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結果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92156" y="3885007"/>
            <a:ext cx="8772332" cy="1300025"/>
            <a:chOff x="191249" y="3969328"/>
            <a:chExt cx="8772332" cy="1300025"/>
          </a:xfrm>
        </p:grpSpPr>
        <p:sp>
          <p:nvSpPr>
            <p:cNvPr id="8" name="圓角矩形 7"/>
            <p:cNvSpPr/>
            <p:nvPr/>
          </p:nvSpPr>
          <p:spPr>
            <a:xfrm>
              <a:off x="1716023" y="3982267"/>
              <a:ext cx="7247558" cy="1287086"/>
            </a:xfrm>
            <a:prstGeom prst="roundRect">
              <a:avLst/>
            </a:prstGeom>
            <a:solidFill>
              <a:srgbClr val="FFFFCC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3300"/>
                </a:lnSpc>
              </a:pPr>
              <a:r>
                <a:rPr lang="zh-TW" altLang="en-US" sz="2000" dirty="0" smtClean="0"/>
                <a:t>        午餐</a:t>
              </a:r>
              <a:r>
                <a:rPr lang="zh-TW" altLang="en-US" sz="2000" dirty="0"/>
                <a:t>後，</a:t>
              </a:r>
              <a:r>
                <a:rPr lang="zh-TW" altLang="en-US" sz="2000" dirty="0" smtClean="0"/>
                <a:t>我們便前往</a:t>
              </a:r>
              <a:r>
                <a:rPr lang="zh-TW" altLang="en-US" sz="2000" dirty="0"/>
                <a:t>茶具文物館</a:t>
              </a:r>
              <a:r>
                <a:rPr lang="en-GB" altLang="zh-HK" sz="2000" dirty="0"/>
                <a:t>，</a:t>
              </a:r>
              <a:r>
                <a:rPr lang="zh-TW" altLang="en-US" sz="2000" dirty="0"/>
                <a:t>我看見館內收藏了</a:t>
              </a:r>
              <a:r>
                <a:rPr lang="zh-TW" altLang="en-US" sz="2000" dirty="0" smtClean="0"/>
                <a:t>由</a:t>
              </a:r>
              <a:r>
                <a:rPr lang="zh-TW" altLang="en-US" sz="2000" u="sng" dirty="0" smtClean="0"/>
                <a:t>唐</a:t>
              </a:r>
              <a:r>
                <a:rPr lang="zh-TW" altLang="en-US" sz="2000" dirty="0" smtClean="0"/>
                <a:t>代</a:t>
              </a:r>
              <a:r>
                <a:rPr lang="zh-TW" altLang="en-US" sz="2000" dirty="0"/>
                <a:t>至近代的各式茶具，館內展覽廳還設有「泡茶配備」教育角</a:t>
              </a:r>
              <a:r>
                <a:rPr lang="zh-TW" altLang="en-US" sz="2000" dirty="0" smtClean="0"/>
                <a:t>，讓市民</a:t>
              </a:r>
              <a:r>
                <a:rPr lang="zh-TW" altLang="en-US" sz="2000" dirty="0"/>
                <a:t>認識</a:t>
              </a:r>
              <a:r>
                <a:rPr lang="zh-TW" altLang="en-US" sz="2000" u="sng" dirty="0"/>
                <a:t>中國</a:t>
              </a:r>
              <a:r>
                <a:rPr lang="zh-TW" altLang="en-US" sz="2000" dirty="0"/>
                <a:t>人的飲茶歷史，真令我</a:t>
              </a:r>
              <a:r>
                <a:rPr lang="zh-TW" altLang="en-US" sz="2000" dirty="0" smtClean="0">
                  <a:solidFill>
                    <a:schemeClr val="tx1"/>
                  </a:solidFill>
                </a:rPr>
                <a:t>大開眼界啊</a:t>
              </a:r>
              <a:r>
                <a:rPr lang="zh-TW" altLang="en-US" sz="2000" dirty="0" smtClean="0"/>
                <a:t>！</a:t>
              </a:r>
              <a:endParaRPr lang="en-GB" altLang="zh-HK" sz="20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191249" y="3969328"/>
              <a:ext cx="1296144" cy="1224136"/>
            </a:xfrm>
            <a:prstGeom prst="ellipse">
              <a:avLst/>
            </a:prstGeom>
            <a:solidFill>
              <a:srgbClr val="FFFFCC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經過二</a:t>
              </a:r>
              <a:endParaRPr lang="zh-HK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41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86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2 o'Cloc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8" y="186369"/>
            <a:ext cx="579904" cy="5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" y="1706202"/>
            <a:ext cx="912299" cy="6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7" y="996861"/>
            <a:ext cx="812807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ev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5" y="2413695"/>
            <a:ext cx="1241590" cy="12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1271676" y="154846"/>
            <a:ext cx="2898136" cy="5783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304402" y="1689031"/>
            <a:ext cx="2900624" cy="57387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264869" y="996861"/>
            <a:ext cx="2911750" cy="54190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31858" y="2485133"/>
            <a:ext cx="1728192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521861" y="3831452"/>
            <a:ext cx="1683165" cy="4616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經過一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540979" y="5085184"/>
            <a:ext cx="1584176" cy="950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391265" y="2510925"/>
            <a:ext cx="864096" cy="35248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42</a:t>
            </a:fld>
            <a:endParaRPr lang="zh-HK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2516938" y="4417636"/>
            <a:ext cx="1683165" cy="4616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4427983" y="2741577"/>
            <a:ext cx="496471" cy="5289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向下箭號 35"/>
          <p:cNvSpPr/>
          <p:nvPr/>
        </p:nvSpPr>
        <p:spPr>
          <a:xfrm>
            <a:off x="5436096" y="2776496"/>
            <a:ext cx="864096" cy="32822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雲朵形圖說文字 36"/>
          <p:cNvSpPr/>
          <p:nvPr/>
        </p:nvSpPr>
        <p:spPr>
          <a:xfrm>
            <a:off x="4596385" y="60966"/>
            <a:ext cx="4392489" cy="2352729"/>
          </a:xfrm>
          <a:prstGeom prst="cloudCallout">
            <a:avLst>
              <a:gd name="adj1" fmla="val 41452"/>
              <a:gd name="adj2" fmla="val 5925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找出</a:t>
            </a:r>
            <a:r>
              <a:rPr lang="zh-TW" altLang="en-US" sz="2400" dirty="0">
                <a:solidFill>
                  <a:srgbClr val="FF0000"/>
                </a:solidFill>
              </a:rPr>
              <a:t>六要素</a:t>
            </a:r>
            <a:r>
              <a:rPr lang="zh-TW" altLang="en-US" sz="2400" smtClean="0">
                <a:solidFill>
                  <a:schemeClr val="tx1"/>
                </a:solidFill>
              </a:rPr>
              <a:t>和</a:t>
            </a:r>
            <a:r>
              <a:rPr lang="zh-TW" altLang="en-US" sz="2400" smtClean="0">
                <a:solidFill>
                  <a:srgbClr val="FF0000"/>
                </a:solidFill>
              </a:rPr>
              <a:t>感受，</a:t>
            </a:r>
            <a:r>
              <a:rPr lang="zh-TW" altLang="en-US" sz="2400" smtClean="0">
                <a:solidFill>
                  <a:schemeClr val="tx1"/>
                </a:solidFill>
              </a:rPr>
              <a:t>有</a:t>
            </a:r>
            <a:r>
              <a:rPr lang="zh-TW" altLang="en-US" sz="2400" dirty="0">
                <a:solidFill>
                  <a:schemeClr val="tx1"/>
                </a:solidFill>
              </a:rPr>
              <a:t>助</a:t>
            </a:r>
            <a:r>
              <a:rPr lang="zh-TW" altLang="en-US" sz="2400" dirty="0" smtClean="0">
                <a:solidFill>
                  <a:schemeClr val="tx1"/>
                </a:solidFill>
              </a:rPr>
              <a:t>理解</a:t>
            </a:r>
            <a:r>
              <a:rPr lang="zh-TW" altLang="en-US" sz="2400" b="1" dirty="0" smtClean="0">
                <a:solidFill>
                  <a:srgbClr val="9933FF"/>
                </a:solidFill>
              </a:rPr>
              <a:t>記敍文</a:t>
            </a:r>
            <a:r>
              <a:rPr lang="zh-TW" altLang="en-US" sz="2400" dirty="0">
                <a:solidFill>
                  <a:schemeClr val="tx1"/>
                </a:solidFill>
              </a:rPr>
              <a:t>的大意</a:t>
            </a:r>
          </a:p>
        </p:txBody>
      </p:sp>
      <p:sp>
        <p:nvSpPr>
          <p:cNvPr id="39" name="心形 38"/>
          <p:cNvSpPr/>
          <p:nvPr/>
        </p:nvSpPr>
        <p:spPr>
          <a:xfrm>
            <a:off x="4427984" y="3888674"/>
            <a:ext cx="496471" cy="5289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心形 39"/>
          <p:cNvSpPr/>
          <p:nvPr/>
        </p:nvSpPr>
        <p:spPr>
          <a:xfrm>
            <a:off x="4427984" y="4556222"/>
            <a:ext cx="496471" cy="5289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雲朵形圖說文字 41"/>
          <p:cNvSpPr/>
          <p:nvPr/>
        </p:nvSpPr>
        <p:spPr>
          <a:xfrm>
            <a:off x="6468594" y="3270539"/>
            <a:ext cx="2207862" cy="1550164"/>
          </a:xfrm>
          <a:prstGeom prst="cloudCallout">
            <a:avLst>
              <a:gd name="adj1" fmla="val -56402"/>
              <a:gd name="adj2" fmla="val 902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用順敍法寫的文章清楚易明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4427982" y="5295995"/>
            <a:ext cx="496471" cy="5289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56592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186" y="2708921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學校活動日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單元一  記敍單元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閱讀</a:t>
            </a:r>
            <a:r>
              <a:rPr lang="en-US" altLang="zh-HK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教育局教育心理服務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新界東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組 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1540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zh-TW" sz="3600" dirty="0">
                <a:latin typeface="華康香港標準楷書" panose="02070309020205020404" pitchFamily="65" charset="-128"/>
                <a:ea typeface="華康香港標準楷書" panose="02070309020205020404" pitchFamily="65" charset="-128"/>
              </a:rPr>
              <a:t> 	</a:t>
            </a:r>
            <a:endParaRPr lang="zh-TW" altLang="en-US" sz="3000" dirty="0">
              <a:solidFill>
                <a:srgbClr val="CC00CC"/>
              </a:solidFill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1547664" y="836712"/>
            <a:ext cx="5472608" cy="2448272"/>
          </a:xfrm>
          <a:prstGeom prst="wedgeRoundRectCallout">
            <a:avLst>
              <a:gd name="adj1" fmla="val 53910"/>
              <a:gd name="adj2" fmla="val 978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solidFill>
                  <a:schemeClr val="tx1"/>
                </a:solidFill>
              </a:rPr>
              <a:t>閱讀</a:t>
            </a:r>
            <a:r>
              <a:rPr lang="zh-TW" altLang="en-US" sz="3600" dirty="0" smtClean="0">
                <a:solidFill>
                  <a:schemeClr val="tx1"/>
                </a:solidFill>
              </a:rPr>
              <a:t>記敍性質</a:t>
            </a:r>
            <a:r>
              <a:rPr lang="zh-TW" altLang="en-US" sz="3600" dirty="0">
                <a:solidFill>
                  <a:schemeClr val="tx1"/>
                </a:solidFill>
              </a:rPr>
              <a:t>的文章時，                      </a:t>
            </a:r>
            <a:r>
              <a:rPr lang="zh-TW" altLang="en-US" sz="3600" dirty="0" smtClean="0">
                <a:solidFill>
                  <a:schemeClr val="tx1"/>
                </a:solidFill>
              </a:rPr>
              <a:t>找出</a:t>
            </a:r>
            <a:r>
              <a:rPr lang="zh-TW" altLang="en-US" sz="5000" dirty="0" smtClean="0">
                <a:solidFill>
                  <a:srgbClr val="FF0000"/>
                </a:solidFill>
              </a:rPr>
              <a:t>敍事</a:t>
            </a:r>
            <a:r>
              <a:rPr lang="zh-TW" altLang="en-US" sz="5000" dirty="0">
                <a:solidFill>
                  <a:srgbClr val="FF0000"/>
                </a:solidFill>
              </a:rPr>
              <a:t>六</a:t>
            </a:r>
            <a:r>
              <a:rPr lang="zh-TW" altLang="en-US" sz="5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要素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endParaRPr lang="en-US" altLang="zh-TW" sz="3600" dirty="0">
              <a:solidFill>
                <a:schemeClr val="tx1"/>
              </a:solidFill>
            </a:endParaRPr>
          </a:p>
          <a:p>
            <a:r>
              <a:rPr lang="zh-TW" altLang="en-US" sz="3600" dirty="0">
                <a:solidFill>
                  <a:schemeClr val="tx1"/>
                </a:solidFill>
              </a:rPr>
              <a:t>可以幫助我們理解文章！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717032"/>
            <a:ext cx="2104933" cy="268292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843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1540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altLang="zh-TW" sz="3600" dirty="0">
                <a:latin typeface="華康香港標準楷書" panose="02070309020205020404" pitchFamily="65" charset="-128"/>
                <a:ea typeface="華康香港標準楷書" panose="02070309020205020404" pitchFamily="65" charset="-128"/>
              </a:rPr>
              <a:t> 	</a:t>
            </a:r>
            <a:endParaRPr lang="zh-TW" altLang="en-US" sz="3000" dirty="0">
              <a:solidFill>
                <a:srgbClr val="CC00CC"/>
              </a:solidFill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1403648" y="908720"/>
            <a:ext cx="7056784" cy="2448272"/>
          </a:xfrm>
          <a:prstGeom prst="wedgeRoundRectCallout">
            <a:avLst>
              <a:gd name="adj1" fmla="val 33780"/>
              <a:gd name="adj2" fmla="val 819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試閱讀</a:t>
            </a:r>
            <a:r>
              <a:rPr lang="en-US" altLang="zh-TW" sz="3600" dirty="0" smtClean="0">
                <a:solidFill>
                  <a:schemeClr val="tx1"/>
                </a:solidFill>
              </a:rPr>
              <a:t>〈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驚喜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生日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 smtClean="0">
                <a:solidFill>
                  <a:schemeClr val="tx1"/>
                </a:solidFill>
              </a:rPr>
              <a:t>這</a:t>
            </a:r>
            <a:r>
              <a:rPr lang="zh-TW" altLang="en-US" sz="3600" dirty="0">
                <a:solidFill>
                  <a:schemeClr val="tx1"/>
                </a:solidFill>
              </a:rPr>
              <a:t>篇</a:t>
            </a:r>
            <a:r>
              <a:rPr lang="zh-TW" altLang="en-US" sz="3600" dirty="0" smtClean="0">
                <a:solidFill>
                  <a:schemeClr val="tx1"/>
                </a:solidFill>
              </a:rPr>
              <a:t>文章， 找出</a:t>
            </a:r>
            <a:r>
              <a:rPr lang="zh-TW" altLang="en-US" sz="5000" dirty="0" smtClean="0">
                <a:solidFill>
                  <a:srgbClr val="FF0000"/>
                </a:solidFill>
              </a:rPr>
              <a:t>敍事六</a:t>
            </a:r>
            <a:r>
              <a:rPr lang="zh-TW" altLang="en-US" sz="5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要素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717032"/>
            <a:ext cx="2104933" cy="268292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911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1331640" y="2308351"/>
            <a:ext cx="5832647" cy="3841634"/>
          </a:xfrm>
          <a:prstGeom prst="wedgeRoundRectCallout">
            <a:avLst>
              <a:gd name="adj1" fmla="val 60589"/>
              <a:gd name="adj2" fmla="val -143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40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694649" y="400953"/>
            <a:ext cx="5307770" cy="930908"/>
          </a:xfrm>
          <a:prstGeom prst="wedgeRoundRectCallout">
            <a:avLst>
              <a:gd name="adj1" fmla="val 35752"/>
              <a:gd name="adj2" fmla="val 2104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chemeClr val="tx1"/>
                </a:solidFill>
              </a:rPr>
              <a:t>標題：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驚喜的生日</a:t>
            </a:r>
            <a:endParaRPr lang="en-US" altLang="en-US" sz="40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12" descr="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1113658" cy="80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6" y="4077072"/>
            <a:ext cx="1020311" cy="68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02 o'Cloc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20" y="2525769"/>
            <a:ext cx="576064" cy="54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v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37" y="4925753"/>
            <a:ext cx="695629" cy="7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92230" y="1703498"/>
            <a:ext cx="3024336" cy="109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293284" y="3392324"/>
            <a:ext cx="4055250" cy="51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</a:rPr>
              <a:t>  是</a:t>
            </a:r>
            <a:r>
              <a:rPr lang="zh-TW" altLang="en-US" sz="3600" dirty="0">
                <a:solidFill>
                  <a:srgbClr val="FF0000"/>
                </a:solidFill>
              </a:rPr>
              <a:t>誰</a:t>
            </a:r>
            <a:r>
              <a:rPr lang="zh-TW" altLang="en-US" sz="3600" dirty="0">
                <a:solidFill>
                  <a:schemeClr val="tx1"/>
                </a:solidFill>
              </a:rPr>
              <a:t>的</a:t>
            </a:r>
            <a:r>
              <a:rPr lang="zh-TW" altLang="en-US" sz="3600" dirty="0" smtClean="0">
                <a:solidFill>
                  <a:schemeClr val="tx1"/>
                </a:solidFill>
              </a:rPr>
              <a:t>生日</a:t>
            </a:r>
            <a:r>
              <a:rPr lang="en-US" altLang="zh-TW" sz="3600" dirty="0" smtClean="0">
                <a:solidFill>
                  <a:schemeClr val="tx1"/>
                </a:solidFill>
              </a:rPr>
              <a:t>﹖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algn="ctr"/>
            <a:endParaRPr lang="zh-HK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2493877" y="2476898"/>
            <a:ext cx="3263960" cy="51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600" dirty="0" smtClean="0">
                <a:solidFill>
                  <a:schemeClr val="tx1"/>
                </a:solidFill>
              </a:rPr>
              <a:t>在甚麼</a:t>
            </a:r>
            <a:r>
              <a:rPr lang="zh-TW" altLang="en-US" sz="3600" dirty="0" smtClean="0">
                <a:solidFill>
                  <a:srgbClr val="FF0000"/>
                </a:solidFill>
              </a:rPr>
              <a:t>時間</a:t>
            </a:r>
            <a:r>
              <a:rPr lang="en-US" altLang="zh-TW" sz="3600" dirty="0" smtClean="0">
                <a:solidFill>
                  <a:schemeClr val="tx1"/>
                </a:solidFill>
              </a:rPr>
              <a:t>﹖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9112" y="4178766"/>
            <a:ext cx="3263960" cy="51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600" dirty="0" smtClean="0"/>
              <a:t>  </a:t>
            </a:r>
            <a:r>
              <a:rPr lang="zh-TW" altLang="en-US" sz="3600" dirty="0" smtClean="0">
                <a:solidFill>
                  <a:schemeClr val="tx1"/>
                </a:solidFill>
              </a:rPr>
              <a:t>發生</a:t>
            </a:r>
            <a:r>
              <a:rPr lang="zh-TW" altLang="en-US" sz="3600" dirty="0">
                <a:solidFill>
                  <a:schemeClr val="tx1"/>
                </a:solidFill>
              </a:rPr>
              <a:t>在</a:t>
            </a:r>
            <a:r>
              <a:rPr lang="zh-TW" altLang="en-US" sz="3600" dirty="0" smtClean="0">
                <a:solidFill>
                  <a:srgbClr val="FF0000"/>
                </a:solidFill>
              </a:rPr>
              <a:t>哪裡</a:t>
            </a:r>
            <a:r>
              <a:rPr lang="en-US" altLang="zh-TW" sz="3600" dirty="0">
                <a:solidFill>
                  <a:schemeClr val="tx1"/>
                </a:solidFill>
              </a:rPr>
              <a:t>﹖</a:t>
            </a:r>
            <a:endParaRPr lang="zh-HK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4306" y="4961107"/>
            <a:ext cx="4503111" cy="699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TW" altLang="en-US" sz="3600" dirty="0">
                <a:solidFill>
                  <a:schemeClr val="tx1"/>
                </a:solidFill>
              </a:rPr>
              <a:t>預計會</a:t>
            </a:r>
            <a:r>
              <a:rPr lang="zh-TW" altLang="en-US" sz="3600" dirty="0" smtClean="0">
                <a:solidFill>
                  <a:schemeClr val="tx1"/>
                </a:solidFill>
              </a:rPr>
              <a:t>發生</a:t>
            </a:r>
            <a:r>
              <a:rPr lang="zh-TW" altLang="en-US" sz="3600" dirty="0" smtClean="0">
                <a:solidFill>
                  <a:srgbClr val="FF0000"/>
                </a:solidFill>
              </a:rPr>
              <a:t>甚麼</a:t>
            </a:r>
            <a:r>
              <a:rPr lang="zh-TW" altLang="en-US" sz="3600" dirty="0" smtClean="0">
                <a:solidFill>
                  <a:schemeClr val="tx1"/>
                </a:solidFill>
              </a:rPr>
              <a:t>事</a:t>
            </a:r>
            <a:r>
              <a:rPr lang="zh-TW" altLang="en-US" sz="3600" dirty="0">
                <a:solidFill>
                  <a:schemeClr val="tx1"/>
                </a:solidFill>
              </a:rPr>
              <a:t>情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dirty="0" smtClean="0"/>
              <a:t> </a:t>
            </a:r>
            <a:endParaRPr lang="zh-TW" altLang="en-US" sz="36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5147" y="2825905"/>
            <a:ext cx="2104933" cy="2682928"/>
          </a:xfrm>
          <a:prstGeom prst="rect">
            <a:avLst/>
          </a:prstGeom>
        </p:spPr>
      </p:pic>
      <p:sp>
        <p:nvSpPr>
          <p:cNvPr id="3" name="爆炸 1 2"/>
          <p:cNvSpPr/>
          <p:nvPr/>
        </p:nvSpPr>
        <p:spPr>
          <a:xfrm>
            <a:off x="139270" y="133812"/>
            <a:ext cx="3642414" cy="2448272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500" dirty="0" smtClean="0">
                <a:solidFill>
                  <a:schemeClr val="bg2">
                    <a:lumMod val="10000"/>
                  </a:schemeClr>
                </a:solidFill>
              </a:rPr>
              <a:t>先</a:t>
            </a: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閱讀</a:t>
            </a:r>
            <a:r>
              <a:rPr lang="zh-HK" altLang="en-US" sz="2500" dirty="0" smtClean="0">
                <a:solidFill>
                  <a:schemeClr val="bg2">
                    <a:lumMod val="10000"/>
                  </a:schemeClr>
                </a:solidFill>
              </a:rPr>
              <a:t>首兩段</a:t>
            </a: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，再找出四素資料</a:t>
            </a:r>
            <a:endParaRPr lang="zh-HK" altLang="en-US" sz="2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162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驚喜的生日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80564"/>
            <a:ext cx="8352928" cy="49685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今天是我的生日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邀請同學下午二時來我家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一起慶祝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媽媽一早已經為我準備了豐富的美食，有我最喜歡的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雞翅膀和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三文治，我滿心期待同學的出現。　　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已經三時了，他們還未到我家。我沒精打彩地回到房中，為同學的失約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感到難過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。突然，房門給推開了，同學拿着蛋糕和禮物進來，齊聲為我唱生日歌，使我驚喜萬分。後來，我們吃蛋糕和玩遊戲，媽媽還給我們拍了很多照片。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原來這一切都是媽媽和同學的安排，今天的生日真令人既驚喜又感動。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 descr="C:\Users\emilytwyeung\AppData\Local\Microsoft\Windows\Temporary Internet Files\Content.IE5\SBVUCMOH\cake-2942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961"/>
            <a:ext cx="1311140" cy="10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02 o'Cloc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2" y="1301961"/>
            <a:ext cx="389820" cy="3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eo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80" y="1137742"/>
            <a:ext cx="737234" cy="5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ven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66" y="1154440"/>
            <a:ext cx="912299" cy="6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1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56BB5D-A627-4A1E-AB18-ABD6FC64D3AC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19" name="Picture 18" descr="peo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21" y="1154440"/>
            <a:ext cx="771639" cy="5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ev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0" y="1930065"/>
            <a:ext cx="565774" cy="61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8241" y="1472487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</a:t>
            </a:r>
            <a:endParaRPr lang="zh-HK" alt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36637" y="1908121"/>
            <a:ext cx="4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</a:t>
            </a:r>
            <a:endParaRPr lang="zh-HK" altLang="en-US" sz="3200" dirty="0"/>
          </a:p>
        </p:txBody>
      </p:sp>
      <p:pic>
        <p:nvPicPr>
          <p:cNvPr id="21" name="Picture 20" descr="peo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8" y="2407530"/>
            <a:ext cx="771639" cy="5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llustration of some wrapped gifts : Free Stock Pho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00" y="259327"/>
            <a:ext cx="1725600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2" name="Picture 6" descr="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" y="2691788"/>
            <a:ext cx="867512" cy="65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3" name="Picture 7" descr="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0138"/>
            <a:ext cx="1008912" cy="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4" name="Picture 8" descr="ev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5042525"/>
            <a:ext cx="644583" cy="6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5" name="Picture 9" descr="02 o'Cloc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14156"/>
            <a:ext cx="642035" cy="6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960228" y="1483588"/>
            <a:ext cx="4213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/>
              <a:t>今天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我生日那天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2259399" y="3805452"/>
            <a:ext cx="1107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/>
              <a:t>我家</a:t>
            </a:r>
            <a:endParaRPr lang="zh-HK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2233543" y="2547217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我、媽媽和同學</a:t>
            </a:r>
            <a:endParaRPr lang="zh-HK" altLang="en-US" sz="3600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92096" y="47700"/>
            <a:ext cx="8712968" cy="1436613"/>
          </a:xfrm>
          <a:prstGeom prst="cloudCallout">
            <a:avLst>
              <a:gd name="adj1" fmla="val 37834"/>
              <a:gd name="adj2" fmla="val 70968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/>
              <a:t>我初步了解這</a:t>
            </a:r>
            <a:r>
              <a:rPr lang="zh-TW" altLang="en-US" sz="2800" dirty="0"/>
              <a:t>篇</a:t>
            </a:r>
            <a:r>
              <a:rPr lang="zh-TW" altLang="en-US" sz="2800" dirty="0" smtClean="0"/>
              <a:t>文章是關於作者的生日，但它為甚麼是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驚喜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生日呢</a:t>
            </a:r>
            <a:r>
              <a:rPr lang="en-US" altLang="zh-TW" sz="2800" dirty="0" smtClean="0"/>
              <a:t>?</a:t>
            </a:r>
            <a:endParaRPr lang="en-US" altLang="zh-TW" sz="28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233543" y="5022849"/>
            <a:ext cx="52629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dirty="0"/>
              <a:t>我邀請同學一起慶祝生日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998292" y="5006957"/>
            <a:ext cx="693388" cy="6542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998292" y="2637745"/>
            <a:ext cx="693388" cy="65429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995818" y="1487046"/>
            <a:ext cx="693388" cy="6542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995818" y="3811948"/>
            <a:ext cx="693388" cy="65429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zh-HK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單元一  記敍單元</a:t>
            </a:r>
            <a:r>
              <a:rPr lang="en-US" altLang="zh-HK" smtClean="0"/>
              <a:t>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B5D-A627-4A1E-AB18-ABD6FC64D3AC}" type="slidenum">
              <a:rPr lang="zh-HK" altLang="en-US" smtClean="0"/>
              <a:t>9</a:t>
            </a:fld>
            <a:endParaRPr lang="zh-HK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171" y="2445261"/>
            <a:ext cx="2149593" cy="27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/>
      <p:bldP spid="254987" grpId="0"/>
      <p:bldP spid="15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3178</Words>
  <Application>Microsoft Office PowerPoint</Application>
  <PresentationFormat>On-screen Show (4:3)</PresentationFormat>
  <Paragraphs>539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華康香港標準楷書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Office 佈景主題</vt:lpstr>
      <vt:lpstr>四年級讀寫小組輔助教材 單元一　記敍單元 閱讀：記敍文的要素及順敍法</vt:lpstr>
      <vt:lpstr>前測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〈驚喜的生日〉</vt:lpstr>
      <vt:lpstr>PowerPoint Presentation</vt:lpstr>
      <vt:lpstr>PowerPoint Presentation</vt:lpstr>
      <vt:lpstr>〈驚喜的生日〉</vt:lpstr>
      <vt:lpstr>PowerPoint Presentation</vt:lpstr>
      <vt:lpstr>PowerPoint Presentation</vt:lpstr>
      <vt:lpstr>PowerPoint Presentation</vt:lpstr>
      <vt:lpstr>〈驚喜的生日〉</vt:lpstr>
      <vt:lpstr>作者心情/感受的轉變</vt:lpstr>
      <vt:lpstr>作者心情/感受的轉變</vt:lpstr>
      <vt:lpstr>理解記敍文的方法</vt:lpstr>
      <vt:lpstr>分組活動(一)   找找看</vt:lpstr>
      <vt:lpstr>活動規則</vt:lpstr>
      <vt:lpstr>任務一 在文章的第一段圈出四素 </vt:lpstr>
      <vt:lpstr>任務一 在文章的第一段圈出四素 </vt:lpstr>
      <vt:lpstr>任務二： 在文章中找出事情的經過</vt:lpstr>
      <vt:lpstr>任務三： 在文章中找出「我」的心情變化 </vt:lpstr>
      <vt:lpstr>除了「我」，還有說出其他人的心情嗎﹖</vt:lpstr>
      <vt:lpstr>除了「我」，還說出        的心情：</vt:lpstr>
      <vt:lpstr>工作紙</vt:lpstr>
      <vt:lpstr>1. 在文章的第一段，找出時間、人物、地點和事情。</vt:lpstr>
      <vt:lpstr>2. 以下哪一個不是「我」在大自然教育中心參觀過的地方？</vt:lpstr>
      <vt:lpstr>3. 「我」在大自然教育中心最後「出現」的地方是… …</vt:lpstr>
      <vt:lpstr>記敍手法   順敍法</vt:lpstr>
      <vt:lpstr>PowerPoint Presentation</vt:lpstr>
      <vt:lpstr>PowerPoint Presentation</vt:lpstr>
      <vt:lpstr>例子一〈驚喜的生日〉</vt:lpstr>
      <vt:lpstr>例子一〈驚喜的生日〉</vt:lpstr>
      <vt:lpstr>PowerPoint Presentation</vt:lpstr>
      <vt:lpstr>例子三〈快樂的復活節〉</vt:lpstr>
      <vt:lpstr>PowerPoint Presentation</vt:lpstr>
      <vt:lpstr>分組活動(二)   順敍拼貼大比拼</vt:lpstr>
      <vt:lpstr>活動規則</vt:lpstr>
      <vt:lpstr>〈遊香港公園〉</vt:lpstr>
      <vt:lpstr>PowerPoint Presentation</vt:lpstr>
      <vt:lpstr>後測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記敘文中的 六要素及順序</dc:title>
  <dc:creator>YEUNG, Tze-wai Emily</dc:creator>
  <cp:lastModifiedBy>LAU, Suk-kau</cp:lastModifiedBy>
  <cp:revision>556</cp:revision>
  <cp:lastPrinted>2019-04-26T03:03:55Z</cp:lastPrinted>
  <dcterms:created xsi:type="dcterms:W3CDTF">2017-03-30T00:45:02Z</dcterms:created>
  <dcterms:modified xsi:type="dcterms:W3CDTF">2019-10-12T02:25:18Z</dcterms:modified>
</cp:coreProperties>
</file>