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61"/>
  </p:notesMasterIdLst>
  <p:handoutMasterIdLst>
    <p:handoutMasterId r:id="rId62"/>
  </p:handoutMasterIdLst>
  <p:sldIdLst>
    <p:sldId id="256" r:id="rId2"/>
    <p:sldId id="348" r:id="rId3"/>
    <p:sldId id="453" r:id="rId4"/>
    <p:sldId id="511" r:id="rId5"/>
    <p:sldId id="448" r:id="rId6"/>
    <p:sldId id="474" r:id="rId7"/>
    <p:sldId id="454" r:id="rId8"/>
    <p:sldId id="449" r:id="rId9"/>
    <p:sldId id="475" r:id="rId10"/>
    <p:sldId id="300" r:id="rId11"/>
    <p:sldId id="298" r:id="rId12"/>
    <p:sldId id="375" r:id="rId13"/>
    <p:sldId id="307" r:id="rId14"/>
    <p:sldId id="308" r:id="rId15"/>
    <p:sldId id="396" r:id="rId16"/>
    <p:sldId id="412" r:id="rId17"/>
    <p:sldId id="387" r:id="rId18"/>
    <p:sldId id="457" r:id="rId19"/>
    <p:sldId id="459" r:id="rId20"/>
    <p:sldId id="502" r:id="rId21"/>
    <p:sldId id="353" r:id="rId22"/>
    <p:sldId id="499" r:id="rId23"/>
    <p:sldId id="476" r:id="rId24"/>
    <p:sldId id="477" r:id="rId25"/>
    <p:sldId id="501" r:id="rId26"/>
    <p:sldId id="484" r:id="rId27"/>
    <p:sldId id="510" r:id="rId28"/>
    <p:sldId id="370" r:id="rId29"/>
    <p:sldId id="479" r:id="rId30"/>
    <p:sldId id="487" r:id="rId31"/>
    <p:sldId id="488" r:id="rId32"/>
    <p:sldId id="503" r:id="rId33"/>
    <p:sldId id="512" r:id="rId34"/>
    <p:sldId id="508" r:id="rId35"/>
    <p:sldId id="498" r:id="rId36"/>
    <p:sldId id="492" r:id="rId37"/>
    <p:sldId id="509" r:id="rId38"/>
    <p:sldId id="389" r:id="rId39"/>
    <p:sldId id="430" r:id="rId40"/>
    <p:sldId id="322" r:id="rId41"/>
    <p:sldId id="321" r:id="rId42"/>
    <p:sldId id="398" r:id="rId43"/>
    <p:sldId id="323" r:id="rId44"/>
    <p:sldId id="401" r:id="rId45"/>
    <p:sldId id="506" r:id="rId46"/>
    <p:sldId id="445" r:id="rId47"/>
    <p:sldId id="507" r:id="rId48"/>
    <p:sldId id="486" r:id="rId49"/>
    <p:sldId id="384" r:id="rId50"/>
    <p:sldId id="373" r:id="rId51"/>
    <p:sldId id="472" r:id="rId52"/>
    <p:sldId id="379" r:id="rId53"/>
    <p:sldId id="473" r:id="rId54"/>
    <p:sldId id="385" r:id="rId55"/>
    <p:sldId id="458" r:id="rId56"/>
    <p:sldId id="437" r:id="rId57"/>
    <p:sldId id="395" r:id="rId58"/>
    <p:sldId id="415" r:id="rId59"/>
    <p:sldId id="355" r:id="rId60"/>
  </p:sldIdLst>
  <p:sldSz cx="9144000" cy="6858000" type="screen4x3"/>
  <p:notesSz cx="6797675" cy="99266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, Suk-kau" initials="LS" lastIdx="28" clrIdx="0">
    <p:extLst/>
  </p:cmAuthor>
  <p:cmAuthor id="2" name="LumLum" initials="L" lastIdx="0" clrIdx="1"/>
  <p:cmAuthor id="3" name="TSANG, Suk-man" initials="TS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663300"/>
    <a:srgbClr val="CCCCFF"/>
    <a:srgbClr val="FFCCFF"/>
    <a:srgbClr val="CCFFFF"/>
    <a:srgbClr val="CC00CC"/>
    <a:srgbClr val="FF66CC"/>
    <a:srgbClr val="D7E4BD"/>
    <a:srgbClr val="F8B4A6"/>
    <a:srgbClr val="624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27F97BB-C833-4FB7-BDE5-3F7075034690}" styleName="佈景主題樣式 2 - 輔色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佈景主題樣式 2 - 輔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07" autoAdjust="0"/>
    <p:restoredTop sz="90985" autoAdjust="0"/>
  </p:normalViewPr>
  <p:slideViewPr>
    <p:cSldViewPr>
      <p:cViewPr varScale="1">
        <p:scale>
          <a:sx n="62" d="100"/>
          <a:sy n="62" d="100"/>
        </p:scale>
        <p:origin x="668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348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CEEF34-A789-49A3-8758-5946CDD4E5B3}" type="doc">
      <dgm:prSet loTypeId="urn:microsoft.com/office/officeart/2005/8/layout/process4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zh-HK" altLang="en-US"/>
        </a:p>
      </dgm:t>
    </dgm:pt>
    <dgm:pt modelId="{FBB531B8-9F2D-48B6-8C4A-CFF78FB406EB}">
      <dgm:prSet phldrT="[文字]" custT="1"/>
      <dgm:spPr/>
      <dgm:t>
        <a:bodyPr/>
        <a:lstStyle/>
        <a:p>
          <a:r>
            <a:rPr lang="zh-TW" altLang="en-US" sz="3000" b="1" smtClean="0">
              <a:latin typeface="標楷體" panose="03000509000000000000" pitchFamily="65" charset="-120"/>
              <a:ea typeface="標楷體" panose="03000509000000000000" pitchFamily="65" charset="-120"/>
            </a:rPr>
            <a:t>閱讀敍事文章</a:t>
          </a:r>
          <a:endParaRPr lang="zh-HK" altLang="en-US" sz="30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C3EB797-F574-4861-BCA6-CD307060E183}" type="parTrans" cxnId="{FB6A8697-3843-4A5A-B79B-E96C2E03D7D2}">
      <dgm:prSet/>
      <dgm:spPr/>
      <dgm:t>
        <a:bodyPr/>
        <a:lstStyle/>
        <a:p>
          <a:endParaRPr lang="zh-HK" altLang="en-US" b="1"/>
        </a:p>
      </dgm:t>
    </dgm:pt>
    <dgm:pt modelId="{F8BA35B7-28DB-4083-963A-A5CF9AAD5884}" type="sibTrans" cxnId="{FB6A8697-3843-4A5A-B79B-E96C2E03D7D2}">
      <dgm:prSet/>
      <dgm:spPr/>
      <dgm:t>
        <a:bodyPr/>
        <a:lstStyle/>
        <a:p>
          <a:endParaRPr lang="zh-HK" altLang="en-US" b="1"/>
        </a:p>
      </dgm:t>
    </dgm:pt>
    <dgm:pt modelId="{22985FCE-E760-4638-B21F-F0794A267053}">
      <dgm:prSet phldrT="[文字]" custT="1"/>
      <dgm:spPr/>
      <dgm:t>
        <a:bodyPr/>
        <a:lstStyle/>
        <a:p>
          <a:r>
            <a:rPr lang="zh-TW" altLang="en-US" sz="30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圈出</a:t>
          </a:r>
          <a:r>
            <a:rPr lang="zh-TW" altLang="en-US" sz="30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時間</a:t>
          </a:r>
          <a:r>
            <a:rPr lang="en-US" altLang="zh-TW" sz="30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zh-TW" altLang="en-US" sz="30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空間過渡語</a:t>
          </a:r>
          <a:endParaRPr lang="zh-HK" altLang="en-US" sz="3000" b="1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F9B7C29-8F0D-4E1F-9F5C-46185F682409}" type="parTrans" cxnId="{05C7C001-280A-4E7B-8BE4-919B9227E9F0}">
      <dgm:prSet/>
      <dgm:spPr/>
      <dgm:t>
        <a:bodyPr/>
        <a:lstStyle/>
        <a:p>
          <a:endParaRPr lang="zh-HK" altLang="en-US" b="1"/>
        </a:p>
      </dgm:t>
    </dgm:pt>
    <dgm:pt modelId="{63FDD31B-245B-4D78-8AE9-1BC6D2B31301}" type="sibTrans" cxnId="{05C7C001-280A-4E7B-8BE4-919B9227E9F0}">
      <dgm:prSet/>
      <dgm:spPr/>
      <dgm:t>
        <a:bodyPr/>
        <a:lstStyle/>
        <a:p>
          <a:endParaRPr lang="zh-HK" altLang="en-US" b="1"/>
        </a:p>
      </dgm:t>
    </dgm:pt>
    <dgm:pt modelId="{6994ECBB-EAAE-48DA-8C59-E932260C90ED}">
      <dgm:prSet phldrT="[文字]" custT="1"/>
      <dgm:spPr/>
      <dgm:t>
        <a:bodyPr/>
        <a:lstStyle/>
        <a:p>
          <a:r>
            <a:rPr lang="zh-TW" altLang="en-US" sz="25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留意時間</a:t>
          </a:r>
          <a:r>
            <a:rPr lang="en-US" altLang="zh-TW" sz="25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zh-TW" altLang="en-US" sz="25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空間過渡語</a:t>
          </a:r>
          <a:r>
            <a:rPr lang="zh-TW" altLang="en-US" sz="2500" b="1" kern="1200" dirty="0" smtClean="0">
              <a:solidFill>
                <a:srgbClr val="FF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後</a:t>
          </a:r>
          <a:r>
            <a:rPr lang="zh-TW" altLang="en-US" sz="25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的文字，</a:t>
          </a:r>
          <a:r>
            <a:rPr lang="en-US" altLang="zh-TW" sz="24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/>
          </a:r>
          <a:br>
            <a:rPr lang="en-US" altLang="zh-TW" sz="24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</a:br>
          <a:r>
            <a:rPr lang="zh-TW" altLang="en-US" sz="2500" b="1" kern="1200" dirty="0" smtClean="0">
              <a:solidFill>
                <a:srgbClr val="FF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找出重點內容</a:t>
          </a:r>
          <a:endParaRPr lang="zh-HK" altLang="en-US" sz="2500" b="1" kern="1200" dirty="0">
            <a:solidFill>
              <a:srgbClr val="FF0000"/>
            </a:solidFill>
            <a:effectLst/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B5DF1B5-2606-455F-8759-2D313D8C49DB}" type="parTrans" cxnId="{13F0CEB2-B69F-4FA7-97E4-B165651CFC15}">
      <dgm:prSet/>
      <dgm:spPr/>
      <dgm:t>
        <a:bodyPr/>
        <a:lstStyle/>
        <a:p>
          <a:endParaRPr lang="zh-HK" altLang="en-US" b="1"/>
        </a:p>
      </dgm:t>
    </dgm:pt>
    <dgm:pt modelId="{B594C7B2-DD9B-4EA5-ADC4-73C62F4C3F94}" type="sibTrans" cxnId="{13F0CEB2-B69F-4FA7-97E4-B165651CFC15}">
      <dgm:prSet/>
      <dgm:spPr/>
      <dgm:t>
        <a:bodyPr/>
        <a:lstStyle/>
        <a:p>
          <a:endParaRPr lang="zh-HK" altLang="en-US" b="1"/>
        </a:p>
      </dgm:t>
    </dgm:pt>
    <dgm:pt modelId="{5BAA632A-BCAF-4763-B85F-A1195FCC0BEE}">
      <dgm:prSet phldrT="[文字]" custT="1"/>
      <dgm:spPr/>
      <dgm:t>
        <a:bodyPr/>
        <a:lstStyle/>
        <a:p>
          <a:r>
            <a: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思考是否</a:t>
          </a:r>
          <a:r>
            <a:rPr lang="zh-TW" altLang="en-US" sz="2400" b="1" dirty="0" smtClean="0">
              <a:solidFill>
                <a:srgbClr val="FF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重要訊息</a:t>
          </a:r>
          <a:r>
            <a: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  <a:sym typeface="Wingdings" pitchFamily="2" charset="2"/>
            </a:rPr>
            <a:t></a:t>
          </a:r>
          <a:r>
            <a: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掌握敍事脈絡</a:t>
          </a:r>
          <a:endParaRPr lang="en-US" altLang="zh-TW" sz="2400" b="1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2200" b="1" dirty="0" smtClean="0"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rPr>
            <a:t></a:t>
          </a:r>
          <a:r>
            <a: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r>
            <a: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事情發展的先後次序</a:t>
          </a:r>
          <a:endParaRPr lang="en-US" altLang="zh-TW" sz="2400" b="1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2200" b="1" dirty="0" smtClean="0"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rPr>
            <a:t></a:t>
          </a:r>
          <a:r>
            <a: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r>
            <a: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不同地方發生的事情</a:t>
          </a:r>
          <a:endParaRPr lang="zh-HK" altLang="en-US" sz="24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3291CD8-7B6B-465A-805E-C07FB1B3F822}" type="parTrans" cxnId="{4DB3EE39-F67C-4487-AF0D-D5A0BF8DA122}">
      <dgm:prSet/>
      <dgm:spPr/>
      <dgm:t>
        <a:bodyPr/>
        <a:lstStyle/>
        <a:p>
          <a:endParaRPr lang="zh-HK" altLang="en-US" b="1"/>
        </a:p>
      </dgm:t>
    </dgm:pt>
    <dgm:pt modelId="{C19622D2-1B90-4857-9F21-A2548DFF44FD}" type="sibTrans" cxnId="{4DB3EE39-F67C-4487-AF0D-D5A0BF8DA122}">
      <dgm:prSet/>
      <dgm:spPr/>
      <dgm:t>
        <a:bodyPr/>
        <a:lstStyle/>
        <a:p>
          <a:endParaRPr lang="zh-HK" altLang="en-US" b="1"/>
        </a:p>
      </dgm:t>
    </dgm:pt>
    <dgm:pt modelId="{1742DB66-2B21-468D-964F-B606A318D5C2}" type="pres">
      <dgm:prSet presAssocID="{69CEEF34-A789-49A3-8758-5946CDD4E5B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HK" altLang="en-US"/>
        </a:p>
      </dgm:t>
    </dgm:pt>
    <dgm:pt modelId="{60F2740A-089F-473B-A1D0-0D18647C7405}" type="pres">
      <dgm:prSet presAssocID="{5BAA632A-BCAF-4763-B85F-A1195FCC0BEE}" presName="boxAndChildren" presStyleCnt="0"/>
      <dgm:spPr/>
      <dgm:t>
        <a:bodyPr/>
        <a:lstStyle/>
        <a:p>
          <a:endParaRPr lang="en-US" altLang="zh-HK"/>
        </a:p>
      </dgm:t>
    </dgm:pt>
    <dgm:pt modelId="{DB946AD4-3310-4E0E-9B9F-15426EC578E9}" type="pres">
      <dgm:prSet presAssocID="{5BAA632A-BCAF-4763-B85F-A1195FCC0BEE}" presName="parentTextBox" presStyleLbl="node1" presStyleIdx="0" presStyleCnt="4" custScaleY="192185" custLinFactNeighborX="4358" custLinFactNeighborY="13241"/>
      <dgm:spPr/>
      <dgm:t>
        <a:bodyPr/>
        <a:lstStyle/>
        <a:p>
          <a:endParaRPr lang="zh-HK" altLang="en-US"/>
        </a:p>
      </dgm:t>
    </dgm:pt>
    <dgm:pt modelId="{7F751F3D-2D5D-44E2-AFB3-8127FA76A68D}" type="pres">
      <dgm:prSet presAssocID="{B594C7B2-DD9B-4EA5-ADC4-73C62F4C3F94}" presName="sp" presStyleCnt="0"/>
      <dgm:spPr/>
      <dgm:t>
        <a:bodyPr/>
        <a:lstStyle/>
        <a:p>
          <a:endParaRPr lang="en-US" altLang="zh-HK"/>
        </a:p>
      </dgm:t>
    </dgm:pt>
    <dgm:pt modelId="{CF78322C-B157-4078-A68B-56B2DF5D41DB}" type="pres">
      <dgm:prSet presAssocID="{6994ECBB-EAAE-48DA-8C59-E932260C90ED}" presName="arrowAndChildren" presStyleCnt="0"/>
      <dgm:spPr/>
      <dgm:t>
        <a:bodyPr/>
        <a:lstStyle/>
        <a:p>
          <a:endParaRPr lang="en-US" altLang="zh-HK"/>
        </a:p>
      </dgm:t>
    </dgm:pt>
    <dgm:pt modelId="{8DC8FA23-4026-4A64-9F3F-362F43524E27}" type="pres">
      <dgm:prSet presAssocID="{6994ECBB-EAAE-48DA-8C59-E932260C90ED}" presName="parentTextArrow" presStyleLbl="node1" presStyleIdx="1" presStyleCnt="4" custLinFactNeighborY="-1333"/>
      <dgm:spPr/>
      <dgm:t>
        <a:bodyPr/>
        <a:lstStyle/>
        <a:p>
          <a:endParaRPr lang="zh-HK" altLang="en-US"/>
        </a:p>
      </dgm:t>
    </dgm:pt>
    <dgm:pt modelId="{14C327D0-68F3-4051-83F0-22563E0193E9}" type="pres">
      <dgm:prSet presAssocID="{63FDD31B-245B-4D78-8AE9-1BC6D2B31301}" presName="sp" presStyleCnt="0"/>
      <dgm:spPr/>
      <dgm:t>
        <a:bodyPr/>
        <a:lstStyle/>
        <a:p>
          <a:endParaRPr lang="en-US" altLang="zh-HK"/>
        </a:p>
      </dgm:t>
    </dgm:pt>
    <dgm:pt modelId="{DAF8E9FF-8906-4A11-9328-1A6D1134545D}" type="pres">
      <dgm:prSet presAssocID="{22985FCE-E760-4638-B21F-F0794A267053}" presName="arrowAndChildren" presStyleCnt="0"/>
      <dgm:spPr/>
      <dgm:t>
        <a:bodyPr/>
        <a:lstStyle/>
        <a:p>
          <a:endParaRPr lang="en-US" altLang="zh-HK"/>
        </a:p>
      </dgm:t>
    </dgm:pt>
    <dgm:pt modelId="{7DA9DDA7-E4CC-489E-89AD-CC86BA968A39}" type="pres">
      <dgm:prSet presAssocID="{22985FCE-E760-4638-B21F-F0794A267053}" presName="parentTextArrow" presStyleLbl="node1" presStyleIdx="2" presStyleCnt="4"/>
      <dgm:spPr/>
      <dgm:t>
        <a:bodyPr/>
        <a:lstStyle/>
        <a:p>
          <a:endParaRPr lang="zh-HK" altLang="en-US"/>
        </a:p>
      </dgm:t>
    </dgm:pt>
    <dgm:pt modelId="{3F75DA1A-902D-4247-8BD6-5EDE29636ED9}" type="pres">
      <dgm:prSet presAssocID="{F8BA35B7-28DB-4083-963A-A5CF9AAD5884}" presName="sp" presStyleCnt="0"/>
      <dgm:spPr/>
      <dgm:t>
        <a:bodyPr/>
        <a:lstStyle/>
        <a:p>
          <a:endParaRPr lang="en-US" altLang="zh-HK"/>
        </a:p>
      </dgm:t>
    </dgm:pt>
    <dgm:pt modelId="{D5938D2B-9BF1-4A4C-ACB5-4B4D29F11016}" type="pres">
      <dgm:prSet presAssocID="{FBB531B8-9F2D-48B6-8C4A-CFF78FB406EB}" presName="arrowAndChildren" presStyleCnt="0"/>
      <dgm:spPr/>
      <dgm:t>
        <a:bodyPr/>
        <a:lstStyle/>
        <a:p>
          <a:endParaRPr lang="en-US" altLang="zh-HK"/>
        </a:p>
      </dgm:t>
    </dgm:pt>
    <dgm:pt modelId="{207CF27A-0F95-41FA-9B60-21FBE3610D63}" type="pres">
      <dgm:prSet presAssocID="{FBB531B8-9F2D-48B6-8C4A-CFF78FB406EB}" presName="parentTextArrow" presStyleLbl="node1" presStyleIdx="3" presStyleCnt="4" custLinFactNeighborX="-1228" custLinFactNeighborY="-2573"/>
      <dgm:spPr/>
      <dgm:t>
        <a:bodyPr/>
        <a:lstStyle/>
        <a:p>
          <a:endParaRPr lang="zh-HK" altLang="en-US"/>
        </a:p>
      </dgm:t>
    </dgm:pt>
  </dgm:ptLst>
  <dgm:cxnLst>
    <dgm:cxn modelId="{25C61061-6802-4BC8-8C57-FC35460A7972}" type="presOf" srcId="{5BAA632A-BCAF-4763-B85F-A1195FCC0BEE}" destId="{DB946AD4-3310-4E0E-9B9F-15426EC578E9}" srcOrd="0" destOrd="0" presId="urn:microsoft.com/office/officeart/2005/8/layout/process4"/>
    <dgm:cxn modelId="{13F0CEB2-B69F-4FA7-97E4-B165651CFC15}" srcId="{69CEEF34-A789-49A3-8758-5946CDD4E5B3}" destId="{6994ECBB-EAAE-48DA-8C59-E932260C90ED}" srcOrd="2" destOrd="0" parTransId="{CB5DF1B5-2606-455F-8759-2D313D8C49DB}" sibTransId="{B594C7B2-DD9B-4EA5-ADC4-73C62F4C3F94}"/>
    <dgm:cxn modelId="{FB6A8697-3843-4A5A-B79B-E96C2E03D7D2}" srcId="{69CEEF34-A789-49A3-8758-5946CDD4E5B3}" destId="{FBB531B8-9F2D-48B6-8C4A-CFF78FB406EB}" srcOrd="0" destOrd="0" parTransId="{AC3EB797-F574-4861-BCA6-CD307060E183}" sibTransId="{F8BA35B7-28DB-4083-963A-A5CF9AAD5884}"/>
    <dgm:cxn modelId="{1EA12959-895A-4338-903B-4FCFDCAF59DB}" type="presOf" srcId="{22985FCE-E760-4638-B21F-F0794A267053}" destId="{7DA9DDA7-E4CC-489E-89AD-CC86BA968A39}" srcOrd="0" destOrd="0" presId="urn:microsoft.com/office/officeart/2005/8/layout/process4"/>
    <dgm:cxn modelId="{4DB3EE39-F67C-4487-AF0D-D5A0BF8DA122}" srcId="{69CEEF34-A789-49A3-8758-5946CDD4E5B3}" destId="{5BAA632A-BCAF-4763-B85F-A1195FCC0BEE}" srcOrd="3" destOrd="0" parTransId="{D3291CD8-7B6B-465A-805E-C07FB1B3F822}" sibTransId="{C19622D2-1B90-4857-9F21-A2548DFF44FD}"/>
    <dgm:cxn modelId="{05C7C001-280A-4E7B-8BE4-919B9227E9F0}" srcId="{69CEEF34-A789-49A3-8758-5946CDD4E5B3}" destId="{22985FCE-E760-4638-B21F-F0794A267053}" srcOrd="1" destOrd="0" parTransId="{FF9B7C29-8F0D-4E1F-9F5C-46185F682409}" sibTransId="{63FDD31B-245B-4D78-8AE9-1BC6D2B31301}"/>
    <dgm:cxn modelId="{6EDBA13B-92BF-42AF-9756-D79A1597C9B3}" type="presOf" srcId="{FBB531B8-9F2D-48B6-8C4A-CFF78FB406EB}" destId="{207CF27A-0F95-41FA-9B60-21FBE3610D63}" srcOrd="0" destOrd="0" presId="urn:microsoft.com/office/officeart/2005/8/layout/process4"/>
    <dgm:cxn modelId="{64D44EBC-EB86-4596-8026-DC98531C7109}" type="presOf" srcId="{69CEEF34-A789-49A3-8758-5946CDD4E5B3}" destId="{1742DB66-2B21-468D-964F-B606A318D5C2}" srcOrd="0" destOrd="0" presId="urn:microsoft.com/office/officeart/2005/8/layout/process4"/>
    <dgm:cxn modelId="{6D44F308-BB42-47FF-940B-0B0B03D53D54}" type="presOf" srcId="{6994ECBB-EAAE-48DA-8C59-E932260C90ED}" destId="{8DC8FA23-4026-4A64-9F3F-362F43524E27}" srcOrd="0" destOrd="0" presId="urn:microsoft.com/office/officeart/2005/8/layout/process4"/>
    <dgm:cxn modelId="{2650A952-B43F-4DFF-8601-4BA490F05DC6}" type="presParOf" srcId="{1742DB66-2B21-468D-964F-B606A318D5C2}" destId="{60F2740A-089F-473B-A1D0-0D18647C7405}" srcOrd="0" destOrd="0" presId="urn:microsoft.com/office/officeart/2005/8/layout/process4"/>
    <dgm:cxn modelId="{C6F8BEE2-4ACB-45C7-993D-A2418EAD340D}" type="presParOf" srcId="{60F2740A-089F-473B-A1D0-0D18647C7405}" destId="{DB946AD4-3310-4E0E-9B9F-15426EC578E9}" srcOrd="0" destOrd="0" presId="urn:microsoft.com/office/officeart/2005/8/layout/process4"/>
    <dgm:cxn modelId="{F70C94E3-0AE8-490D-8813-B96766CA6183}" type="presParOf" srcId="{1742DB66-2B21-468D-964F-B606A318D5C2}" destId="{7F751F3D-2D5D-44E2-AFB3-8127FA76A68D}" srcOrd="1" destOrd="0" presId="urn:microsoft.com/office/officeart/2005/8/layout/process4"/>
    <dgm:cxn modelId="{0B47AA71-C67C-4AE5-8A28-B0085BD913CA}" type="presParOf" srcId="{1742DB66-2B21-468D-964F-B606A318D5C2}" destId="{CF78322C-B157-4078-A68B-56B2DF5D41DB}" srcOrd="2" destOrd="0" presId="urn:microsoft.com/office/officeart/2005/8/layout/process4"/>
    <dgm:cxn modelId="{ABD11B33-34CF-4550-B01C-ACFCC48F3E19}" type="presParOf" srcId="{CF78322C-B157-4078-A68B-56B2DF5D41DB}" destId="{8DC8FA23-4026-4A64-9F3F-362F43524E27}" srcOrd="0" destOrd="0" presId="urn:microsoft.com/office/officeart/2005/8/layout/process4"/>
    <dgm:cxn modelId="{9AD1557C-DCA1-4550-9F89-688F284D77B1}" type="presParOf" srcId="{1742DB66-2B21-468D-964F-B606A318D5C2}" destId="{14C327D0-68F3-4051-83F0-22563E0193E9}" srcOrd="3" destOrd="0" presId="urn:microsoft.com/office/officeart/2005/8/layout/process4"/>
    <dgm:cxn modelId="{3BF9A893-DF7A-4411-8BE0-E7F195DF06AD}" type="presParOf" srcId="{1742DB66-2B21-468D-964F-B606A318D5C2}" destId="{DAF8E9FF-8906-4A11-9328-1A6D1134545D}" srcOrd="4" destOrd="0" presId="urn:microsoft.com/office/officeart/2005/8/layout/process4"/>
    <dgm:cxn modelId="{62CD1BBE-A8C3-4388-9ABC-A70B7F83916E}" type="presParOf" srcId="{DAF8E9FF-8906-4A11-9328-1A6D1134545D}" destId="{7DA9DDA7-E4CC-489E-89AD-CC86BA968A39}" srcOrd="0" destOrd="0" presId="urn:microsoft.com/office/officeart/2005/8/layout/process4"/>
    <dgm:cxn modelId="{5861A72A-80F6-4EB4-83F7-3A1D03897F0A}" type="presParOf" srcId="{1742DB66-2B21-468D-964F-B606A318D5C2}" destId="{3F75DA1A-902D-4247-8BD6-5EDE29636ED9}" srcOrd="5" destOrd="0" presId="urn:microsoft.com/office/officeart/2005/8/layout/process4"/>
    <dgm:cxn modelId="{6A7AA7D8-B3AB-4D41-A47D-DEA34B1B1B5D}" type="presParOf" srcId="{1742DB66-2B21-468D-964F-B606A318D5C2}" destId="{D5938D2B-9BF1-4A4C-ACB5-4B4D29F11016}" srcOrd="6" destOrd="0" presId="urn:microsoft.com/office/officeart/2005/8/layout/process4"/>
    <dgm:cxn modelId="{A87CC6D3-1E75-4C93-927C-43E499C0B2F2}" type="presParOf" srcId="{D5938D2B-9BF1-4A4C-ACB5-4B4D29F11016}" destId="{207CF27A-0F95-41FA-9B60-21FBE3610D6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946AD4-3310-4E0E-9B9F-15426EC578E9}">
      <dsp:nvSpPr>
        <dsp:cNvPr id="0" name=""/>
        <dsp:cNvSpPr/>
      </dsp:nvSpPr>
      <dsp:spPr>
        <a:xfrm>
          <a:off x="0" y="3193398"/>
          <a:ext cx="6336703" cy="134310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思考是否</a:t>
          </a:r>
          <a:r>
            <a:rPr lang="zh-TW" altLang="en-US" sz="2400" b="1" kern="1200" dirty="0" smtClean="0">
              <a:solidFill>
                <a:srgbClr val="FF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重要訊息</a:t>
          </a:r>
          <a:r>
            <a:rPr lang="en-US" altLang="zh-TW" sz="2400" b="1" kern="1200" dirty="0" smtClean="0">
              <a:latin typeface="標楷體" panose="03000509000000000000" pitchFamily="65" charset="-120"/>
              <a:ea typeface="標楷體" panose="03000509000000000000" pitchFamily="65" charset="-120"/>
              <a:sym typeface="Wingdings" pitchFamily="2" charset="2"/>
            </a:rPr>
            <a:t></a:t>
          </a:r>
          <a:r>
            <a:rPr lang="zh-TW" altLang="en-US" sz="2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掌握敍事脈絡</a:t>
          </a:r>
          <a:endParaRPr lang="en-US" altLang="zh-TW" sz="2400" b="1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rPr>
            <a:t></a:t>
          </a:r>
          <a:r>
            <a:rPr lang="en-US" altLang="zh-TW" sz="2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r>
            <a:rPr lang="zh-TW" altLang="en-US" sz="2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事情發展的先後次序</a:t>
          </a:r>
          <a:endParaRPr lang="en-US" altLang="zh-TW" sz="2400" b="1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rPr>
            <a:t></a:t>
          </a:r>
          <a:r>
            <a:rPr lang="en-US" altLang="zh-TW" sz="2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r>
            <a:rPr lang="zh-TW" altLang="en-US" sz="2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不同地方發生的事情</a:t>
          </a:r>
          <a:endParaRPr lang="zh-HK" altLang="en-US" sz="24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3193398"/>
        <a:ext cx="6336703" cy="1343106"/>
      </dsp:txXfrm>
    </dsp:sp>
    <dsp:sp modelId="{8DC8FA23-4026-4A64-9F3F-362F43524E27}">
      <dsp:nvSpPr>
        <dsp:cNvPr id="0" name=""/>
        <dsp:cNvSpPr/>
      </dsp:nvSpPr>
      <dsp:spPr>
        <a:xfrm rot="10800000">
          <a:off x="0" y="2114554"/>
          <a:ext cx="6336703" cy="1074848"/>
        </a:xfrm>
        <a:prstGeom prst="upArrowCallou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50000"/>
                <a:satMod val="300000"/>
              </a:schemeClr>
            </a:gs>
            <a:gs pos="35000">
              <a:schemeClr val="accent3">
                <a:hueOff val="3750088"/>
                <a:satOff val="-5627"/>
                <a:lumOff val="-915"/>
                <a:alphaOff val="0"/>
                <a:tint val="37000"/>
                <a:satMod val="30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留意時間</a:t>
          </a:r>
          <a:r>
            <a:rPr lang="en-US" altLang="zh-TW" sz="25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zh-TW" altLang="en-US" sz="25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空間過渡語</a:t>
          </a:r>
          <a:r>
            <a:rPr lang="zh-TW" altLang="en-US" sz="2500" b="1" kern="1200" dirty="0" smtClean="0">
              <a:solidFill>
                <a:srgbClr val="FF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後</a:t>
          </a:r>
          <a:r>
            <a:rPr lang="zh-TW" altLang="en-US" sz="25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的文字，</a:t>
          </a:r>
          <a:r>
            <a:rPr lang="en-US" altLang="zh-TW" sz="24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/>
          </a:r>
          <a:br>
            <a:rPr lang="en-US" altLang="zh-TW" sz="24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</a:br>
          <a:r>
            <a:rPr lang="zh-TW" altLang="en-US" sz="2500" b="1" kern="1200" dirty="0" smtClean="0">
              <a:solidFill>
                <a:srgbClr val="FF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找出重點內容</a:t>
          </a:r>
          <a:endParaRPr lang="zh-HK" altLang="en-US" sz="2500" b="1" kern="1200" dirty="0">
            <a:solidFill>
              <a:srgbClr val="FF0000"/>
            </a:solidFill>
            <a:effectLst/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10800000">
        <a:off x="0" y="2114554"/>
        <a:ext cx="6336703" cy="698404"/>
      </dsp:txXfrm>
    </dsp:sp>
    <dsp:sp modelId="{7DA9DDA7-E4CC-489E-89AD-CC86BA968A39}">
      <dsp:nvSpPr>
        <dsp:cNvPr id="0" name=""/>
        <dsp:cNvSpPr/>
      </dsp:nvSpPr>
      <dsp:spPr>
        <a:xfrm rot="10800000">
          <a:off x="0" y="1064516"/>
          <a:ext cx="6336703" cy="1074848"/>
        </a:xfrm>
        <a:prstGeom prst="upArrowCallou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50000"/>
                <a:satMod val="300000"/>
              </a:schemeClr>
            </a:gs>
            <a:gs pos="35000">
              <a:schemeClr val="accent3">
                <a:hueOff val="7500176"/>
                <a:satOff val="-11253"/>
                <a:lumOff val="-1830"/>
                <a:alphaOff val="0"/>
                <a:tint val="37000"/>
                <a:satMod val="30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圈出</a:t>
          </a:r>
          <a:r>
            <a:rPr lang="zh-TW" altLang="en-US" sz="3000" b="1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時間</a:t>
          </a:r>
          <a:r>
            <a:rPr lang="en-US" altLang="zh-TW" sz="3000" b="1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zh-TW" altLang="en-US" sz="3000" b="1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空間過渡語</a:t>
          </a:r>
          <a:endParaRPr lang="zh-HK" altLang="en-US" sz="3000" b="1" kern="1200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10800000">
        <a:off x="0" y="1064516"/>
        <a:ext cx="6336703" cy="698404"/>
      </dsp:txXfrm>
    </dsp:sp>
    <dsp:sp modelId="{207CF27A-0F95-41FA-9B60-21FBE3610D63}">
      <dsp:nvSpPr>
        <dsp:cNvPr id="0" name=""/>
        <dsp:cNvSpPr/>
      </dsp:nvSpPr>
      <dsp:spPr>
        <a:xfrm rot="10800000">
          <a:off x="0" y="0"/>
          <a:ext cx="6336703" cy="1074848"/>
        </a:xfrm>
        <a:prstGeom prst="upArrowCallou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smtClean="0">
              <a:latin typeface="標楷體" panose="03000509000000000000" pitchFamily="65" charset="-120"/>
              <a:ea typeface="標楷體" panose="03000509000000000000" pitchFamily="65" charset="-120"/>
            </a:rPr>
            <a:t>閱讀敍事文章</a:t>
          </a:r>
          <a:endParaRPr lang="zh-HK" altLang="en-US" sz="30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10800000">
        <a:off x="0" y="0"/>
        <a:ext cx="6336703" cy="6984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DD388-C921-48C5-BDED-F59F2F4A865A}" type="datetimeFigureOut">
              <a:rPr lang="zh-HK" altLang="en-US" smtClean="0"/>
              <a:t>9/8/2019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F80E8-44C9-437F-B203-569EDFE3A1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25659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</a:lstStyle>
          <a:p>
            <a:endParaRPr lang="zh-HK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9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</a:lstStyle>
          <a:p>
            <a:fld id="{02A2293A-6025-41C2-968B-934A12AC55FB}" type="datetimeFigureOut">
              <a:rPr lang="zh-HK" altLang="en-US" smtClean="0"/>
              <a:pPr/>
              <a:t>9/8/2019</a:t>
            </a:fld>
            <a:endParaRPr lang="zh-HK" alt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 dirty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HK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5" y="9428587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</a:lstStyle>
          <a:p>
            <a:endParaRPr lang="zh-HK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9" y="9428587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</a:lstStyle>
          <a:p>
            <a:fld id="{E751B5A4-4228-4EBD-AE9B-93C10F8DEFC3}" type="slidenum">
              <a:rPr lang="zh-HK" altLang="en-US" smtClean="0"/>
              <a:pPr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099556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title=User:Guam&amp;action=edit&amp;redlink=1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m.wikipedia.org/wiki/File:500px-Xmas_tree_animated.gif" TargetMode="Externa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stockphotos.biz/photos.php?c=all&amp;o=popular&amp;s=0&amp;lic=all&amp;a=29&amp;set=all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freestockphotos.biz/stockphoto/3516" TargetMode="External"/><Relationship Id="rId4" Type="http://schemas.openxmlformats.org/officeDocument/2006/relationships/hyperlink" Target="http://www.freestockphotos.biz/new_licenses.php?l=0" TargetMode="Externa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source=images&amp;cd=&amp;cad=rja&amp;uact=8&amp;ved=2ahUKEwj8jPP35ZrjAhVPzIsBHb5ZAZgQjB16BAgBEAQ&amp;url=https://pixabay.com/zh/vectors/%E9%82%AE%E4%BB%B6-%E5%9C%A3%E8%AF%9E%E8%8A%82-%E5%86%AC%E9%9D%92-%E8%A3%85%E4%BF%AE-1841718/&amp;psig=AOvVaw1wUgzQOOYJePt6rWCMP-v9&amp;ust=1562313476902733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ixabay.com/zh/vectors/%E9%82%AE%E4%BB%B6-%E5%9C%A3%E8%AF%9E%E8%8A%82-%E5%86%AC%E9%9D%92-%E8%A3%85%E4%BF%AE-1841718/" TargetMode="Externa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service/license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service/license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學生比較兩篇文章後，老師可以問以下問題：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１。第二篇文章多了甚麼？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２。你留意到</a:t>
            </a:r>
            <a:r>
              <a:rPr lang="zh-TW" altLang="en-US" sz="1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時間和地點的轉移嗎？</a:t>
            </a:r>
            <a:endParaRPr lang="en-US" altLang="zh-TW" sz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３。</a:t>
            </a:r>
            <a:r>
              <a:rPr lang="zh-TW" altLang="en-US" sz="1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時間和地點的轉移有甚麼作用？</a:t>
            </a:r>
            <a:endParaRPr lang="en-US" altLang="zh-TW" sz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/>
              <a:t>（時間空間過渡語使讀者更容易理解文章內容和脈絡。）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４。</a:t>
            </a:r>
            <a:r>
              <a:rPr lang="zh-TW" altLang="en-US" sz="1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你覺得哪一篇文章較容易理解？為甚麼？</a:t>
            </a:r>
            <a:endParaRPr lang="en-US" altLang="zh-TW" sz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1B5A4-4228-4EBD-AE9B-93C10F8DEFC3}" type="slidenum">
              <a:rPr lang="zh-HK" altLang="en-US" smtClean="0"/>
              <a:pPr/>
              <a:t>4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501187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1331" indent="-228303" defTabSz="44867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67937" indent="-228303" defTabSz="44867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4542" indent="-228303" defTabSz="44867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1148" indent="-228303" defTabSz="44867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fld id="{AE1A5ED7-B10E-473B-AD8C-65B2A7E41EE0}" type="slidenum">
              <a:rPr lang="en-US" altLang="zh-TW">
                <a:solidFill>
                  <a:srgbClr val="000000"/>
                </a:solidFill>
                <a:latin typeface="Times New Roman" pitchFamily="18" charset="0"/>
                <a:ea typeface="標楷體" panose="03000509000000000000" pitchFamily="65" charset="-120"/>
              </a:rPr>
              <a:pPr eaLnBrk="1"/>
              <a:t>17</a:t>
            </a:fld>
            <a:endParaRPr lang="en-US" altLang="zh-TW" dirty="0">
              <a:solidFill>
                <a:srgbClr val="000000"/>
              </a:solidFill>
              <a:latin typeface="Times New Roman" pitchFamily="18" charset="0"/>
              <a:ea typeface="標楷體" panose="03000509000000000000" pitchFamily="65" charset="-120"/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4063"/>
            <a:ext cx="4964112" cy="3724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085" y="4715192"/>
            <a:ext cx="5437506" cy="44662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zh-TW" altLang="en-US" dirty="0" smtClean="0">
                <a:latin typeface="Times New Roman" pitchFamily="18" charset="0"/>
              </a:rPr>
              <a:t>春</a:t>
            </a:r>
            <a:endParaRPr lang="en-US" altLang="zh-TW" dirty="0" smtClean="0">
              <a:latin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>
                <a:latin typeface="Times New Roman" pitchFamily="18" charset="0"/>
              </a:rPr>
              <a:t>T</a:t>
            </a:r>
            <a:r>
              <a:rPr lang="zh-TW" altLang="en-US" dirty="0" smtClean="0">
                <a:latin typeface="Times New Roman" pitchFamily="18" charset="0"/>
              </a:rPr>
              <a:t>：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春天樹的例證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+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做櫻花觀察的夫婦的例證</a:t>
            </a:r>
          </a:p>
          <a:p>
            <a:r>
              <a:rPr lang="en-US" altLang="zh-TW" dirty="0" smtClean="0">
                <a:latin typeface="Times New Roman" pitchFamily="18" charset="0"/>
              </a:rPr>
              <a:t>A</a:t>
            </a:r>
            <a:r>
              <a:rPr lang="zh-TW" altLang="en-US" dirty="0" smtClean="0">
                <a:latin typeface="Times New Roman" pitchFamily="18" charset="0"/>
              </a:rPr>
              <a:t>：</a:t>
            </a:r>
            <a:r>
              <a:rPr lang="ja-JP" altLang="en-US" dirty="0" smtClean="0">
                <a:latin typeface="Times New Roman" pitchFamily="18" charset="0"/>
              </a:rPr>
              <a:t>「いらすとや」</a:t>
            </a:r>
            <a:endParaRPr lang="en-US" altLang="ja-JP" dirty="0" smtClean="0">
              <a:latin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</a:rPr>
              <a:t>L</a:t>
            </a:r>
            <a:r>
              <a:rPr lang="zh-TW" altLang="en-US" dirty="0" smtClean="0">
                <a:latin typeface="Times New Roman" pitchFamily="18" charset="0"/>
              </a:rPr>
              <a:t>：</a:t>
            </a:r>
            <a:r>
              <a:rPr lang="en-US" altLang="zh-TW" dirty="0" smtClean="0">
                <a:latin typeface="Times New Roman" pitchFamily="18" charset="0"/>
              </a:rPr>
              <a:t>https://www.irasutoya.com/2015/03/blog-post_382.html</a:t>
            </a:r>
          </a:p>
          <a:p>
            <a:r>
              <a:rPr lang="en-US" altLang="zh-TW" dirty="0" smtClean="0">
                <a:latin typeface="Times New Roman" pitchFamily="18" charset="0"/>
              </a:rPr>
              <a:t>     https://www.irasutoya.com/2014/03/blog-post_5986.html</a:t>
            </a:r>
          </a:p>
          <a:p>
            <a:endParaRPr lang="en-US" altLang="zh-TW" dirty="0" smtClean="0">
              <a:latin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</a:rPr>
              <a:t>夏</a:t>
            </a:r>
            <a:endParaRPr lang="en-US" altLang="zh-TW" dirty="0" smtClean="0">
              <a:latin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>
                <a:latin typeface="Times New Roman" pitchFamily="18" charset="0"/>
              </a:rPr>
              <a:t>T</a:t>
            </a:r>
            <a:r>
              <a:rPr lang="zh-TW" altLang="en-US" dirty="0" smtClean="0">
                <a:latin typeface="Times New Roman" pitchFamily="18" charset="0"/>
              </a:rPr>
              <a:t>：人在樹蔭下飲水的例證</a:t>
            </a:r>
            <a:endParaRPr lang="en-US" altLang="zh-TW" dirty="0" smtClean="0">
              <a:latin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>
                <a:latin typeface="Times New Roman" pitchFamily="18" charset="0"/>
              </a:rPr>
              <a:t>A</a:t>
            </a:r>
            <a:r>
              <a:rPr lang="zh-TW" altLang="en-US" dirty="0" smtClean="0">
                <a:latin typeface="Times New Roman" pitchFamily="18" charset="0"/>
              </a:rPr>
              <a:t>：</a:t>
            </a:r>
            <a:r>
              <a:rPr lang="ja-JP" altLang="en-US" dirty="0" smtClean="0">
                <a:latin typeface="Times New Roman" pitchFamily="18" charset="0"/>
              </a:rPr>
              <a:t>「いらすとや」</a:t>
            </a:r>
            <a:endParaRPr lang="en-US" altLang="ja-JP" dirty="0" smtClean="0">
              <a:latin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</a:rPr>
              <a:t>L</a:t>
            </a:r>
            <a:r>
              <a:rPr lang="zh-TW" altLang="en-US" dirty="0" smtClean="0">
                <a:latin typeface="Times New Roman" pitchFamily="18" charset="0"/>
              </a:rPr>
              <a:t>：</a:t>
            </a:r>
            <a:r>
              <a:rPr lang="en-US" altLang="zh-TW" dirty="0" smtClean="0">
                <a:latin typeface="Times New Roman" pitchFamily="18" charset="0"/>
              </a:rPr>
              <a:t>https://www.irasutoya.com/2018/07/blog-post_349.html</a:t>
            </a:r>
          </a:p>
          <a:p>
            <a:endParaRPr lang="en-US" altLang="zh-TW" dirty="0" smtClean="0">
              <a:latin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</a:rPr>
              <a:t>秋</a:t>
            </a:r>
            <a:endParaRPr lang="en-US" altLang="zh-TW" dirty="0" smtClean="0">
              <a:latin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>
                <a:latin typeface="Times New Roman" pitchFamily="18" charset="0"/>
              </a:rPr>
              <a:t>T</a:t>
            </a:r>
            <a:r>
              <a:rPr lang="zh-TW" altLang="en-US" dirty="0" smtClean="0">
                <a:latin typeface="Times New Roman" pitchFamily="18" charset="0"/>
              </a:rPr>
              <a:t>：</a:t>
            </a:r>
            <a:r>
              <a:rPr lang="zh-HK" altLang="en-US" sz="12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秋天樹例證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+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做櫻花觀察的夫婦的例證</a:t>
            </a:r>
            <a:endParaRPr lang="zh-HK" altLang="en-US" sz="1200" b="0" i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  <a:p>
            <a:r>
              <a:rPr lang="en-US" altLang="zh-TW" dirty="0" smtClean="0">
                <a:latin typeface="Times New Roman" pitchFamily="18" charset="0"/>
              </a:rPr>
              <a:t>A</a:t>
            </a:r>
            <a:r>
              <a:rPr lang="zh-TW" altLang="en-US" dirty="0" smtClean="0">
                <a:latin typeface="Times New Roman" pitchFamily="18" charset="0"/>
              </a:rPr>
              <a:t>：</a:t>
            </a:r>
            <a:r>
              <a:rPr lang="ja-JP" altLang="en-US" dirty="0" smtClean="0">
                <a:latin typeface="Times New Roman" pitchFamily="18" charset="0"/>
              </a:rPr>
              <a:t>「いらすとや」</a:t>
            </a:r>
            <a:endParaRPr lang="en-US" altLang="ja-JP" dirty="0" smtClean="0">
              <a:latin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</a:rPr>
              <a:t>L</a:t>
            </a:r>
            <a:r>
              <a:rPr lang="zh-TW" altLang="en-US" dirty="0" smtClean="0">
                <a:latin typeface="Times New Roman" pitchFamily="18" charset="0"/>
              </a:rPr>
              <a:t>：</a:t>
            </a:r>
            <a:r>
              <a:rPr lang="en-US" altLang="zh-TW" dirty="0" smtClean="0">
                <a:latin typeface="Times New Roman" pitchFamily="18" charset="0"/>
              </a:rPr>
              <a:t>https://www.irasutoya.com/2015/03/blog-post_845.html</a:t>
            </a:r>
          </a:p>
          <a:p>
            <a:r>
              <a:rPr lang="en-US" altLang="zh-TW" dirty="0" smtClean="0">
                <a:latin typeface="Times New Roman" pitchFamily="18" charset="0"/>
              </a:rPr>
              <a:t>     https://www.irasutoya.com/2014/03/blog-post_5986.html</a:t>
            </a:r>
          </a:p>
          <a:p>
            <a:endParaRPr lang="en-US" altLang="zh-TW" dirty="0" smtClean="0">
              <a:latin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</a:rPr>
              <a:t>冬</a:t>
            </a:r>
            <a:endParaRPr lang="en-US" altLang="zh-TW" dirty="0" smtClean="0">
              <a:latin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</a:rPr>
              <a:t>T</a:t>
            </a:r>
            <a:r>
              <a:rPr lang="zh-TW" altLang="en-US" dirty="0" smtClean="0">
                <a:latin typeface="Times New Roman" pitchFamily="18" charset="0"/>
              </a:rPr>
              <a:t>：冬天樹的例證</a:t>
            </a:r>
            <a:endParaRPr lang="en-US" altLang="zh-TW" dirty="0" smtClean="0">
              <a:latin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</a:rPr>
              <a:t>A</a:t>
            </a:r>
            <a:r>
              <a:rPr lang="zh-TW" altLang="en-US" dirty="0" smtClean="0">
                <a:latin typeface="Times New Roman" pitchFamily="18" charset="0"/>
              </a:rPr>
              <a:t>：</a:t>
            </a:r>
            <a:r>
              <a:rPr lang="ja-JP" altLang="en-US" dirty="0" smtClean="0">
                <a:latin typeface="Times New Roman" pitchFamily="18" charset="0"/>
              </a:rPr>
              <a:t>「いらすとや」</a:t>
            </a:r>
            <a:endParaRPr lang="en-US" altLang="ja-JP" dirty="0" smtClean="0">
              <a:latin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</a:rPr>
              <a:t>L</a:t>
            </a:r>
            <a:r>
              <a:rPr lang="zh-TW" altLang="en-US" dirty="0" smtClean="0">
                <a:latin typeface="Times New Roman" pitchFamily="18" charset="0"/>
              </a:rPr>
              <a:t>：</a:t>
            </a:r>
            <a:r>
              <a:rPr lang="en-US" altLang="zh-TW" dirty="0" smtClean="0">
                <a:latin typeface="Times New Roman" pitchFamily="18" charset="0"/>
              </a:rPr>
              <a:t>https://www.irasutoya.com/2015/03/blog-post_946.html</a:t>
            </a:r>
          </a:p>
          <a:p>
            <a:endParaRPr lang="en-US" altLang="zh-TW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856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1331" indent="-228303" defTabSz="44867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67937" indent="-228303" defTabSz="44867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4542" indent="-228303" defTabSz="44867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1148" indent="-228303" defTabSz="44867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fld id="{AE1A5ED7-B10E-473B-AD8C-65B2A7E41EE0}" type="slidenum">
              <a:rPr lang="en-US" altLang="zh-TW">
                <a:solidFill>
                  <a:srgbClr val="000000"/>
                </a:solidFill>
                <a:latin typeface="Times New Roman" pitchFamily="18" charset="0"/>
                <a:ea typeface="標楷體" panose="03000509000000000000" pitchFamily="65" charset="-120"/>
              </a:rPr>
              <a:pPr eaLnBrk="1"/>
              <a:t>18</a:t>
            </a:fld>
            <a:endParaRPr lang="en-US" altLang="zh-TW" dirty="0">
              <a:solidFill>
                <a:srgbClr val="000000"/>
              </a:solidFill>
              <a:latin typeface="Times New Roman" pitchFamily="18" charset="0"/>
              <a:ea typeface="標楷體" panose="03000509000000000000" pitchFamily="65" charset="-120"/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4063"/>
            <a:ext cx="4964112" cy="3724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085" y="4715192"/>
            <a:ext cx="5437506" cy="44662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zh-TW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250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1331" indent="-228303" defTabSz="44867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67937" indent="-228303" defTabSz="44867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4542" indent="-228303" defTabSz="44867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1148" indent="-228303" defTabSz="44867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fld id="{A0F35052-6556-457C-84DB-0913ACD3F9B8}" type="slidenum">
              <a:rPr lang="en-US" altLang="zh-TW">
                <a:solidFill>
                  <a:srgbClr val="000000"/>
                </a:solidFill>
                <a:latin typeface="Times New Roman" pitchFamily="18" charset="0"/>
                <a:ea typeface="標楷體" panose="03000509000000000000" pitchFamily="65" charset="-120"/>
              </a:rPr>
              <a:pPr eaLnBrk="1"/>
              <a:t>19</a:t>
            </a:fld>
            <a:endParaRPr lang="en-US" altLang="zh-TW" dirty="0">
              <a:solidFill>
                <a:srgbClr val="000000"/>
              </a:solidFill>
              <a:latin typeface="Times New Roman" pitchFamily="18" charset="0"/>
              <a:ea typeface="標楷體" panose="03000509000000000000" pitchFamily="65" charset="-120"/>
            </a:endParaRPr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4063"/>
            <a:ext cx="4964112" cy="3724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085" y="4715192"/>
            <a:ext cx="5437506" cy="44662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zh-TW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347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1331" indent="-228303" defTabSz="44867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67937" indent="-228303" defTabSz="44867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4542" indent="-228303" defTabSz="44867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1148" indent="-228303" defTabSz="44867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fld id="{AE1A5ED7-B10E-473B-AD8C-65B2A7E41EE0}" type="slidenum">
              <a:rPr lang="en-US" altLang="zh-TW">
                <a:solidFill>
                  <a:srgbClr val="000000"/>
                </a:solidFill>
                <a:latin typeface="Times New Roman" pitchFamily="18" charset="0"/>
                <a:ea typeface="標楷體" panose="03000509000000000000" pitchFamily="65" charset="-120"/>
              </a:rPr>
              <a:pPr eaLnBrk="1"/>
              <a:t>20</a:t>
            </a:fld>
            <a:endParaRPr lang="en-US" altLang="zh-TW" dirty="0">
              <a:solidFill>
                <a:srgbClr val="000000"/>
              </a:solidFill>
              <a:latin typeface="Times New Roman" pitchFamily="18" charset="0"/>
              <a:ea typeface="標楷體" panose="03000509000000000000" pitchFamily="65" charset="-120"/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4063"/>
            <a:ext cx="4964112" cy="3724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085" y="4715192"/>
            <a:ext cx="5437506" cy="44662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zh-TW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0975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聖誕樹：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T</a:t>
            </a:r>
            <a:r>
              <a:rPr lang="zh-TW" altLang="en-US" dirty="0" smtClean="0"/>
              <a:t>：</a:t>
            </a:r>
            <a:r>
              <a:rPr lang="en-US" altLang="zh-HK" sz="1200" b="1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500px-Xmas tree animated.gif</a:t>
            </a:r>
            <a:endParaRPr lang="en-US" altLang="zh-HK" sz="1200" b="0" i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A</a:t>
            </a:r>
            <a:r>
              <a:rPr lang="zh-TW" altLang="en-US" dirty="0" smtClean="0"/>
              <a:t>：</a:t>
            </a:r>
            <a:r>
              <a:rPr lang="en-US" altLang="zh-HK" sz="1200" b="0" i="0" u="sng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+mn-cs"/>
                <a:hlinkClick r:id="rId3" tooltip="User:Guam (page does not exist)"/>
              </a:rPr>
              <a:t>Guam</a:t>
            </a:r>
            <a:endParaRPr lang="en-US" altLang="zh-TW" dirty="0" smtClean="0"/>
          </a:p>
          <a:p>
            <a:r>
              <a:rPr lang="en-US" altLang="zh-TW" dirty="0" smtClean="0"/>
              <a:t>L</a:t>
            </a:r>
            <a:r>
              <a:rPr lang="zh-TW" altLang="en-US" dirty="0" smtClean="0"/>
              <a:t>：</a:t>
            </a:r>
            <a:r>
              <a:rPr lang="en-US" altLang="zh-HK" dirty="0" smtClean="0">
                <a:hlinkClick r:id="rId4"/>
              </a:rPr>
              <a:t>https://en.m.wikipedia.org/wiki/File:500px-Xmas_tree_animated.gif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1B5A4-4228-4EBD-AE9B-93C10F8DEFC3}" type="slidenum">
              <a:rPr lang="zh-HK" altLang="en-US" smtClean="0"/>
              <a:pPr/>
              <a:t>21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0644730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禮物圖：</a:t>
            </a:r>
            <a:endParaRPr lang="en-US" altLang="zh-TW" dirty="0" smtClean="0"/>
          </a:p>
          <a:p>
            <a:r>
              <a:rPr lang="en-US" altLang="zh-TW" dirty="0" smtClean="0"/>
              <a:t>T</a:t>
            </a:r>
            <a:r>
              <a:rPr lang="zh-TW" altLang="en-US" dirty="0" smtClean="0"/>
              <a:t>：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Illustration of some wrapped gifts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A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：</a:t>
            </a:r>
            <a:r>
              <a:rPr lang="en-US" altLang="zh-HK" sz="1200" b="0" i="0" u="sng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+mn-cs"/>
                <a:hlinkClick r:id="rId3"/>
              </a:rPr>
              <a:t>FreeStockPhotos.biz Collection</a:t>
            </a:r>
            <a:endParaRPr lang="en-US" altLang="zh-HK" sz="1200" b="0" i="0" u="sng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  <a:p>
            <a:r>
              <a:rPr lang="en-US" altLang="zh-TW" sz="1200" b="0" i="0" u="none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L</a:t>
            </a:r>
            <a:r>
              <a:rPr lang="zh-TW" altLang="en-US" sz="1200" b="0" i="0" u="none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：</a:t>
            </a:r>
            <a:r>
              <a:rPr lang="en-US" altLang="zh-HK" sz="1200" b="0" i="0" u="sng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+mn-cs"/>
                <a:hlinkClick r:id="rId4"/>
              </a:rPr>
              <a:t>FSP Standard License</a:t>
            </a:r>
            <a:endParaRPr lang="en-US" altLang="zh-HK" sz="1200" b="0" i="0" u="sng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  <a:p>
            <a:r>
              <a:rPr lang="en-US" altLang="zh-TW" sz="1200" b="0" i="0" u="none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L</a:t>
            </a:r>
            <a:r>
              <a:rPr lang="zh-TW" altLang="en-US" sz="1200" b="0" i="0" u="none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：</a:t>
            </a:r>
            <a:r>
              <a:rPr lang="en-US" altLang="zh-HK" dirty="0" smtClean="0">
                <a:hlinkClick r:id="rId5"/>
              </a:rPr>
              <a:t>http://www.freestockphotos.biz/stockphoto/3516</a:t>
            </a:r>
            <a:endParaRPr lang="en-US" altLang="zh-HK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1B5A4-4228-4EBD-AE9B-93C10F8DEFC3}" type="slidenum">
              <a:rPr lang="zh-HK" altLang="en-US" smtClean="0"/>
              <a:pPr/>
              <a:t>22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2807849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圖片：</a:t>
            </a:r>
            <a:endParaRPr lang="en-US" altLang="zh-TW" dirty="0" smtClean="0"/>
          </a:p>
          <a:p>
            <a:r>
              <a:rPr lang="en-US" altLang="zh-TW" dirty="0" smtClean="0"/>
              <a:t>T</a:t>
            </a:r>
            <a:r>
              <a:rPr lang="zh-TW" altLang="en-US" dirty="0" smtClean="0"/>
              <a:t>：</a:t>
            </a:r>
            <a:r>
              <a:rPr lang="zh-TW" altLang="en-US" sz="1200" b="0" i="0" u="none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聖誕節  冬青</a:t>
            </a:r>
            <a:endParaRPr lang="en-US" altLang="zh-TW" sz="1200" b="0" i="0" u="none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  <a:p>
            <a:r>
              <a:rPr lang="en-US" altLang="zh-TW" dirty="0" smtClean="0"/>
              <a:t>A</a:t>
            </a:r>
            <a:r>
              <a:rPr lang="zh-TW" altLang="en-US" dirty="0" smtClean="0"/>
              <a:t>：</a:t>
            </a:r>
            <a:r>
              <a:rPr lang="en-US" altLang="zh-HK" sz="1200" b="0" i="0" u="sng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+mn-cs"/>
                <a:hlinkClick r:id="rId3"/>
              </a:rPr>
              <a:t>pixabay.com</a:t>
            </a:r>
            <a:endParaRPr lang="en-US" altLang="zh-TW" dirty="0" smtClean="0"/>
          </a:p>
          <a:p>
            <a:r>
              <a:rPr lang="en-US" altLang="zh-TW" dirty="0" smtClean="0"/>
              <a:t>L</a:t>
            </a:r>
            <a:r>
              <a:rPr lang="zh-TW" altLang="en-US" dirty="0" smtClean="0"/>
              <a:t>：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可以做商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業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用途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/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 不要求署名</a:t>
            </a:r>
            <a:endParaRPr lang="en-US" altLang="zh-TW" dirty="0" smtClean="0"/>
          </a:p>
          <a:p>
            <a:r>
              <a:rPr lang="en-US" altLang="zh-TW" dirty="0" smtClean="0"/>
              <a:t>L</a:t>
            </a:r>
            <a:r>
              <a:rPr lang="zh-TW" altLang="en-US" dirty="0" smtClean="0"/>
              <a:t>：</a:t>
            </a:r>
            <a:r>
              <a:rPr lang="en-US" altLang="zh-HK" dirty="0" smtClean="0">
                <a:hlinkClick r:id="rId4"/>
              </a:rPr>
              <a:t>https://pixabay.com/zh/vectors/%E9%82%AE%E4%BB%B6-%E5%9C%A3%E8%AF%9E%E8%8A%82-%E5%86%AC%E9%9D%92-%E8%A3%85%E4%BF%AE-1841718/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1B5A4-4228-4EBD-AE9B-93C10F8DEFC3}" type="slidenum">
              <a:rPr lang="zh-HK" altLang="en-US" smtClean="0"/>
              <a:pPr/>
              <a:t>23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0929849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1B5A4-4228-4EBD-AE9B-93C10F8DEFC3}" type="slidenum">
              <a:rPr lang="zh-HK" altLang="en-US" smtClean="0"/>
              <a:pPr/>
              <a:t>25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8292700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 smtClean="0"/>
              <a:t>b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1B5A4-4228-4EBD-AE9B-93C10F8DEFC3}" type="slidenum">
              <a:rPr lang="zh-HK" altLang="en-US" smtClean="0"/>
              <a:pPr/>
              <a:t>31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2609328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 smtClean="0"/>
              <a:t>b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1B5A4-4228-4EBD-AE9B-93C10F8DEFC3}" type="slidenum">
              <a:rPr lang="zh-HK" altLang="en-US" smtClean="0"/>
              <a:pPr/>
              <a:t>32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005209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學生比較兩篇文章後，老師可以問以下問題：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１。第二篇文章多了甚麼？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２。你留意到</a:t>
            </a:r>
            <a:r>
              <a:rPr lang="zh-TW" altLang="en-US" sz="1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時間和地點的轉移嗎？</a:t>
            </a:r>
            <a:endParaRPr lang="en-US" altLang="zh-TW" sz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３。</a:t>
            </a:r>
            <a:r>
              <a:rPr lang="zh-TW" altLang="en-US" sz="1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時間和地點的轉移有甚麼作用？</a:t>
            </a:r>
            <a:endParaRPr lang="en-US" altLang="zh-TW" sz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/>
              <a:t>（時間空間過渡語使讀者更容易理解文章內容和脈絡。）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４。</a:t>
            </a:r>
            <a:r>
              <a:rPr lang="zh-TW" altLang="en-US" sz="1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你覺得哪一篇文章較容易理解？為甚麼？</a:t>
            </a:r>
            <a:endParaRPr lang="en-US" altLang="zh-TW" sz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1B5A4-4228-4EBD-AE9B-93C10F8DEFC3}" type="slidenum">
              <a:rPr lang="zh-HK" altLang="en-US" smtClean="0"/>
              <a:pPr/>
              <a:t>5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5011875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 smtClean="0"/>
              <a:t>b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1B5A4-4228-4EBD-AE9B-93C10F8DEFC3}" type="slidenum">
              <a:rPr lang="zh-HK" altLang="en-US" smtClean="0"/>
              <a:pPr/>
              <a:t>33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4671853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 smtClean="0"/>
              <a:t>b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1B5A4-4228-4EBD-AE9B-93C10F8DEFC3}" type="slidenum">
              <a:rPr lang="zh-HK" altLang="en-US" smtClean="0"/>
              <a:pPr/>
              <a:t>34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023883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 smtClean="0"/>
              <a:t>b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1B5A4-4228-4EBD-AE9B-93C10F8DEFC3}" type="slidenum">
              <a:rPr lang="zh-HK" altLang="en-US" smtClean="0"/>
              <a:pPr/>
              <a:t>35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5109227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 smtClean="0"/>
              <a:t>b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1B5A4-4228-4EBD-AE9B-93C10F8DEFC3}" type="slidenum">
              <a:rPr lang="zh-HK" altLang="en-US" smtClean="0"/>
              <a:pPr/>
              <a:t>36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8612272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 smtClean="0"/>
              <a:t>b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1B5A4-4228-4EBD-AE9B-93C10F8DEFC3}" type="slidenum">
              <a:rPr lang="zh-HK" altLang="en-US" smtClean="0"/>
              <a:pPr/>
              <a:t>37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5793807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1331" indent="-228303" defTabSz="44867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67937" indent="-228303" defTabSz="44867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4542" indent="-228303" defTabSz="44867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1148" indent="-228303" defTabSz="44867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fld id="{61819E78-6A4B-4457-B417-CFFDD18F5C44}" type="slidenum">
              <a:rPr lang="en-US" altLang="zh-TW">
                <a:solidFill>
                  <a:srgbClr val="000000"/>
                </a:solidFill>
                <a:latin typeface="Times New Roman" pitchFamily="18" charset="0"/>
                <a:ea typeface="標楷體" panose="03000509000000000000" pitchFamily="65" charset="-120"/>
              </a:rPr>
              <a:pPr eaLnBrk="1"/>
              <a:t>38</a:t>
            </a:fld>
            <a:endParaRPr lang="en-US" altLang="zh-TW" dirty="0">
              <a:solidFill>
                <a:srgbClr val="000000"/>
              </a:solidFill>
              <a:latin typeface="Times New Roman" pitchFamily="18" charset="0"/>
              <a:ea typeface="標楷體" panose="03000509000000000000" pitchFamily="65" charset="-120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4063"/>
            <a:ext cx="4964112" cy="3724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085" y="4715192"/>
            <a:ext cx="5437506" cy="44662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zh-TW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856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59541" algn="l"/>
                <a:tab pos="1323840" algn="l"/>
                <a:tab pos="1986552" algn="l"/>
                <a:tab pos="2650849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659541" algn="l"/>
                <a:tab pos="1323840" algn="l"/>
                <a:tab pos="1986552" algn="l"/>
                <a:tab pos="2650849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659541" algn="l"/>
                <a:tab pos="1323840" algn="l"/>
                <a:tab pos="1986552" algn="l"/>
                <a:tab pos="2650849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659541" algn="l"/>
                <a:tab pos="1323840" algn="l"/>
                <a:tab pos="1986552" algn="l"/>
                <a:tab pos="2650849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659541" algn="l"/>
                <a:tab pos="1323840" algn="l"/>
                <a:tab pos="1986552" algn="l"/>
                <a:tab pos="2650849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1331" indent="-228303" defTabSz="44867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59541" algn="l"/>
                <a:tab pos="1323840" algn="l"/>
                <a:tab pos="1986552" algn="l"/>
                <a:tab pos="2650849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67937" indent="-228303" defTabSz="44867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59541" algn="l"/>
                <a:tab pos="1323840" algn="l"/>
                <a:tab pos="1986552" algn="l"/>
                <a:tab pos="2650849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4542" indent="-228303" defTabSz="44867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59541" algn="l"/>
                <a:tab pos="1323840" algn="l"/>
                <a:tab pos="1986552" algn="l"/>
                <a:tab pos="2650849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1148" indent="-228303" defTabSz="44867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59541" algn="l"/>
                <a:tab pos="1323840" algn="l"/>
                <a:tab pos="1986552" algn="l"/>
                <a:tab pos="2650849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B2311D29-29E5-4D46-BF18-A2BF2BE8BFB0}" type="slidenum">
              <a:rPr lang="en-US" altLang="zh-TW" smtClean="0">
                <a:solidFill>
                  <a:srgbClr val="000000"/>
                </a:solidFill>
                <a:latin typeface="Times New Roman" pitchFamily="18" charset="0"/>
                <a:ea typeface="標楷體" panose="03000509000000000000" pitchFamily="65" charset="-120"/>
              </a:rPr>
              <a:pPr eaLnBrk="1">
                <a:buFont typeface="Times New Roman" pitchFamily="18" charset="0"/>
                <a:buNone/>
              </a:pPr>
              <a:t>40</a:t>
            </a:fld>
            <a:endParaRPr lang="en-US" altLang="zh-TW" dirty="0" smtClean="0">
              <a:solidFill>
                <a:srgbClr val="000000"/>
              </a:solidFill>
              <a:latin typeface="Times New Roman" pitchFamily="18" charset="0"/>
              <a:ea typeface="標楷體" panose="03000509000000000000" pitchFamily="65" charset="-120"/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085" y="4715192"/>
            <a:ext cx="5437506" cy="44662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zh-TW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5323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59541" algn="l"/>
                <a:tab pos="1323840" algn="l"/>
                <a:tab pos="1986552" algn="l"/>
                <a:tab pos="2650849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659541" algn="l"/>
                <a:tab pos="1323840" algn="l"/>
                <a:tab pos="1986552" algn="l"/>
                <a:tab pos="2650849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659541" algn="l"/>
                <a:tab pos="1323840" algn="l"/>
                <a:tab pos="1986552" algn="l"/>
                <a:tab pos="2650849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659541" algn="l"/>
                <a:tab pos="1323840" algn="l"/>
                <a:tab pos="1986552" algn="l"/>
                <a:tab pos="2650849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659541" algn="l"/>
                <a:tab pos="1323840" algn="l"/>
                <a:tab pos="1986552" algn="l"/>
                <a:tab pos="2650849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1331" indent="-228303" defTabSz="44867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59541" algn="l"/>
                <a:tab pos="1323840" algn="l"/>
                <a:tab pos="1986552" algn="l"/>
                <a:tab pos="2650849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67937" indent="-228303" defTabSz="44867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59541" algn="l"/>
                <a:tab pos="1323840" algn="l"/>
                <a:tab pos="1986552" algn="l"/>
                <a:tab pos="2650849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4542" indent="-228303" defTabSz="44867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59541" algn="l"/>
                <a:tab pos="1323840" algn="l"/>
                <a:tab pos="1986552" algn="l"/>
                <a:tab pos="2650849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1148" indent="-228303" defTabSz="44867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59541" algn="l"/>
                <a:tab pos="1323840" algn="l"/>
                <a:tab pos="1986552" algn="l"/>
                <a:tab pos="2650849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6EAFFDAD-E3DF-4ED1-809A-073EB58D6442}" type="slidenum">
              <a:rPr lang="en-US" altLang="zh-TW" smtClean="0">
                <a:solidFill>
                  <a:srgbClr val="000000"/>
                </a:solidFill>
                <a:latin typeface="Times New Roman" pitchFamily="18" charset="0"/>
                <a:ea typeface="標楷體" panose="03000509000000000000" pitchFamily="65" charset="-120"/>
              </a:rPr>
              <a:pPr eaLnBrk="1">
                <a:buFont typeface="Times New Roman" pitchFamily="18" charset="0"/>
                <a:buNone/>
              </a:pPr>
              <a:t>41</a:t>
            </a:fld>
            <a:endParaRPr lang="en-US" altLang="zh-TW" dirty="0" smtClean="0">
              <a:solidFill>
                <a:srgbClr val="000000"/>
              </a:solidFill>
              <a:latin typeface="Times New Roman" pitchFamily="18" charset="0"/>
              <a:ea typeface="標楷體" panose="03000509000000000000" pitchFamily="65" charset="-12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085" y="4715192"/>
            <a:ext cx="5437506" cy="44662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zh-TW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8491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59541" algn="l"/>
                <a:tab pos="1323840" algn="l"/>
                <a:tab pos="1986552" algn="l"/>
                <a:tab pos="2650849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659541" algn="l"/>
                <a:tab pos="1323840" algn="l"/>
                <a:tab pos="1986552" algn="l"/>
                <a:tab pos="2650849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659541" algn="l"/>
                <a:tab pos="1323840" algn="l"/>
                <a:tab pos="1986552" algn="l"/>
                <a:tab pos="2650849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659541" algn="l"/>
                <a:tab pos="1323840" algn="l"/>
                <a:tab pos="1986552" algn="l"/>
                <a:tab pos="2650849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659541" algn="l"/>
                <a:tab pos="1323840" algn="l"/>
                <a:tab pos="1986552" algn="l"/>
                <a:tab pos="2650849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1331" indent="-228303" defTabSz="44867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59541" algn="l"/>
                <a:tab pos="1323840" algn="l"/>
                <a:tab pos="1986552" algn="l"/>
                <a:tab pos="2650849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67937" indent="-228303" defTabSz="44867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59541" algn="l"/>
                <a:tab pos="1323840" algn="l"/>
                <a:tab pos="1986552" algn="l"/>
                <a:tab pos="2650849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4542" indent="-228303" defTabSz="44867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59541" algn="l"/>
                <a:tab pos="1323840" algn="l"/>
                <a:tab pos="1986552" algn="l"/>
                <a:tab pos="2650849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1148" indent="-228303" defTabSz="44867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59541" algn="l"/>
                <a:tab pos="1323840" algn="l"/>
                <a:tab pos="1986552" algn="l"/>
                <a:tab pos="2650849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2F06C835-9A57-4D0C-971E-8BD342AFCD03}" type="slidenum">
              <a:rPr lang="en-US" altLang="zh-TW" smtClean="0">
                <a:solidFill>
                  <a:srgbClr val="000000"/>
                </a:solidFill>
                <a:latin typeface="Times New Roman" pitchFamily="18" charset="0"/>
                <a:ea typeface="標楷體" panose="03000509000000000000" pitchFamily="65" charset="-120"/>
              </a:rPr>
              <a:pPr eaLnBrk="1">
                <a:buFont typeface="Times New Roman" pitchFamily="18" charset="0"/>
                <a:buNone/>
              </a:pPr>
              <a:t>43</a:t>
            </a:fld>
            <a:endParaRPr lang="en-US" altLang="zh-TW" dirty="0" smtClean="0">
              <a:solidFill>
                <a:srgbClr val="000000"/>
              </a:solidFill>
              <a:latin typeface="Times New Roman" pitchFamily="18" charset="0"/>
              <a:ea typeface="標楷體" panose="03000509000000000000" pitchFamily="65" charset="-120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085" y="4715192"/>
            <a:ext cx="5437506" cy="44662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zh-TW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080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1B5A4-4228-4EBD-AE9B-93C10F8DEFC3}" type="slidenum">
              <a:rPr lang="zh-HK" altLang="en-US" smtClean="0"/>
              <a:pPr/>
              <a:t>48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452630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HK" sz="1200" kern="1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+mn-cs"/>
              <a:hlinkClick r:id="rId3"/>
            </a:endParaRPr>
          </a:p>
          <a:p>
            <a:r>
              <a:rPr lang="zh-TW" altLang="en-US" dirty="0" smtClean="0"/>
              <a:t>圖片：</a:t>
            </a:r>
            <a:endParaRPr lang="en-US" altLang="zh-TW" dirty="0" smtClean="0"/>
          </a:p>
          <a:p>
            <a:r>
              <a:rPr lang="zh-TW" altLang="en-US" dirty="0" smtClean="0"/>
              <a:t>跑步：</a:t>
            </a:r>
            <a:r>
              <a:rPr lang="en-US" altLang="zh-TW" dirty="0" smtClean="0"/>
              <a:t>https://cdn.pixabay.com/photo/2016/08/02/02/27/woman-1562560_960_720.jpg</a:t>
            </a:r>
          </a:p>
          <a:p>
            <a:r>
              <a:rPr lang="zh-TW" altLang="en-US" dirty="0" smtClean="0"/>
              <a:t>圖書館：</a:t>
            </a:r>
            <a:r>
              <a:rPr lang="en-US" altLang="zh-TW" dirty="0" smtClean="0"/>
              <a:t>https://cdn.pixabay.com/photo/2014/10/14/20/14/library-488690_960_720.jpg</a:t>
            </a:r>
          </a:p>
          <a:p>
            <a:r>
              <a:rPr lang="zh-TW" altLang="en-US" dirty="0" smtClean="0"/>
              <a:t>漢堡飽：</a:t>
            </a:r>
            <a:r>
              <a:rPr lang="en-US" altLang="zh-TW" dirty="0" smtClean="0"/>
              <a:t>https://cdn.pixabay.com/photo/2016/03/05/19/02/hamburger-1238246_960_720.jpg</a:t>
            </a:r>
          </a:p>
          <a:p>
            <a:r>
              <a:rPr lang="zh-TW" altLang="en-US" dirty="0" smtClean="0"/>
              <a:t>書與筆：</a:t>
            </a:r>
            <a:r>
              <a:rPr lang="en-US" altLang="zh-HK" dirty="0" smtClean="0"/>
              <a:t>https://cdn.pixabay.com/photo/2016/10/05/17/11/desk-1717161_960_720.png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屋：</a:t>
            </a:r>
            <a:r>
              <a:rPr lang="en-US" altLang="zh-HK" dirty="0" smtClean="0"/>
              <a:t>https://cdn.pixabay.com/photo/2018/03/25/23/26/realtor-3261160_960_720.jpg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HK" sz="1200" u="sng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+mn-cs"/>
                <a:hlinkClick r:id="rId3"/>
              </a:rPr>
              <a:t>Pixabay</a:t>
            </a:r>
            <a:r>
              <a:rPr lang="en-US" altLang="zh-HK" sz="1200" u="sng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+mn-cs"/>
                <a:hlinkClick r:id="rId3"/>
              </a:rPr>
              <a:t> License</a:t>
            </a:r>
            <a:r>
              <a:rPr lang="en-US" altLang="zh-HK" dirty="0" smtClean="0">
                <a:effectLst/>
              </a:rPr>
              <a:t> </a:t>
            </a:r>
            <a:r>
              <a:rPr lang="en-US" altLang="zh-TW" dirty="0" smtClean="0">
                <a:effectLst/>
              </a:rPr>
              <a:t>/</a:t>
            </a:r>
            <a:r>
              <a:rPr lang="en-US" altLang="zh-HK" dirty="0" smtClean="0">
                <a:effectLst/>
              </a:rPr>
              <a:t>Free for commercial use </a:t>
            </a:r>
            <a:br>
              <a:rPr lang="en-US" altLang="zh-HK" dirty="0" smtClean="0">
                <a:effectLst/>
              </a:rPr>
            </a:br>
            <a:r>
              <a:rPr lang="en-US" altLang="zh-HK" dirty="0" smtClean="0">
                <a:effectLst/>
              </a:rPr>
              <a:t>No attribution required </a:t>
            </a:r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1B5A4-4228-4EBD-AE9B-93C10F8DEFC3}" type="slidenum">
              <a:rPr lang="zh-HK" altLang="en-US" smtClean="0"/>
              <a:pPr/>
              <a:t>8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0011416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1B5A4-4228-4EBD-AE9B-93C10F8DEFC3}" type="slidenum">
              <a:rPr lang="zh-HK" altLang="en-US" smtClean="0"/>
              <a:pPr/>
              <a:t>49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2547170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老師可以與學生事情發展的經過。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1B5A4-4228-4EBD-AE9B-93C10F8DEFC3}" type="slidenum">
              <a:rPr lang="zh-HK" altLang="en-US" smtClean="0"/>
              <a:pPr/>
              <a:t>54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355334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1331" indent="-228303" defTabSz="44867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67937" indent="-228303" defTabSz="44867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4542" indent="-228303" defTabSz="44867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1148" indent="-228303" defTabSz="44867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fld id="{61819E78-6A4B-4457-B417-CFFDD18F5C44}" type="slidenum">
              <a:rPr lang="en-US" altLang="zh-TW">
                <a:solidFill>
                  <a:srgbClr val="000000"/>
                </a:solidFill>
                <a:latin typeface="Times New Roman" pitchFamily="18" charset="0"/>
                <a:ea typeface="標楷體" panose="03000509000000000000" pitchFamily="65" charset="-120"/>
              </a:rPr>
              <a:pPr eaLnBrk="1"/>
              <a:t>56</a:t>
            </a:fld>
            <a:endParaRPr lang="en-US" altLang="zh-TW" dirty="0">
              <a:solidFill>
                <a:srgbClr val="000000"/>
              </a:solidFill>
              <a:latin typeface="Times New Roman" pitchFamily="18" charset="0"/>
              <a:ea typeface="標楷體" panose="03000509000000000000" pitchFamily="65" charset="-120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4063"/>
            <a:ext cx="4964112" cy="3724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085" y="4715192"/>
            <a:ext cx="5437506" cy="44662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zh-TW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511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1988" algn="l"/>
                <a:tab pos="1325563" algn="l"/>
                <a:tab pos="1989138" algn="l"/>
                <a:tab pos="2652713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661988" algn="l"/>
                <a:tab pos="1325563" algn="l"/>
                <a:tab pos="1989138" algn="l"/>
                <a:tab pos="2652713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661988" algn="l"/>
                <a:tab pos="1325563" algn="l"/>
                <a:tab pos="1989138" algn="l"/>
                <a:tab pos="2652713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661988" algn="l"/>
                <a:tab pos="1325563" algn="l"/>
                <a:tab pos="1989138" algn="l"/>
                <a:tab pos="2652713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661988" algn="l"/>
                <a:tab pos="1325563" algn="l"/>
                <a:tab pos="1989138" algn="l"/>
                <a:tab pos="2652713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fld id="{9B9B75A8-2FC2-449E-8BBF-EE69201F0DE8}" type="slidenum">
              <a:rPr lang="en-US" altLang="zh-TW" smtClean="0">
                <a:solidFill>
                  <a:srgbClr val="000000"/>
                </a:solidFill>
                <a:latin typeface="Times New Roman" pitchFamily="18" charset="0"/>
                <a:ea typeface="標楷體" panose="03000509000000000000" pitchFamily="65" charset="-120"/>
              </a:rPr>
              <a:pPr eaLnBrk="1"/>
              <a:t>57</a:t>
            </a:fld>
            <a:endParaRPr lang="en-US" altLang="zh-TW" dirty="0" smtClean="0">
              <a:solidFill>
                <a:srgbClr val="000000"/>
              </a:solidFill>
              <a:latin typeface="Times New Roman" pitchFamily="18" charset="0"/>
              <a:ea typeface="標楷體" panose="03000509000000000000" pitchFamily="65" charset="-120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2475"/>
            <a:ext cx="4964112" cy="3724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6" y="4715713"/>
            <a:ext cx="5438775" cy="44665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zh-TW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472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HK" sz="1200" u="sng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+mn-cs"/>
                <a:hlinkClick r:id="rId3"/>
              </a:rPr>
              <a:t>Pixabay</a:t>
            </a:r>
            <a:r>
              <a:rPr lang="en-US" altLang="zh-HK" sz="1200" u="sng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+mn-cs"/>
                <a:hlinkClick r:id="rId3"/>
              </a:rPr>
              <a:t> License</a:t>
            </a:r>
            <a:r>
              <a:rPr lang="en-US" altLang="zh-HK" dirty="0" smtClean="0">
                <a:effectLst/>
              </a:rPr>
              <a:t> Free for commercial use </a:t>
            </a:r>
            <a:br>
              <a:rPr lang="en-US" altLang="zh-HK" dirty="0" smtClean="0">
                <a:effectLst/>
              </a:rPr>
            </a:br>
            <a:r>
              <a:rPr lang="en-US" altLang="zh-HK" dirty="0" smtClean="0">
                <a:effectLst/>
              </a:rPr>
              <a:t>No attribution required </a:t>
            </a:r>
          </a:p>
          <a:p>
            <a:r>
              <a:rPr lang="en-US" altLang="zh-TW" dirty="0" err="1" smtClean="0"/>
              <a:t>RUNNING:https</a:t>
            </a:r>
            <a:r>
              <a:rPr lang="en-US" altLang="zh-TW" dirty="0" smtClean="0"/>
              <a:t>://cdn.pixabay.com/photo/2016/08/02/02/27/woman-1562560_960_720.jpg</a:t>
            </a:r>
          </a:p>
          <a:p>
            <a:r>
              <a:rPr lang="en-US" altLang="zh-TW" dirty="0" err="1" smtClean="0"/>
              <a:t>BOOK:https</a:t>
            </a:r>
            <a:r>
              <a:rPr lang="en-US" altLang="zh-TW" dirty="0" smtClean="0"/>
              <a:t>://cdn.pixabay.com/photo/2014/10/14/20/14/library-488690_960_720.jpg</a:t>
            </a:r>
          </a:p>
          <a:p>
            <a:r>
              <a:rPr lang="en-US" altLang="zh-TW" dirty="0" err="1" smtClean="0"/>
              <a:t>BUN:https</a:t>
            </a:r>
            <a:r>
              <a:rPr lang="en-US" altLang="zh-TW" dirty="0" smtClean="0"/>
              <a:t>://cdn.pixabay.com/photo/2016/03/05/19/02/hamburger-1238246_960_720.jpg</a:t>
            </a:r>
          </a:p>
          <a:p>
            <a:r>
              <a:rPr lang="en-US" altLang="zh-HK" dirty="0" err="1" smtClean="0"/>
              <a:t>PEN:https</a:t>
            </a:r>
            <a:r>
              <a:rPr lang="en-US" altLang="zh-HK" dirty="0" smtClean="0"/>
              <a:t>://cdn.pixabay.com/photo/2016/10/05/17/11/desk-1717161_960_720.png</a:t>
            </a:r>
          </a:p>
          <a:p>
            <a:r>
              <a:rPr lang="en-US" altLang="zh-HK" dirty="0" err="1" smtClean="0"/>
              <a:t>HOUSE:https</a:t>
            </a:r>
            <a:r>
              <a:rPr lang="en-US" altLang="zh-HK" dirty="0" smtClean="0"/>
              <a:t>://cdn.pixabay.com/photo/2018/03/25/23/26/realtor-3261160_960_720.jpg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1B5A4-4228-4EBD-AE9B-93C10F8DEFC3}" type="slidenum">
              <a:rPr lang="zh-HK" altLang="en-US" smtClean="0"/>
              <a:pPr/>
              <a:t>9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532043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1988" algn="l"/>
                <a:tab pos="1325563" algn="l"/>
                <a:tab pos="1989138" algn="l"/>
                <a:tab pos="2652713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661988" algn="l"/>
                <a:tab pos="1325563" algn="l"/>
                <a:tab pos="1989138" algn="l"/>
                <a:tab pos="2652713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661988" algn="l"/>
                <a:tab pos="1325563" algn="l"/>
                <a:tab pos="1989138" algn="l"/>
                <a:tab pos="2652713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661988" algn="l"/>
                <a:tab pos="1325563" algn="l"/>
                <a:tab pos="1989138" algn="l"/>
                <a:tab pos="2652713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661988" algn="l"/>
                <a:tab pos="1325563" algn="l"/>
                <a:tab pos="1989138" algn="l"/>
                <a:tab pos="2652713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fld id="{9B9B75A8-2FC2-449E-8BBF-EE69201F0DE8}" type="slidenum">
              <a:rPr lang="en-US" altLang="zh-TW" smtClean="0">
                <a:solidFill>
                  <a:srgbClr val="000000"/>
                </a:solidFill>
                <a:latin typeface="Times New Roman" pitchFamily="18" charset="0"/>
                <a:ea typeface="標楷體" panose="03000509000000000000" pitchFamily="65" charset="-120"/>
              </a:rPr>
              <a:pPr eaLnBrk="1"/>
              <a:t>10</a:t>
            </a:fld>
            <a:endParaRPr lang="en-US" altLang="zh-TW" dirty="0" smtClean="0">
              <a:solidFill>
                <a:srgbClr val="000000"/>
              </a:solidFill>
              <a:latin typeface="Times New Roman" pitchFamily="18" charset="0"/>
              <a:ea typeface="標楷體" panose="03000509000000000000" pitchFamily="65" charset="-120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2475"/>
            <a:ext cx="4964112" cy="3724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6" y="4715713"/>
            <a:ext cx="5438775" cy="44665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zh-TW" altLang="en-US" dirty="0" smtClean="0">
                <a:latin typeface="Times New Roman" pitchFamily="18" charset="0"/>
              </a:rPr>
              <a:t>能力稍遜的學生可以用「改變」去理解轉移，即地點和時間的改變替代轉移。</a:t>
            </a:r>
            <a:endParaRPr lang="en-US" altLang="zh-TW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165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1331" indent="-228303" defTabSz="44867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67937" indent="-228303" defTabSz="44867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4542" indent="-228303" defTabSz="44867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1148" indent="-228303" defTabSz="44867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fld id="{61819E78-6A4B-4457-B417-CFFDD18F5C44}" type="slidenum">
              <a:rPr lang="en-US" altLang="zh-TW">
                <a:solidFill>
                  <a:srgbClr val="000000"/>
                </a:solidFill>
                <a:latin typeface="Times New Roman" pitchFamily="18" charset="0"/>
                <a:ea typeface="標楷體" panose="03000509000000000000" pitchFamily="65" charset="-120"/>
              </a:rPr>
              <a:pPr eaLnBrk="1"/>
              <a:t>13</a:t>
            </a:fld>
            <a:endParaRPr lang="en-US" altLang="zh-TW" dirty="0">
              <a:solidFill>
                <a:srgbClr val="000000"/>
              </a:solidFill>
              <a:latin typeface="Times New Roman" pitchFamily="18" charset="0"/>
              <a:ea typeface="標楷體" panose="03000509000000000000" pitchFamily="65" charset="-120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4063"/>
            <a:ext cx="4964112" cy="3724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085" y="4715192"/>
            <a:ext cx="5437506" cy="44662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zh-TW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275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1331" indent="-228303" defTabSz="44867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67937" indent="-228303" defTabSz="44867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4542" indent="-228303" defTabSz="44867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1148" indent="-228303" defTabSz="44867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fld id="{F063F55D-71E8-4914-8CB6-3F18D75CC4ED}" type="slidenum">
              <a:rPr lang="en-US" altLang="zh-TW">
                <a:solidFill>
                  <a:srgbClr val="000000"/>
                </a:solidFill>
                <a:latin typeface="Times New Roman" pitchFamily="18" charset="0"/>
                <a:ea typeface="標楷體" panose="03000509000000000000" pitchFamily="65" charset="-120"/>
              </a:rPr>
              <a:pPr eaLnBrk="1"/>
              <a:t>14</a:t>
            </a:fld>
            <a:endParaRPr lang="en-US" altLang="zh-TW" dirty="0">
              <a:solidFill>
                <a:srgbClr val="000000"/>
              </a:solidFill>
              <a:latin typeface="Times New Roman" pitchFamily="18" charset="0"/>
              <a:ea typeface="標楷體" panose="03000509000000000000" pitchFamily="65" charset="-120"/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4063"/>
            <a:ext cx="4964112" cy="3724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085" y="4715192"/>
            <a:ext cx="5437506" cy="44662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zh-TW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649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1331" indent="-228303" defTabSz="44867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67937" indent="-228303" defTabSz="44867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4542" indent="-228303" defTabSz="44867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1148" indent="-228303" defTabSz="44867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fld id="{AE1A5ED7-B10E-473B-AD8C-65B2A7E41EE0}" type="slidenum">
              <a:rPr lang="en-US" altLang="zh-TW">
                <a:solidFill>
                  <a:srgbClr val="000000"/>
                </a:solidFill>
                <a:latin typeface="Times New Roman" pitchFamily="18" charset="0"/>
                <a:ea typeface="標楷體" panose="03000509000000000000" pitchFamily="65" charset="-120"/>
              </a:rPr>
              <a:pPr eaLnBrk="1"/>
              <a:t>15</a:t>
            </a:fld>
            <a:endParaRPr lang="en-US" altLang="zh-TW" dirty="0">
              <a:solidFill>
                <a:srgbClr val="000000"/>
              </a:solidFill>
              <a:latin typeface="Times New Roman" pitchFamily="18" charset="0"/>
              <a:ea typeface="標楷體" panose="03000509000000000000" pitchFamily="65" charset="-120"/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4063"/>
            <a:ext cx="4964112" cy="3724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085" y="4715192"/>
            <a:ext cx="5437506" cy="44662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zh-TW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205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1331" indent="-228303" defTabSz="44867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67937" indent="-228303" defTabSz="44867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4542" indent="-228303" defTabSz="44867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1148" indent="-228303" defTabSz="44867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127" algn="l"/>
                <a:tab pos="1325425" algn="l"/>
                <a:tab pos="1988137" algn="l"/>
                <a:tab pos="2652435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fld id="{AE1A5ED7-B10E-473B-AD8C-65B2A7E41EE0}" type="slidenum">
              <a:rPr lang="en-US" altLang="zh-TW">
                <a:solidFill>
                  <a:srgbClr val="000000"/>
                </a:solidFill>
                <a:latin typeface="Times New Roman" pitchFamily="18" charset="0"/>
                <a:ea typeface="標楷體" panose="03000509000000000000" pitchFamily="65" charset="-120"/>
              </a:rPr>
              <a:pPr eaLnBrk="1"/>
              <a:t>16</a:t>
            </a:fld>
            <a:endParaRPr lang="en-US" altLang="zh-TW" dirty="0">
              <a:solidFill>
                <a:srgbClr val="000000"/>
              </a:solidFill>
              <a:latin typeface="Times New Roman" pitchFamily="18" charset="0"/>
              <a:ea typeface="標楷體" panose="03000509000000000000" pitchFamily="65" charset="-120"/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4063"/>
            <a:ext cx="4964112" cy="3724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085" y="4715192"/>
            <a:ext cx="5437506" cy="44662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zh-TW" altLang="en-US" dirty="0" smtClean="0">
                <a:latin typeface="Times New Roman" pitchFamily="18" charset="0"/>
              </a:rPr>
              <a:t>早上</a:t>
            </a:r>
            <a:endParaRPr lang="en-US" altLang="zh-TW" dirty="0" smtClean="0">
              <a:latin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>
                <a:latin typeface="Times New Roman" pitchFamily="18" charset="0"/>
              </a:rPr>
              <a:t>T</a:t>
            </a:r>
            <a:r>
              <a:rPr lang="zh-TW" altLang="en-US" dirty="0" smtClean="0">
                <a:latin typeface="Times New Roman" pitchFamily="18" charset="0"/>
              </a:rPr>
              <a:t>：</a:t>
            </a:r>
            <a:r>
              <a:rPr lang="zh-HK" altLang="en-US" sz="12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早上的插圖</a:t>
            </a:r>
            <a:endParaRPr lang="en-US" altLang="zh-TW" dirty="0" smtClean="0">
              <a:latin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>
                <a:latin typeface="Times New Roman" pitchFamily="18" charset="0"/>
              </a:rPr>
              <a:t>A</a:t>
            </a:r>
            <a:r>
              <a:rPr lang="zh-TW" altLang="en-US" dirty="0" smtClean="0">
                <a:latin typeface="Times New Roman" pitchFamily="18" charset="0"/>
              </a:rPr>
              <a:t>：</a:t>
            </a:r>
            <a:r>
              <a:rPr lang="ja-JP" altLang="en-US" dirty="0" smtClean="0">
                <a:latin typeface="Times New Roman" pitchFamily="18" charset="0"/>
              </a:rPr>
              <a:t>「いらすとや」</a:t>
            </a:r>
            <a:endParaRPr lang="en-US" altLang="zh-TW" dirty="0" smtClean="0">
              <a:latin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</a:rPr>
              <a:t>L</a:t>
            </a:r>
            <a:r>
              <a:rPr lang="zh-TW" altLang="en-US" dirty="0" smtClean="0">
                <a:latin typeface="Times New Roman" pitchFamily="18" charset="0"/>
              </a:rPr>
              <a:t>：</a:t>
            </a:r>
            <a:r>
              <a:rPr lang="en-US" altLang="zh-TW" dirty="0" smtClean="0">
                <a:latin typeface="Times New Roman" pitchFamily="18" charset="0"/>
              </a:rPr>
              <a:t>https://www.irasutoya.com/2015/01/blog-post_0.html</a:t>
            </a:r>
          </a:p>
          <a:p>
            <a:endParaRPr lang="en-US" altLang="zh-TW" dirty="0" smtClean="0">
              <a:latin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</a:rPr>
              <a:t>下午</a:t>
            </a:r>
            <a:endParaRPr lang="en-US" altLang="zh-TW" dirty="0" smtClean="0">
              <a:latin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>
                <a:latin typeface="Times New Roman" pitchFamily="18" charset="0"/>
              </a:rPr>
              <a:t>T</a:t>
            </a:r>
            <a:r>
              <a:rPr lang="zh-TW" altLang="en-US" dirty="0" smtClean="0">
                <a:latin typeface="Times New Roman" pitchFamily="18" charset="0"/>
              </a:rPr>
              <a:t>：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這一天的插圖</a:t>
            </a:r>
            <a:endParaRPr lang="en-US" altLang="zh-TW" dirty="0" smtClean="0">
              <a:latin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</a:rPr>
              <a:t>A</a:t>
            </a:r>
            <a:r>
              <a:rPr lang="zh-TW" altLang="en-US" dirty="0" smtClean="0">
                <a:latin typeface="Times New Roman" pitchFamily="18" charset="0"/>
              </a:rPr>
              <a:t>：</a:t>
            </a:r>
            <a:r>
              <a:rPr lang="ja-JP" altLang="en-US" dirty="0" smtClean="0">
                <a:latin typeface="Times New Roman" pitchFamily="18" charset="0"/>
              </a:rPr>
              <a:t>「いらすとや」</a:t>
            </a:r>
            <a:endParaRPr lang="en-US" altLang="zh-TW" dirty="0" smtClean="0">
              <a:latin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</a:rPr>
              <a:t>L</a:t>
            </a:r>
            <a:r>
              <a:rPr lang="zh-TW" altLang="en-US" dirty="0" smtClean="0">
                <a:latin typeface="Times New Roman" pitchFamily="18" charset="0"/>
              </a:rPr>
              <a:t>：</a:t>
            </a:r>
            <a:r>
              <a:rPr lang="en-US" altLang="zh-TW" dirty="0" smtClean="0">
                <a:latin typeface="Times New Roman" pitchFamily="18" charset="0"/>
              </a:rPr>
              <a:t>https://www.irasutoya.com/2015/01/blog-post_79.html</a:t>
            </a:r>
          </a:p>
          <a:p>
            <a:endParaRPr lang="en-US" altLang="zh-TW" dirty="0" smtClean="0">
              <a:latin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</a:rPr>
              <a:t>黃昏</a:t>
            </a:r>
            <a:endParaRPr lang="en-US" altLang="zh-TW" dirty="0" smtClean="0">
              <a:latin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</a:rPr>
              <a:t>T</a:t>
            </a:r>
            <a:r>
              <a:rPr lang="zh-TW" altLang="en-US" dirty="0" smtClean="0">
                <a:latin typeface="Times New Roman" pitchFamily="18" charset="0"/>
              </a:rPr>
              <a:t>：晚上的插圖</a:t>
            </a:r>
            <a:endParaRPr lang="en-US" altLang="zh-TW" dirty="0" smtClean="0">
              <a:latin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</a:rPr>
              <a:t>A</a:t>
            </a:r>
            <a:r>
              <a:rPr lang="zh-TW" altLang="en-US" dirty="0" smtClean="0">
                <a:latin typeface="Times New Roman" pitchFamily="18" charset="0"/>
              </a:rPr>
              <a:t>：</a:t>
            </a:r>
            <a:r>
              <a:rPr lang="ja-JP" altLang="en-US" dirty="0" smtClean="0">
                <a:latin typeface="Times New Roman" pitchFamily="18" charset="0"/>
              </a:rPr>
              <a:t>「いらすとや」</a:t>
            </a:r>
            <a:endParaRPr lang="en-US" altLang="zh-TW" dirty="0" smtClean="0">
              <a:latin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</a:rPr>
              <a:t>L</a:t>
            </a:r>
            <a:r>
              <a:rPr lang="zh-TW" altLang="en-US" dirty="0" smtClean="0">
                <a:latin typeface="Times New Roman" pitchFamily="18" charset="0"/>
              </a:rPr>
              <a:t>：</a:t>
            </a:r>
            <a:r>
              <a:rPr lang="en-US" altLang="zh-TW" dirty="0" smtClean="0">
                <a:latin typeface="Times New Roman" pitchFamily="18" charset="0"/>
              </a:rPr>
              <a:t>https://www.irasutoya.com/2015/01/blog-post_12.html</a:t>
            </a:r>
          </a:p>
          <a:p>
            <a:endParaRPr lang="en-US" altLang="zh-TW" dirty="0" smtClean="0">
              <a:latin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</a:rPr>
              <a:t>晚上</a:t>
            </a:r>
            <a:endParaRPr lang="en-US" altLang="zh-TW" dirty="0" smtClean="0">
              <a:latin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</a:rPr>
              <a:t>T</a:t>
            </a:r>
            <a:r>
              <a:rPr lang="zh-TW" altLang="en-US" dirty="0" smtClean="0">
                <a:latin typeface="Times New Roman" pitchFamily="18" charset="0"/>
              </a:rPr>
              <a:t>：夜圖</a:t>
            </a:r>
            <a:endParaRPr lang="en-US" altLang="zh-TW" dirty="0" smtClean="0">
              <a:latin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</a:rPr>
              <a:t>A</a:t>
            </a:r>
            <a:r>
              <a:rPr lang="zh-TW" altLang="en-US" dirty="0" smtClean="0">
                <a:latin typeface="Times New Roman" pitchFamily="18" charset="0"/>
              </a:rPr>
              <a:t>：</a:t>
            </a:r>
            <a:r>
              <a:rPr lang="ja-JP" altLang="en-US" dirty="0" smtClean="0">
                <a:latin typeface="Times New Roman" pitchFamily="18" charset="0"/>
              </a:rPr>
              <a:t>「いらすとや」</a:t>
            </a:r>
            <a:endParaRPr lang="en-US" altLang="zh-TW" dirty="0" smtClean="0">
              <a:latin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</a:rPr>
              <a:t>L</a:t>
            </a:r>
            <a:r>
              <a:rPr lang="zh-TW" altLang="en-US" dirty="0" smtClean="0">
                <a:latin typeface="Times New Roman" pitchFamily="18" charset="0"/>
              </a:rPr>
              <a:t>：</a:t>
            </a:r>
            <a:r>
              <a:rPr lang="en-US" altLang="zh-TW" dirty="0" smtClean="0">
                <a:latin typeface="Times New Roman" pitchFamily="18" charset="0"/>
              </a:rPr>
              <a:t>https://www.irasutoya.com/2015/01/blog-post_646.html</a:t>
            </a:r>
          </a:p>
          <a:p>
            <a:endParaRPr lang="zh-TW" altLang="zh-TW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296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HK" altLang="en-US" smtClean="0"/>
              <a:t>單元一  記敍單元</a:t>
            </a:r>
            <a:r>
              <a:rPr lang="en-US" altLang="zh-HK" dirty="0" smtClean="0"/>
              <a:t>(</a:t>
            </a:r>
            <a:r>
              <a:rPr lang="zh-HK" altLang="en-US" smtClean="0"/>
              <a:t>閱讀</a:t>
            </a:r>
            <a:r>
              <a:rPr lang="en-US" altLang="zh-HK" dirty="0" smtClean="0"/>
              <a:t>)</a:t>
            </a:r>
            <a:endParaRPr lang="zh-HK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教育局教育心理服務</a:t>
            </a:r>
            <a:r>
              <a:rPr lang="en-US" altLang="zh-TW" dirty="0" smtClean="0"/>
              <a:t>(</a:t>
            </a:r>
            <a:r>
              <a:rPr lang="zh-TW" altLang="en-US" smtClean="0"/>
              <a:t>新界東</a:t>
            </a:r>
            <a:r>
              <a:rPr lang="en-US" altLang="zh-TW" dirty="0" smtClean="0"/>
              <a:t>)</a:t>
            </a:r>
            <a:r>
              <a:rPr lang="zh-TW" altLang="en-US" smtClean="0"/>
              <a:t>組 </a:t>
            </a:r>
            <a:r>
              <a:rPr lang="en-US" altLang="zh-TW" dirty="0" smtClean="0"/>
              <a:t>©2019</a:t>
            </a:r>
            <a:endParaRPr lang="zh-HK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B2AA040-08CA-49D7-B4A5-BED6B7E8C7C9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56297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dirty="0" smtClean="0"/>
              <a:t>(</a:t>
            </a:r>
            <a:r>
              <a:rPr lang="zh-HK" altLang="en-US" smtClean="0"/>
              <a:t>閱讀</a:t>
            </a:r>
            <a:r>
              <a:rPr lang="en-US" altLang="zh-HK" dirty="0" smtClean="0"/>
              <a:t>)</a:t>
            </a:r>
            <a:endParaRPr lang="zh-HK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dirty="0" smtClean="0"/>
              <a:t>(</a:t>
            </a:r>
            <a:r>
              <a:rPr lang="zh-TW" altLang="en-US" smtClean="0"/>
              <a:t>新界東</a:t>
            </a:r>
            <a:r>
              <a:rPr lang="en-US" altLang="zh-TW" dirty="0" smtClean="0"/>
              <a:t>)</a:t>
            </a:r>
            <a:r>
              <a:rPr lang="zh-TW" altLang="en-US" smtClean="0"/>
              <a:t>組 </a:t>
            </a:r>
            <a:r>
              <a:rPr lang="en-US" altLang="zh-TW" dirty="0" smtClean="0"/>
              <a:t>©2019</a:t>
            </a:r>
            <a:endParaRPr lang="zh-HK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46563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dirty="0" smtClean="0"/>
              <a:t>(</a:t>
            </a:r>
            <a:r>
              <a:rPr lang="zh-HK" altLang="en-US" smtClean="0"/>
              <a:t>閱讀</a:t>
            </a:r>
            <a:r>
              <a:rPr lang="en-US" altLang="zh-HK" dirty="0" smtClean="0"/>
              <a:t>)</a:t>
            </a:r>
            <a:endParaRPr lang="zh-HK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dirty="0" smtClean="0"/>
              <a:t>(</a:t>
            </a:r>
            <a:r>
              <a:rPr lang="zh-TW" altLang="en-US" smtClean="0"/>
              <a:t>新界東</a:t>
            </a:r>
            <a:r>
              <a:rPr lang="en-US" altLang="zh-TW" dirty="0" smtClean="0"/>
              <a:t>)</a:t>
            </a:r>
            <a:r>
              <a:rPr lang="zh-TW" altLang="en-US" smtClean="0"/>
              <a:t>組 </a:t>
            </a:r>
            <a:r>
              <a:rPr lang="en-US" altLang="zh-TW" dirty="0" smtClean="0"/>
              <a:t>©2019</a:t>
            </a:r>
            <a:endParaRPr lang="zh-HK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84257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HK" altLang="en-US" smtClean="0"/>
              <a:t>單元一  記敍單元</a:t>
            </a:r>
            <a:r>
              <a:rPr lang="en-US" altLang="zh-HK" dirty="0" smtClean="0"/>
              <a:t>(</a:t>
            </a:r>
            <a:r>
              <a:rPr lang="zh-HK" altLang="en-US" smtClean="0"/>
              <a:t>閱讀</a:t>
            </a:r>
            <a:r>
              <a:rPr lang="en-US" altLang="zh-HK" dirty="0" smtClean="0"/>
              <a:t>)</a:t>
            </a:r>
            <a:endParaRPr lang="zh-HK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教育局教育心理服務</a:t>
            </a:r>
            <a:r>
              <a:rPr lang="en-US" altLang="zh-TW" dirty="0" smtClean="0"/>
              <a:t>(</a:t>
            </a:r>
            <a:r>
              <a:rPr lang="zh-TW" altLang="en-US" smtClean="0"/>
              <a:t>新界東</a:t>
            </a:r>
            <a:r>
              <a:rPr lang="en-US" altLang="zh-TW" dirty="0" smtClean="0"/>
              <a:t>)</a:t>
            </a:r>
            <a:r>
              <a:rPr lang="zh-TW" altLang="en-US" smtClean="0"/>
              <a:t>組 </a:t>
            </a:r>
            <a:r>
              <a:rPr lang="en-US" altLang="zh-TW" dirty="0" smtClean="0"/>
              <a:t>©2019</a:t>
            </a:r>
            <a:endParaRPr lang="zh-HK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B2AA040-08CA-49D7-B4A5-BED6B7E8C7C9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89148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dirty="0" smtClean="0"/>
              <a:t>(</a:t>
            </a:r>
            <a:r>
              <a:rPr lang="zh-HK" altLang="en-US" smtClean="0"/>
              <a:t>閱讀</a:t>
            </a:r>
            <a:r>
              <a:rPr lang="en-US" altLang="zh-HK" dirty="0" smtClean="0"/>
              <a:t>)</a:t>
            </a:r>
            <a:endParaRPr lang="zh-HK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dirty="0" smtClean="0"/>
              <a:t>(</a:t>
            </a:r>
            <a:r>
              <a:rPr lang="zh-TW" altLang="en-US" smtClean="0"/>
              <a:t>新界東</a:t>
            </a:r>
            <a:r>
              <a:rPr lang="en-US" altLang="zh-TW" dirty="0" smtClean="0"/>
              <a:t>)</a:t>
            </a:r>
            <a:r>
              <a:rPr lang="zh-TW" altLang="en-US" smtClean="0"/>
              <a:t>組 </a:t>
            </a:r>
            <a:r>
              <a:rPr lang="en-US" altLang="zh-TW" dirty="0" smtClean="0"/>
              <a:t>©2019</a:t>
            </a:r>
            <a:endParaRPr lang="zh-HK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88178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dirty="0" smtClean="0"/>
              <a:t>(</a:t>
            </a:r>
            <a:r>
              <a:rPr lang="zh-HK" altLang="en-US" smtClean="0"/>
              <a:t>閱讀</a:t>
            </a:r>
            <a:r>
              <a:rPr lang="en-US" altLang="zh-HK" dirty="0" smtClean="0"/>
              <a:t>)</a:t>
            </a:r>
            <a:endParaRPr lang="zh-HK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dirty="0" smtClean="0"/>
              <a:t>(</a:t>
            </a:r>
            <a:r>
              <a:rPr lang="zh-TW" altLang="en-US" smtClean="0"/>
              <a:t>新界東</a:t>
            </a:r>
            <a:r>
              <a:rPr lang="en-US" altLang="zh-TW" dirty="0" smtClean="0"/>
              <a:t>)</a:t>
            </a:r>
            <a:r>
              <a:rPr lang="zh-TW" altLang="en-US" smtClean="0"/>
              <a:t>組 </a:t>
            </a:r>
            <a:r>
              <a:rPr lang="en-US" altLang="zh-TW" dirty="0" smtClean="0"/>
              <a:t>©2019</a:t>
            </a:r>
            <a:endParaRPr lang="zh-HK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77051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dirty="0" smtClean="0"/>
              <a:t>(</a:t>
            </a:r>
            <a:r>
              <a:rPr lang="zh-HK" altLang="en-US" smtClean="0"/>
              <a:t>閱讀</a:t>
            </a:r>
            <a:r>
              <a:rPr lang="en-US" altLang="zh-HK" dirty="0" smtClean="0"/>
              <a:t>)</a:t>
            </a:r>
            <a:endParaRPr lang="zh-HK" altLang="en-US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dirty="0" smtClean="0"/>
              <a:t>(</a:t>
            </a:r>
            <a:r>
              <a:rPr lang="zh-TW" altLang="en-US" smtClean="0"/>
              <a:t>新界東</a:t>
            </a:r>
            <a:r>
              <a:rPr lang="en-US" altLang="zh-TW" dirty="0" smtClean="0"/>
              <a:t>)</a:t>
            </a:r>
            <a:r>
              <a:rPr lang="zh-TW" altLang="en-US" smtClean="0"/>
              <a:t>組 </a:t>
            </a:r>
            <a:r>
              <a:rPr lang="en-US" altLang="zh-TW" dirty="0" smtClean="0"/>
              <a:t>©2019</a:t>
            </a:r>
            <a:endParaRPr lang="zh-HK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62484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dirty="0" smtClean="0"/>
              <a:t>(</a:t>
            </a:r>
            <a:r>
              <a:rPr lang="zh-HK" altLang="en-US" smtClean="0"/>
              <a:t>閱讀</a:t>
            </a:r>
            <a:r>
              <a:rPr lang="en-US" altLang="zh-HK" dirty="0" smtClean="0"/>
              <a:t>)</a:t>
            </a:r>
            <a:endParaRPr lang="zh-HK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dirty="0" smtClean="0"/>
              <a:t>(</a:t>
            </a:r>
            <a:r>
              <a:rPr lang="zh-TW" altLang="en-US" smtClean="0"/>
              <a:t>新界東</a:t>
            </a:r>
            <a:r>
              <a:rPr lang="en-US" altLang="zh-TW" dirty="0" smtClean="0"/>
              <a:t>)</a:t>
            </a:r>
            <a:r>
              <a:rPr lang="zh-TW" altLang="en-US" smtClean="0"/>
              <a:t>組 </a:t>
            </a:r>
            <a:r>
              <a:rPr lang="en-US" altLang="zh-TW" dirty="0" smtClean="0"/>
              <a:t>©2019</a:t>
            </a:r>
            <a:endParaRPr lang="zh-HK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97644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dirty="0" smtClean="0"/>
              <a:t>(</a:t>
            </a:r>
            <a:r>
              <a:rPr lang="zh-HK" altLang="en-US" smtClean="0"/>
              <a:t>閱讀</a:t>
            </a:r>
            <a:r>
              <a:rPr lang="en-US" altLang="zh-HK" dirty="0" smtClean="0"/>
              <a:t>)</a:t>
            </a:r>
            <a:endParaRPr lang="zh-HK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dirty="0" smtClean="0"/>
              <a:t>(</a:t>
            </a:r>
            <a:r>
              <a:rPr lang="zh-TW" altLang="en-US" smtClean="0"/>
              <a:t>新界東</a:t>
            </a:r>
            <a:r>
              <a:rPr lang="en-US" altLang="zh-TW" dirty="0" smtClean="0"/>
              <a:t>)</a:t>
            </a:r>
            <a:r>
              <a:rPr lang="zh-TW" altLang="en-US" smtClean="0"/>
              <a:t>組 </a:t>
            </a:r>
            <a:r>
              <a:rPr lang="en-US" altLang="zh-TW" dirty="0" smtClean="0"/>
              <a:t>©2019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52371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dirty="0" smtClean="0"/>
              <a:t>(</a:t>
            </a:r>
            <a:r>
              <a:rPr lang="zh-HK" altLang="en-US" smtClean="0"/>
              <a:t>閱讀</a:t>
            </a:r>
            <a:r>
              <a:rPr lang="en-US" altLang="zh-HK" dirty="0" smtClean="0"/>
              <a:t>)</a:t>
            </a:r>
            <a:endParaRPr lang="zh-HK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dirty="0" smtClean="0"/>
              <a:t>(</a:t>
            </a:r>
            <a:r>
              <a:rPr lang="zh-TW" altLang="en-US" smtClean="0"/>
              <a:t>新界東</a:t>
            </a:r>
            <a:r>
              <a:rPr lang="en-US" altLang="zh-TW" dirty="0" smtClean="0"/>
              <a:t>)</a:t>
            </a:r>
            <a:r>
              <a:rPr lang="zh-TW" altLang="en-US" smtClean="0"/>
              <a:t>組 </a:t>
            </a:r>
            <a:r>
              <a:rPr lang="en-US" altLang="zh-TW" dirty="0" smtClean="0"/>
              <a:t>©2019</a:t>
            </a:r>
            <a:endParaRPr lang="zh-HK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62153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dirty="0" smtClean="0"/>
              <a:t>(</a:t>
            </a:r>
            <a:r>
              <a:rPr lang="zh-HK" altLang="en-US" smtClean="0"/>
              <a:t>閱讀</a:t>
            </a:r>
            <a:r>
              <a:rPr lang="en-US" altLang="zh-HK" dirty="0" smtClean="0"/>
              <a:t>)</a:t>
            </a:r>
            <a:endParaRPr lang="zh-HK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dirty="0" smtClean="0"/>
              <a:t>(</a:t>
            </a:r>
            <a:r>
              <a:rPr lang="zh-TW" altLang="en-US" smtClean="0"/>
              <a:t>新界東</a:t>
            </a:r>
            <a:r>
              <a:rPr lang="en-US" altLang="zh-TW" dirty="0" smtClean="0"/>
              <a:t>)</a:t>
            </a:r>
            <a:r>
              <a:rPr lang="zh-TW" altLang="en-US" smtClean="0"/>
              <a:t>組 </a:t>
            </a:r>
            <a:r>
              <a:rPr lang="en-US" altLang="zh-TW" dirty="0" smtClean="0"/>
              <a:t>©2019</a:t>
            </a:r>
            <a:endParaRPr lang="zh-HK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9542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HK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HK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</a:lstStyle>
          <a:p>
            <a:r>
              <a:rPr lang="zh-HK" altLang="en-US" smtClean="0"/>
              <a:t>單元一  記敍單元</a:t>
            </a:r>
            <a:r>
              <a:rPr lang="en-US" altLang="zh-HK" dirty="0" smtClean="0"/>
              <a:t>(</a:t>
            </a:r>
            <a:r>
              <a:rPr lang="zh-HK" altLang="en-US" smtClean="0"/>
              <a:t>閱讀</a:t>
            </a:r>
            <a:r>
              <a:rPr lang="en-US" altLang="zh-HK" dirty="0" smtClean="0"/>
              <a:t>)</a:t>
            </a:r>
            <a:endParaRPr lang="zh-HK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</a:lstStyle>
          <a:p>
            <a:r>
              <a:rPr lang="zh-TW" altLang="en-US" smtClean="0"/>
              <a:t>教育局教育心理服務</a:t>
            </a:r>
            <a:r>
              <a:rPr lang="en-US" altLang="zh-TW" dirty="0" smtClean="0"/>
              <a:t>(</a:t>
            </a:r>
            <a:r>
              <a:rPr lang="zh-TW" altLang="en-US" smtClean="0"/>
              <a:t>新界東</a:t>
            </a:r>
            <a:r>
              <a:rPr lang="en-US" altLang="zh-TW" dirty="0" smtClean="0"/>
              <a:t>)</a:t>
            </a:r>
            <a:r>
              <a:rPr lang="zh-TW" altLang="en-US" smtClean="0"/>
              <a:t>組 </a:t>
            </a:r>
            <a:r>
              <a:rPr lang="en-US" altLang="zh-TW" dirty="0" smtClean="0"/>
              <a:t>©2019</a:t>
            </a:r>
            <a:endParaRPr lang="zh-HK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</a:lstStyle>
          <a:p>
            <a:fld id="{FB2AA040-08CA-49D7-B4A5-BED6B7E8C7C9}" type="slidenum">
              <a:rPr lang="zh-HK" altLang="en-US" smtClean="0"/>
              <a:pPr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5729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.jp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0.jpeg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1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https://upload.wikimedia.org/wikipedia/commons/f/f9/500px-Xmas_tree_animated.gi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https://upload.wikimedia.org/wikipedia/commons/f/f9/500px-Xmas_tree_animated.gi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3.jp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43.jpe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4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34289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b="1" smtClean="0">
                <a:cs typeface="Times New Roman" panose="02020603050405020304" pitchFamily="18" charset="0"/>
              </a:rPr>
              <a:t>四</a:t>
            </a:r>
            <a:r>
              <a:rPr lang="zh-TW" altLang="en-US" b="1">
                <a:cs typeface="Times New Roman" panose="02020603050405020304" pitchFamily="18" charset="0"/>
              </a:rPr>
              <a:t>年級讀寫小組輔助教材</a:t>
            </a:r>
            <a:r>
              <a:rPr lang="en-US" altLang="zh-TW" b="1" dirty="0" smtClean="0">
                <a:latin typeface="標楷體" panose="03000509000000000000" pitchFamily="65" charset="-120"/>
              </a:rPr>
              <a:t/>
            </a:r>
            <a:br>
              <a:rPr lang="en-US" altLang="zh-TW" b="1" dirty="0" smtClean="0">
                <a:latin typeface="標楷體" panose="03000509000000000000" pitchFamily="65" charset="-120"/>
              </a:rPr>
            </a:br>
            <a:r>
              <a:rPr lang="zh-TW" altLang="en-US" b="1" u="sng" dirty="0" smtClean="0">
                <a:latin typeface="標楷體" panose="03000509000000000000" pitchFamily="65" charset="-120"/>
              </a:rPr>
              <a:t>單元一 記敍單元</a:t>
            </a:r>
            <a:r>
              <a:rPr lang="en-US" altLang="zh-TW" b="1" u="sng" dirty="0" smtClean="0">
                <a:latin typeface="標楷體" panose="03000509000000000000" pitchFamily="65" charset="-120"/>
              </a:rPr>
              <a:t/>
            </a:r>
            <a:br>
              <a:rPr lang="en-US" altLang="zh-TW" b="1" u="sng" dirty="0" smtClean="0">
                <a:latin typeface="標楷體" panose="03000509000000000000" pitchFamily="65" charset="-120"/>
              </a:rPr>
            </a:br>
            <a:r>
              <a:rPr lang="zh-TW" altLang="en-US" b="1" dirty="0" smtClean="0">
                <a:latin typeface="標楷體" panose="03000509000000000000" pitchFamily="65" charset="-120"/>
              </a:rPr>
              <a:t>閱讀：時間</a:t>
            </a:r>
            <a:r>
              <a:rPr lang="zh-TW" altLang="en-US" b="1" dirty="0">
                <a:latin typeface="標楷體" panose="03000509000000000000" pitchFamily="65" charset="-120"/>
              </a:rPr>
              <a:t>及</a:t>
            </a:r>
            <a:r>
              <a:rPr lang="zh-TW" altLang="en-US" b="1" dirty="0" smtClean="0">
                <a:latin typeface="標楷體" panose="03000509000000000000" pitchFamily="65" charset="-120"/>
              </a:rPr>
              <a:t>空間過渡語</a:t>
            </a:r>
            <a:endParaRPr lang="zh-HK" altLang="en-US" b="1" dirty="0">
              <a:latin typeface="標楷體" panose="03000509000000000000" pitchFamily="65" charset="-120"/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5181547" y="4111950"/>
            <a:ext cx="2623422" cy="936104"/>
            <a:chOff x="5334612" y="4191612"/>
            <a:chExt cx="2333252" cy="79353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04" t="42522" r="48021" b="53126"/>
            <a:stretch/>
          </p:blipFill>
          <p:spPr bwMode="auto">
            <a:xfrm>
              <a:off x="6833724" y="4191612"/>
              <a:ext cx="834140" cy="793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向右箭號 12"/>
            <p:cNvSpPr/>
            <p:nvPr/>
          </p:nvSpPr>
          <p:spPr>
            <a:xfrm>
              <a:off x="6238817" y="4430818"/>
              <a:ext cx="576064" cy="360040"/>
            </a:xfrm>
            <a:prstGeom prst="rightArrow">
              <a:avLst/>
            </a:prstGeom>
            <a:gradFill>
              <a:gsLst>
                <a:gs pos="0">
                  <a:srgbClr val="002060"/>
                </a:gs>
                <a:gs pos="100000">
                  <a:srgbClr val="92D050"/>
                </a:gs>
              </a:gsLst>
              <a:lin ang="5400000" scaled="0"/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612" y="4191612"/>
              <a:ext cx="835152" cy="792480"/>
            </a:xfrm>
            <a:prstGeom prst="rect">
              <a:avLst/>
            </a:prstGeom>
          </p:spPr>
        </p:pic>
      </p:grpSp>
      <p:grpSp>
        <p:nvGrpSpPr>
          <p:cNvPr id="20" name="群組 19"/>
          <p:cNvGrpSpPr/>
          <p:nvPr/>
        </p:nvGrpSpPr>
        <p:grpSpPr>
          <a:xfrm>
            <a:off x="1803797" y="3429000"/>
            <a:ext cx="1924531" cy="1974156"/>
            <a:chOff x="1803797" y="3429000"/>
            <a:chExt cx="1924531" cy="1974156"/>
          </a:xfrm>
        </p:grpSpPr>
        <p:pic>
          <p:nvPicPr>
            <p:cNvPr id="1026" name="圖片 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52" t="42570" r="60044" b="54009"/>
            <a:stretch/>
          </p:blipFill>
          <p:spPr bwMode="auto">
            <a:xfrm>
              <a:off x="1803797" y="3429000"/>
              <a:ext cx="1025926" cy="950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圖片 1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28" t="18875" r="28942" b="16629"/>
            <a:stretch/>
          </p:blipFill>
          <p:spPr>
            <a:xfrm>
              <a:off x="2761167" y="4418877"/>
              <a:ext cx="967161" cy="984279"/>
            </a:xfrm>
            <a:prstGeom prst="rect">
              <a:avLst/>
            </a:prstGeom>
          </p:spPr>
        </p:pic>
        <p:sp>
          <p:nvSpPr>
            <p:cNvPr id="22" name="弧形箭號 (左彎) 21"/>
            <p:cNvSpPr/>
            <p:nvPr/>
          </p:nvSpPr>
          <p:spPr>
            <a:xfrm rot="19522078">
              <a:off x="3036540" y="3516183"/>
              <a:ext cx="671742" cy="957793"/>
            </a:xfrm>
            <a:prstGeom prst="curvedLeftArrow">
              <a:avLst>
                <a:gd name="adj1" fmla="val 25000"/>
                <a:gd name="adj2" fmla="val 50000"/>
                <a:gd name="adj3" fmla="val 35375"/>
              </a:avLst>
            </a:prstGeom>
            <a:solidFill>
              <a:schemeClr val="accent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dirty="0" smtClean="0"/>
              <a:t>(</a:t>
            </a:r>
            <a:r>
              <a:rPr lang="zh-HK" altLang="en-US" smtClean="0"/>
              <a:t>閱讀</a:t>
            </a:r>
            <a:r>
              <a:rPr lang="en-US" altLang="zh-HK" dirty="0" smtClean="0"/>
              <a:t>)</a:t>
            </a:r>
            <a:endParaRPr lang="zh-HK" altLang="en-US" dirty="0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dirty="0" smtClean="0"/>
              <a:t>(</a:t>
            </a:r>
            <a:r>
              <a:rPr lang="zh-TW" altLang="en-US" smtClean="0"/>
              <a:t>新界東</a:t>
            </a:r>
            <a:r>
              <a:rPr lang="en-US" altLang="zh-TW" dirty="0" smtClean="0"/>
              <a:t>)</a:t>
            </a:r>
            <a:r>
              <a:rPr lang="zh-TW" altLang="en-US" smtClean="0"/>
              <a:t>組 </a:t>
            </a:r>
            <a:r>
              <a:rPr lang="en-US" altLang="zh-TW" dirty="0" smtClean="0"/>
              <a:t>©2019</a:t>
            </a:r>
            <a:endParaRPr lang="zh-HK" altLang="en-US" dirty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pPr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531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46856" y="1196752"/>
            <a:ext cx="8229600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defTabSz="449263" eaLnBrk="1" fontAlgn="base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過渡語</a:t>
            </a:r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130" name="文字方塊 2"/>
          <p:cNvSpPr txBox="1">
            <a:spLocks noChangeArrowheads="1"/>
          </p:cNvSpPr>
          <p:nvPr/>
        </p:nvSpPr>
        <p:spPr bwMode="auto">
          <a:xfrm>
            <a:off x="1331640" y="2918688"/>
            <a:ext cx="3024261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TW" altLang="en-US" sz="4000" b="1" dirty="0" smtClean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時間過渡語</a:t>
            </a:r>
            <a:endParaRPr lang="zh-TW" altLang="en-US" sz="4000" b="1" dirty="0">
              <a:solidFill>
                <a:srgbClr val="1A6EF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127" name="文字方塊 17"/>
          <p:cNvSpPr txBox="1">
            <a:spLocks noChangeArrowheads="1"/>
          </p:cNvSpPr>
          <p:nvPr/>
        </p:nvSpPr>
        <p:spPr bwMode="auto">
          <a:xfrm>
            <a:off x="5392974" y="2918688"/>
            <a:ext cx="3240285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TW" altLang="en-US" sz="4000" b="1" dirty="0" smtClean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空間過渡語</a:t>
            </a:r>
            <a:endParaRPr lang="zh-TW" altLang="en-US" sz="4000" b="1" dirty="0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向下箭號 16"/>
          <p:cNvSpPr/>
          <p:nvPr/>
        </p:nvSpPr>
        <p:spPr>
          <a:xfrm rot="2561433">
            <a:off x="2985405" y="1799496"/>
            <a:ext cx="802263" cy="11759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B2AA040-08CA-49D7-B4A5-BED6B7E8C7C9}" type="slidenum">
              <a:rPr lang="zh-HK" altLang="en-US" smtClean="0"/>
              <a:t>10</a:t>
            </a:fld>
            <a:endParaRPr lang="zh-HK" altLang="en-US" dirty="0"/>
          </a:p>
        </p:txBody>
      </p:sp>
      <p:grpSp>
        <p:nvGrpSpPr>
          <p:cNvPr id="15" name="群組 14"/>
          <p:cNvGrpSpPr/>
          <p:nvPr/>
        </p:nvGrpSpPr>
        <p:grpSpPr>
          <a:xfrm>
            <a:off x="1817922" y="4185042"/>
            <a:ext cx="1568614" cy="1482016"/>
            <a:chOff x="1803797" y="3429000"/>
            <a:chExt cx="1924531" cy="1974156"/>
          </a:xfrm>
        </p:grpSpPr>
        <p:pic>
          <p:nvPicPr>
            <p:cNvPr id="16" name="圖片 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52" t="42570" r="60044" b="54009"/>
            <a:stretch/>
          </p:blipFill>
          <p:spPr bwMode="auto">
            <a:xfrm>
              <a:off x="1803797" y="3429000"/>
              <a:ext cx="1025926" cy="950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圖片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28" t="18875" r="28942" b="16629"/>
            <a:stretch/>
          </p:blipFill>
          <p:spPr>
            <a:xfrm>
              <a:off x="2761167" y="4418877"/>
              <a:ext cx="967161" cy="984279"/>
            </a:xfrm>
            <a:prstGeom prst="rect">
              <a:avLst/>
            </a:prstGeom>
          </p:spPr>
        </p:pic>
        <p:sp>
          <p:nvSpPr>
            <p:cNvPr id="19" name="弧形箭號 (左彎) 18"/>
            <p:cNvSpPr/>
            <p:nvPr/>
          </p:nvSpPr>
          <p:spPr>
            <a:xfrm rot="19522078">
              <a:off x="3036540" y="3516183"/>
              <a:ext cx="671742" cy="957793"/>
            </a:xfrm>
            <a:prstGeom prst="curvedLeftArrow">
              <a:avLst>
                <a:gd name="adj1" fmla="val 25000"/>
                <a:gd name="adj2" fmla="val 50000"/>
                <a:gd name="adj3" fmla="val 35375"/>
              </a:avLst>
            </a:prstGeom>
            <a:solidFill>
              <a:schemeClr val="accent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5701405" y="4320754"/>
            <a:ext cx="2623422" cy="936104"/>
            <a:chOff x="5334612" y="4191612"/>
            <a:chExt cx="2333252" cy="793536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04" t="42522" r="48021" b="53126"/>
            <a:stretch/>
          </p:blipFill>
          <p:spPr bwMode="auto">
            <a:xfrm>
              <a:off x="6833724" y="4191612"/>
              <a:ext cx="834140" cy="793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向右箭號 21"/>
            <p:cNvSpPr/>
            <p:nvPr/>
          </p:nvSpPr>
          <p:spPr>
            <a:xfrm>
              <a:off x="6238817" y="4430818"/>
              <a:ext cx="576064" cy="360040"/>
            </a:xfrm>
            <a:prstGeom prst="rightArrow">
              <a:avLst/>
            </a:prstGeom>
            <a:gradFill>
              <a:gsLst>
                <a:gs pos="0">
                  <a:srgbClr val="002060"/>
                </a:gs>
                <a:gs pos="100000">
                  <a:srgbClr val="92D050"/>
                </a:gs>
              </a:gsLst>
              <a:lin ang="5400000" scaled="0"/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pic>
          <p:nvPicPr>
            <p:cNvPr id="23" name="圖片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612" y="4191612"/>
              <a:ext cx="835152" cy="792480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291865" y="3429531"/>
            <a:ext cx="45978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表示時間的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轉移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6" name="矩形 5"/>
          <p:cNvSpPr/>
          <p:nvPr/>
        </p:nvSpPr>
        <p:spPr>
          <a:xfrm>
            <a:off x="4716016" y="3411848"/>
            <a:ext cx="5526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表示地點的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轉移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HK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 dirty="0"/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 dirty="0"/>
          </a:p>
        </p:txBody>
      </p:sp>
      <p:sp>
        <p:nvSpPr>
          <p:cNvPr id="25" name="向下箭號 7"/>
          <p:cNvSpPr/>
          <p:nvPr/>
        </p:nvSpPr>
        <p:spPr>
          <a:xfrm rot="19121876">
            <a:off x="5571498" y="1914944"/>
            <a:ext cx="693414" cy="1054591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>
              <a:solidFill>
                <a:schemeClr val="tx1"/>
              </a:solidFill>
            </a:endParaRPr>
          </a:p>
        </p:txBody>
      </p:sp>
      <p:pic>
        <p:nvPicPr>
          <p:cNvPr id="26" name="圖片 3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04513" y="960625"/>
            <a:ext cx="1473252" cy="1877793"/>
          </a:xfrm>
          <a:prstGeom prst="rect">
            <a:avLst/>
          </a:prstGeom>
        </p:spPr>
      </p:pic>
      <p:sp>
        <p:nvSpPr>
          <p:cNvPr id="27" name="圓角矩形圖說文字 30"/>
          <p:cNvSpPr/>
          <p:nvPr/>
        </p:nvSpPr>
        <p:spPr>
          <a:xfrm>
            <a:off x="1043608" y="336978"/>
            <a:ext cx="6912768" cy="709702"/>
          </a:xfrm>
          <a:prstGeom prst="wedgeRoundRectCallout">
            <a:avLst>
              <a:gd name="adj1" fmla="val 38520"/>
              <a:gd name="adj2" fmla="val 9417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zh-TW" altLang="en-US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認識時間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及空間過渡</a:t>
            </a:r>
            <a:r>
              <a:rPr lang="zh-TW" altLang="en-US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語</a:t>
            </a:r>
            <a:endParaRPr lang="en-US" altLang="zh-TW" sz="4400" b="1" dirty="0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012659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0040" y="1705473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時間</a:t>
            </a:r>
            <a:r>
              <a:rPr lang="zh-TW" altLang="en-US" b="1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b="1" dirty="0" smtClean="0">
                <a:solidFill>
                  <a:srgbClr val="000099"/>
                </a:solidFill>
                <a:latin typeface="標楷體" panose="03000509000000000000" pitchFamily="65" charset="-120"/>
              </a:rPr>
              <a:t>空間過渡語</a:t>
            </a:r>
            <a:endParaRPr lang="zh-HK" altLang="en-US" dirty="0">
              <a:solidFill>
                <a:srgbClr val="000099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897560"/>
            <a:ext cx="8435280" cy="3960440"/>
          </a:xfrm>
        </p:spPr>
        <p:txBody>
          <a:bodyPr>
            <a:normAutofit/>
          </a:bodyPr>
          <a:lstStyle/>
          <a:p>
            <a:pPr>
              <a:lnSpc>
                <a:spcPts val="3900"/>
              </a:lnSpc>
            </a:pPr>
            <a:r>
              <a:rPr lang="zh-TW" altLang="en-US" dirty="0">
                <a:latin typeface="標楷體" panose="03000509000000000000" pitchFamily="65" charset="-120"/>
              </a:rPr>
              <a:t>是文章</a:t>
            </a:r>
            <a:r>
              <a:rPr lang="zh-TW" altLang="en-US" dirty="0" smtClean="0">
                <a:latin typeface="標楷體" panose="03000509000000000000" pitchFamily="65" charset="-120"/>
              </a:rPr>
              <a:t>中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</a:rPr>
              <a:t>連接</a:t>
            </a:r>
            <a:r>
              <a:rPr lang="zh-TW" altLang="en-US" dirty="0">
                <a:latin typeface="標楷體" panose="03000509000000000000" pitchFamily="65" charset="-120"/>
              </a:rPr>
              <a:t>句子或內容</a:t>
            </a:r>
            <a:r>
              <a:rPr lang="zh-TW" altLang="en-US" dirty="0" smtClean="0">
                <a:latin typeface="標楷體" panose="03000509000000000000" pitchFamily="65" charset="-120"/>
              </a:rPr>
              <a:t>的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</a:rPr>
              <a:t>詞語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</a:rPr>
              <a:t>/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</a:rPr>
              <a:t>短句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</a:endParaRPr>
          </a:p>
          <a:p>
            <a:pPr>
              <a:lnSpc>
                <a:spcPts val="3900"/>
              </a:lnSpc>
            </a:pP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</a:endParaRPr>
          </a:p>
          <a:p>
            <a:pPr>
              <a:lnSpc>
                <a:spcPts val="3900"/>
              </a:lnSpc>
            </a:pPr>
            <a:r>
              <a:rPr lang="zh-TW" altLang="en-US" dirty="0" smtClean="0">
                <a:latin typeface="標楷體" panose="03000509000000000000" pitchFamily="65" charset="-120"/>
              </a:rPr>
              <a:t>可幫助我們了解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</a:rPr>
              <a:t>事情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</a:rPr>
              <a:t>發生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</a:rPr>
              <a:t>的經過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</a:endParaRPr>
          </a:p>
          <a:p>
            <a:pPr>
              <a:lnSpc>
                <a:spcPts val="3900"/>
              </a:lnSpc>
            </a:pP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</a:endParaRPr>
          </a:p>
          <a:p>
            <a:pPr>
              <a:lnSpc>
                <a:spcPts val="3900"/>
              </a:lnSpc>
            </a:pPr>
            <a:r>
              <a:rPr lang="zh-TW" altLang="en-US" dirty="0" smtClean="0">
                <a:latin typeface="標楷體" panose="03000509000000000000" pitchFamily="65" charset="-120"/>
              </a:rPr>
              <a:t>兩種過渡語可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</a:rPr>
              <a:t>同時</a:t>
            </a:r>
            <a:r>
              <a:rPr lang="zh-TW" altLang="en-US" dirty="0">
                <a:latin typeface="標楷體" panose="03000509000000000000" pitchFamily="65" charset="-120"/>
              </a:rPr>
              <a:t>在文章</a:t>
            </a:r>
            <a:r>
              <a:rPr lang="zh-TW" altLang="en-US" dirty="0" smtClean="0">
                <a:latin typeface="標楷體" panose="03000509000000000000" pitchFamily="65" charset="-120"/>
              </a:rPr>
              <a:t>中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</a:rPr>
              <a:t>出現</a:t>
            </a:r>
            <a:endParaRPr lang="zh-HK" altLang="en-US" dirty="0">
              <a:latin typeface="標楷體" panose="03000509000000000000" pitchFamily="65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1115616" y="1704281"/>
            <a:ext cx="844411" cy="823154"/>
            <a:chOff x="1803797" y="3429000"/>
            <a:chExt cx="1924531" cy="1974156"/>
          </a:xfrm>
        </p:grpSpPr>
        <p:pic>
          <p:nvPicPr>
            <p:cNvPr id="8" name="圖片 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52" t="42570" r="60044" b="54009"/>
            <a:stretch/>
          </p:blipFill>
          <p:spPr bwMode="auto">
            <a:xfrm>
              <a:off x="1803797" y="3429000"/>
              <a:ext cx="1025926" cy="950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28" t="18875" r="28942" b="16629"/>
            <a:stretch/>
          </p:blipFill>
          <p:spPr>
            <a:xfrm>
              <a:off x="2761167" y="4418877"/>
              <a:ext cx="967161" cy="984279"/>
            </a:xfrm>
            <a:prstGeom prst="rect">
              <a:avLst/>
            </a:prstGeom>
          </p:spPr>
        </p:pic>
        <p:sp>
          <p:nvSpPr>
            <p:cNvPr id="10" name="弧形箭號 (左彎) 9"/>
            <p:cNvSpPr/>
            <p:nvPr/>
          </p:nvSpPr>
          <p:spPr>
            <a:xfrm rot="19522078">
              <a:off x="3036540" y="3516183"/>
              <a:ext cx="671742" cy="957793"/>
            </a:xfrm>
            <a:prstGeom prst="curvedLeftArrow">
              <a:avLst>
                <a:gd name="adj1" fmla="val 25000"/>
                <a:gd name="adj2" fmla="val 50000"/>
                <a:gd name="adj3" fmla="val 35375"/>
              </a:avLst>
            </a:prstGeom>
            <a:solidFill>
              <a:schemeClr val="accent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7174853" y="1950012"/>
            <a:ext cx="1511947" cy="653922"/>
            <a:chOff x="5334612" y="4191612"/>
            <a:chExt cx="2333252" cy="793536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04" t="42522" r="48021" b="53126"/>
            <a:stretch/>
          </p:blipFill>
          <p:spPr bwMode="auto">
            <a:xfrm>
              <a:off x="6833724" y="4191612"/>
              <a:ext cx="834140" cy="793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向右箭號 12"/>
            <p:cNvSpPr/>
            <p:nvPr/>
          </p:nvSpPr>
          <p:spPr>
            <a:xfrm>
              <a:off x="6238817" y="4430818"/>
              <a:ext cx="576064" cy="360040"/>
            </a:xfrm>
            <a:prstGeom prst="rightArrow">
              <a:avLst/>
            </a:prstGeom>
            <a:gradFill>
              <a:gsLst>
                <a:gs pos="0">
                  <a:srgbClr val="002060"/>
                </a:gs>
                <a:gs pos="100000">
                  <a:srgbClr val="92D050"/>
                </a:gs>
              </a:gsLst>
              <a:lin ang="5400000" scaled="0"/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612" y="4191612"/>
              <a:ext cx="835152" cy="792480"/>
            </a:xfrm>
            <a:prstGeom prst="rect">
              <a:avLst/>
            </a:prstGeom>
          </p:spPr>
        </p:pic>
      </p:grpSp>
      <p:sp>
        <p:nvSpPr>
          <p:cNvPr id="15" name="日期版面配置區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 dirty="0"/>
          </a:p>
        </p:txBody>
      </p:sp>
      <p:sp>
        <p:nvSpPr>
          <p:cNvPr id="16" name="頁尾版面配置區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 dirty="0"/>
          </a:p>
        </p:txBody>
      </p:sp>
      <p:sp>
        <p:nvSpPr>
          <p:cNvPr id="17" name="投影片編號版面配置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pPr/>
              <a:t>11</a:t>
            </a:fld>
            <a:endParaRPr lang="zh-HK" altLang="en-US"/>
          </a:p>
        </p:txBody>
      </p:sp>
      <p:sp>
        <p:nvSpPr>
          <p:cNvPr id="18" name="圓角矩形圖說文字 30"/>
          <p:cNvSpPr/>
          <p:nvPr/>
        </p:nvSpPr>
        <p:spPr>
          <a:xfrm>
            <a:off x="244275" y="103612"/>
            <a:ext cx="6912768" cy="709702"/>
          </a:xfrm>
          <a:prstGeom prst="wedgeRoundRectCallout">
            <a:avLst>
              <a:gd name="adj1" fmla="val 38520"/>
              <a:gd name="adj2" fmla="val 9417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zh-TW" altLang="en-US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認識時間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及空間過渡</a:t>
            </a:r>
            <a:r>
              <a:rPr lang="zh-TW" altLang="en-US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語</a:t>
            </a:r>
            <a:endParaRPr lang="en-US" altLang="zh-TW" sz="4400" b="1" dirty="0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9" name="圖片 3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98805" y="62615"/>
            <a:ext cx="1287995" cy="164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88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64088" y="2708920"/>
            <a:ext cx="2088232" cy="2661641"/>
          </a:xfrm>
          <a:prstGeom prst="rect">
            <a:avLst/>
          </a:prstGeom>
        </p:spPr>
      </p:pic>
      <p:sp>
        <p:nvSpPr>
          <p:cNvPr id="8" name="圓角矩形圖說文字 7"/>
          <p:cNvSpPr/>
          <p:nvPr/>
        </p:nvSpPr>
        <p:spPr>
          <a:xfrm>
            <a:off x="683568" y="1772816"/>
            <a:ext cx="6175689" cy="1224136"/>
          </a:xfrm>
          <a:prstGeom prst="wedgeRoundRectCallout">
            <a:avLst>
              <a:gd name="adj1" fmla="val 40880"/>
              <a:gd name="adj2" fmla="val 106740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我們先學習</a:t>
            </a:r>
            <a:r>
              <a:rPr lang="zh-TW" altLang="zh-HK" sz="3600" dirty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時間</a:t>
            </a:r>
            <a:r>
              <a:rPr lang="zh-TW" altLang="en-US" sz="3600" dirty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過渡</a:t>
            </a:r>
            <a:r>
              <a:rPr lang="zh-TW" altLang="en-US" sz="3600" dirty="0" smtClean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語</a:t>
            </a:r>
            <a:endParaRPr lang="en-US" altLang="zh-TW" sz="3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pPr/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6941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434438" y="332656"/>
            <a:ext cx="8229600" cy="1008112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zh-TW" altLang="zh-HK" sz="6000" dirty="0" smtClean="0">
                <a:solidFill>
                  <a:srgbClr val="1A6EF6"/>
                </a:solidFill>
                <a:latin typeface="標楷體" panose="03000509000000000000" pitchFamily="65" charset="-120"/>
              </a:rPr>
              <a:t>時間</a:t>
            </a:r>
            <a:r>
              <a:rPr lang="zh-TW" altLang="en-US" sz="6000" dirty="0" smtClean="0">
                <a:solidFill>
                  <a:srgbClr val="1A6EF6"/>
                </a:solidFill>
                <a:latin typeface="標楷體" panose="03000509000000000000" pitchFamily="65" charset="-120"/>
              </a:rPr>
              <a:t>過渡語</a:t>
            </a:r>
            <a:endParaRPr lang="zh-TW" altLang="zh-TW" sz="6000" dirty="0" smtClean="0"/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7200" y="3747177"/>
            <a:ext cx="6563072" cy="1644650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marL="571500" indent="-571500" defTabSz="449263" eaLnBrk="1" fontAlgn="base">
              <a:spcBef>
                <a:spcPts val="438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zh-TW" altLang="zh-HK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較常出現在</a:t>
            </a:r>
            <a:r>
              <a:rPr lang="zh-TW" altLang="zh-HK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記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敍</a:t>
            </a:r>
            <a:r>
              <a:rPr lang="zh-TW" altLang="zh-HK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</a:t>
            </a:r>
            <a:r>
              <a:rPr lang="en-US" altLang="zh-TW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記事</a:t>
            </a:r>
            <a:r>
              <a:rPr lang="en-US" altLang="zh-TW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HK" sz="36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 defTabSz="449263" eaLnBrk="1" fontAlgn="base">
              <a:spcBef>
                <a:spcPts val="438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zh-TW" altLang="zh-HK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在一個段落或重點的</a:t>
            </a:r>
            <a:r>
              <a:rPr lang="zh-TW" altLang="zh-HK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開端</a:t>
            </a:r>
          </a:p>
        </p:txBody>
      </p:sp>
      <p:grpSp>
        <p:nvGrpSpPr>
          <p:cNvPr id="9" name="群組 8"/>
          <p:cNvGrpSpPr/>
          <p:nvPr/>
        </p:nvGrpSpPr>
        <p:grpSpPr>
          <a:xfrm>
            <a:off x="6804249" y="332656"/>
            <a:ext cx="1800200" cy="1656184"/>
            <a:chOff x="1803797" y="3429000"/>
            <a:chExt cx="1924531" cy="1974156"/>
          </a:xfrm>
        </p:grpSpPr>
        <p:pic>
          <p:nvPicPr>
            <p:cNvPr id="10" name="圖片 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52" t="42570" r="60044" b="54009"/>
            <a:stretch/>
          </p:blipFill>
          <p:spPr bwMode="auto">
            <a:xfrm>
              <a:off x="1803797" y="3429000"/>
              <a:ext cx="1025926" cy="950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圖片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28" t="18875" r="28942" b="16629"/>
            <a:stretch/>
          </p:blipFill>
          <p:spPr>
            <a:xfrm>
              <a:off x="2761167" y="4418877"/>
              <a:ext cx="967161" cy="984279"/>
            </a:xfrm>
            <a:prstGeom prst="rect">
              <a:avLst/>
            </a:prstGeom>
          </p:spPr>
        </p:pic>
        <p:sp>
          <p:nvSpPr>
            <p:cNvPr id="12" name="弧形箭號 (左彎) 11"/>
            <p:cNvSpPr/>
            <p:nvPr/>
          </p:nvSpPr>
          <p:spPr>
            <a:xfrm rot="19522078">
              <a:off x="3036540" y="3516183"/>
              <a:ext cx="671742" cy="957793"/>
            </a:xfrm>
            <a:prstGeom prst="curvedLeftArrow">
              <a:avLst>
                <a:gd name="adj1" fmla="val 25000"/>
                <a:gd name="adj2" fmla="val 50000"/>
                <a:gd name="adj3" fmla="val 35375"/>
              </a:avLst>
            </a:prstGeom>
            <a:solidFill>
              <a:schemeClr val="accent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3" name="圖片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44208" y="2632472"/>
            <a:ext cx="2088232" cy="2661641"/>
          </a:xfrm>
          <a:prstGeom prst="rect">
            <a:avLst/>
          </a:prstGeom>
        </p:spPr>
      </p:pic>
      <p:sp>
        <p:nvSpPr>
          <p:cNvPr id="14" name="圓角矩形圖說文字 13"/>
          <p:cNvSpPr/>
          <p:nvPr/>
        </p:nvSpPr>
        <p:spPr>
          <a:xfrm>
            <a:off x="1691680" y="1846551"/>
            <a:ext cx="5796644" cy="936104"/>
          </a:xfrm>
          <a:prstGeom prst="wedgeRoundRectCallout">
            <a:avLst>
              <a:gd name="adj1" fmla="val 40880"/>
              <a:gd name="adj2" fmla="val 106740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zh-TW" altLang="zh-HK" sz="3200" dirty="0" smtClean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時間</a:t>
            </a:r>
            <a:r>
              <a:rPr lang="zh-TW" altLang="en-US" sz="3200" dirty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過渡語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通常在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哪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裏</a:t>
            </a:r>
            <a:r>
              <a:rPr lang="zh-TW" altLang="zh-HK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出現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zh-TW" altLang="zh-TW" sz="3600" dirty="0">
              <a:latin typeface="Times New Roman" panose="02020603050405020304" pitchFamily="18" charset="0"/>
            </a:endParaRPr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 dirty="0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 dirty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pPr/>
              <a:t>13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822959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427038" y="4064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zh-TW" sz="6000" dirty="0" smtClean="0">
                <a:solidFill>
                  <a:srgbClr val="000099"/>
                </a:solidFill>
                <a:latin typeface="標楷體" panose="03000509000000000000" pitchFamily="65" charset="-120"/>
              </a:rPr>
              <a:t/>
            </a:r>
            <a:br>
              <a:rPr lang="en-US" altLang="zh-TW" sz="6000" dirty="0" smtClean="0">
                <a:solidFill>
                  <a:srgbClr val="000099"/>
                </a:solidFill>
                <a:latin typeface="標楷體" panose="03000509000000000000" pitchFamily="65" charset="-120"/>
              </a:rPr>
            </a:br>
            <a:r>
              <a:rPr lang="zh-TW" altLang="zh-HK" sz="6000" dirty="0" smtClean="0">
                <a:solidFill>
                  <a:srgbClr val="1A6EF6"/>
                </a:solidFill>
                <a:latin typeface="標楷體" panose="03000509000000000000" pitchFamily="65" charset="-120"/>
              </a:rPr>
              <a:t>時間</a:t>
            </a:r>
            <a:r>
              <a:rPr lang="zh-TW" altLang="en-US" sz="6000" dirty="0" smtClean="0">
                <a:solidFill>
                  <a:srgbClr val="1A6EF6"/>
                </a:solidFill>
                <a:latin typeface="標楷體" panose="03000509000000000000" pitchFamily="65" charset="-120"/>
              </a:rPr>
              <a:t>過渡語</a:t>
            </a:r>
            <a:r>
              <a:rPr lang="en-US" altLang="zh-TW" sz="6000" dirty="0" smtClean="0">
                <a:solidFill>
                  <a:srgbClr val="1A6EF6"/>
                </a:solidFill>
                <a:latin typeface="標楷體" panose="03000509000000000000" pitchFamily="65" charset="-120"/>
              </a:rPr>
              <a:t/>
            </a:r>
            <a:br>
              <a:rPr lang="en-US" altLang="zh-TW" sz="6000" dirty="0" smtClean="0">
                <a:solidFill>
                  <a:srgbClr val="1A6EF6"/>
                </a:solidFill>
                <a:latin typeface="標楷體" panose="03000509000000000000" pitchFamily="65" charset="-120"/>
              </a:rPr>
            </a:br>
            <a:r>
              <a:rPr lang="zh-TW" altLang="en-US" sz="4000" dirty="0" smtClean="0">
                <a:solidFill>
                  <a:srgbClr val="073E87"/>
                </a:solidFill>
                <a:latin typeface="標楷體" panose="03000509000000000000" pitchFamily="65" charset="-120"/>
              </a:rPr>
              <a:t>告訴我們</a:t>
            </a:r>
            <a:r>
              <a:rPr lang="zh-TW" altLang="zh-TW" sz="4000" dirty="0" smtClean="0">
                <a:solidFill>
                  <a:srgbClr val="073E87"/>
                </a:solidFill>
                <a:latin typeface="標楷體" panose="03000509000000000000" pitchFamily="65" charset="-120"/>
              </a:rPr>
              <a:t>……</a:t>
            </a:r>
            <a:r>
              <a:rPr lang="zh-TW" altLang="zh-TW" dirty="0" smtClean="0"/>
              <a:t/>
            </a:r>
            <a:br>
              <a:rPr lang="zh-TW" altLang="zh-TW" dirty="0" smtClean="0"/>
            </a:br>
            <a:endParaRPr lang="zh-TW" altLang="zh-TW" dirty="0" smtClean="0"/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323850" y="2309192"/>
            <a:ext cx="8435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defTabSz="449263" eaLnBrk="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時間的轉移</a:t>
            </a:r>
            <a: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改變</a:t>
            </a:r>
            <a:endParaRPr lang="zh-TW" altLang="zh-HK" sz="5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3563888" y="3874056"/>
            <a:ext cx="1924531" cy="1974156"/>
            <a:chOff x="1803797" y="3429000"/>
            <a:chExt cx="1924531" cy="1974156"/>
          </a:xfrm>
        </p:grpSpPr>
        <p:pic>
          <p:nvPicPr>
            <p:cNvPr id="9" name="圖片 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52" t="42570" r="60044" b="54009"/>
            <a:stretch/>
          </p:blipFill>
          <p:spPr bwMode="auto">
            <a:xfrm>
              <a:off x="1803797" y="3429000"/>
              <a:ext cx="1025926" cy="950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28" t="18875" r="28942" b="16629"/>
            <a:stretch/>
          </p:blipFill>
          <p:spPr>
            <a:xfrm>
              <a:off x="2761167" y="4418877"/>
              <a:ext cx="967161" cy="984279"/>
            </a:xfrm>
            <a:prstGeom prst="rect">
              <a:avLst/>
            </a:prstGeom>
          </p:spPr>
        </p:pic>
        <p:sp>
          <p:nvSpPr>
            <p:cNvPr id="11" name="弧形箭號 (左彎) 10"/>
            <p:cNvSpPr/>
            <p:nvPr/>
          </p:nvSpPr>
          <p:spPr>
            <a:xfrm rot="19522078">
              <a:off x="3036540" y="3516183"/>
              <a:ext cx="671742" cy="957793"/>
            </a:xfrm>
            <a:prstGeom prst="curvedLeftArrow">
              <a:avLst>
                <a:gd name="adj1" fmla="val 25000"/>
                <a:gd name="adj2" fmla="val 50000"/>
                <a:gd name="adj3" fmla="val 35375"/>
              </a:avLst>
            </a:prstGeom>
            <a:solidFill>
              <a:schemeClr val="accent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 dirty="0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 dirty="0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pPr/>
              <a:t>14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093943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51520" y="1423317"/>
            <a:ext cx="816194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defTabSz="449263" eaLnBrk="1" fontAlgn="base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日子的改變：</a:t>
            </a:r>
            <a:r>
              <a:rPr lang="en-US" altLang="zh-TW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  <a:p>
            <a:pPr defTabSz="449263" eaLnBrk="1" fontAlgn="base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4000" dirty="0" smtClean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昨天</a:t>
            </a:r>
            <a:r>
              <a:rPr lang="en-US" altLang="zh-TW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en-US" sz="4000" dirty="0" smtClean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今天</a:t>
            </a:r>
            <a:r>
              <a:rPr lang="en-US" altLang="zh-TW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en-US" sz="4000" dirty="0" smtClean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明天</a:t>
            </a:r>
            <a:endParaRPr lang="en-US" altLang="zh-TW" sz="4000" dirty="0" smtClean="0">
              <a:solidFill>
                <a:srgbClr val="1A6EF6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 defTabSz="449263" eaLnBrk="1" fontAlgn="base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zh-TW" altLang="en-US" sz="4000" dirty="0" smtClean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en-US" altLang="zh-TW" sz="4000" dirty="0" smtClean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	</a:t>
            </a:r>
            <a:r>
              <a:rPr lang="zh-TW" altLang="en-US" sz="4000" dirty="0" smtClean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星期一</a:t>
            </a:r>
            <a:r>
              <a:rPr lang="en-US" altLang="zh-TW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en-US" sz="4000" dirty="0" smtClean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星期二</a:t>
            </a:r>
            <a:r>
              <a:rPr lang="en-US" altLang="zh-TW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en-US" sz="4000" dirty="0" smtClean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星期三</a:t>
            </a:r>
            <a:endParaRPr lang="en-US" altLang="zh-TW" sz="4000" dirty="0" smtClean="0">
              <a:solidFill>
                <a:srgbClr val="1A6EF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defTabSz="449263" eaLnBrk="1" fontAlgn="base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4000" dirty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4000" dirty="0" smtClean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一月五</a:t>
            </a:r>
            <a:r>
              <a:rPr lang="zh-TW" altLang="zh-HK" sz="4000" dirty="0" smtClean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en-US" sz="4000" dirty="0" smtClean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二</a:t>
            </a:r>
            <a:r>
              <a:rPr lang="zh-TW" altLang="en-US" sz="4000" dirty="0" smtClean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月六</a:t>
            </a:r>
            <a:r>
              <a:rPr lang="zh-TW" altLang="zh-HK" sz="4000" dirty="0" smtClean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en-US" sz="4000" dirty="0" smtClean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七月一日</a:t>
            </a:r>
            <a:endParaRPr lang="en-US" altLang="zh-TW" sz="4000" dirty="0" smtClean="0">
              <a:solidFill>
                <a:srgbClr val="1A6EF6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 defTabSz="449263" eaLnBrk="1" fontAlgn="base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ct val="100000"/>
              <a:defRPr/>
            </a:pPr>
            <a:r>
              <a:rPr lang="en-US" altLang="zh-TW" sz="2400" dirty="0" smtClean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		</a:t>
            </a:r>
          </a:p>
          <a:p>
            <a:pPr defTabSz="449263" eaLnBrk="1" fontAlgn="base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ct val="100000"/>
              <a:defRPr/>
            </a:pPr>
            <a:endParaRPr lang="en-US" altLang="zh-TW" sz="3000" dirty="0">
              <a:solidFill>
                <a:srgbClr val="1A6EF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defTabSz="449263" eaLnBrk="1" fontAlgn="base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altLang="zh-TW" sz="3000" dirty="0" smtClean="0">
              <a:solidFill>
                <a:srgbClr val="1A6EF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defTabSz="449263" eaLnBrk="1" fontAlgn="base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zh-TW" altLang="zh-HK" sz="30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220" name="標題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8013" cy="1354137"/>
          </a:xfrm>
        </p:spPr>
        <p:txBody>
          <a:bodyPr>
            <a:normAutofit/>
          </a:bodyPr>
          <a:lstStyle/>
          <a:p>
            <a:pPr algn="ctr"/>
            <a:r>
              <a:rPr lang="zh-TW" altLang="zh-HK" sz="5400" dirty="0" smtClean="0">
                <a:solidFill>
                  <a:srgbClr val="1A6EF6"/>
                </a:solidFill>
                <a:latin typeface="標楷體" panose="03000509000000000000" pitchFamily="65" charset="-120"/>
              </a:rPr>
              <a:t>時間</a:t>
            </a:r>
            <a:r>
              <a:rPr lang="zh-TW" altLang="en-US" sz="5400" dirty="0" smtClean="0">
                <a:solidFill>
                  <a:srgbClr val="1A6EF6"/>
                </a:solidFill>
                <a:latin typeface="標楷體" panose="03000509000000000000" pitchFamily="65" charset="-120"/>
              </a:rPr>
              <a:t>過渡語的</a:t>
            </a:r>
            <a:r>
              <a:rPr lang="zh-TW" altLang="en-US" sz="5400" dirty="0" smtClean="0">
                <a:solidFill>
                  <a:srgbClr val="FF0000"/>
                </a:solidFill>
                <a:latin typeface="標楷體" panose="03000509000000000000" pitchFamily="65" charset="-120"/>
              </a:rPr>
              <a:t>例子</a:t>
            </a:r>
            <a:endParaRPr lang="zh-HK" altLang="en-US" sz="5400" dirty="0" smtClean="0">
              <a:solidFill>
                <a:srgbClr val="002060"/>
              </a:solidFill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7521093" y="332656"/>
            <a:ext cx="1271563" cy="1328883"/>
            <a:chOff x="1803797" y="3429000"/>
            <a:chExt cx="1924531" cy="1974156"/>
          </a:xfrm>
        </p:grpSpPr>
        <p:pic>
          <p:nvPicPr>
            <p:cNvPr id="13" name="圖片 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52" t="42570" r="60044" b="54009"/>
            <a:stretch/>
          </p:blipFill>
          <p:spPr bwMode="auto">
            <a:xfrm>
              <a:off x="1803797" y="3429000"/>
              <a:ext cx="1025926" cy="950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28" t="18875" r="28942" b="16629"/>
            <a:stretch/>
          </p:blipFill>
          <p:spPr>
            <a:xfrm>
              <a:off x="2761167" y="4418877"/>
              <a:ext cx="967161" cy="984279"/>
            </a:xfrm>
            <a:prstGeom prst="rect">
              <a:avLst/>
            </a:prstGeom>
          </p:spPr>
        </p:pic>
        <p:sp>
          <p:nvSpPr>
            <p:cNvPr id="15" name="弧形箭號 (左彎) 14"/>
            <p:cNvSpPr/>
            <p:nvPr/>
          </p:nvSpPr>
          <p:spPr>
            <a:xfrm rot="19522078">
              <a:off x="3036540" y="3516183"/>
              <a:ext cx="671742" cy="957793"/>
            </a:xfrm>
            <a:prstGeom prst="curvedLeftArrow">
              <a:avLst>
                <a:gd name="adj1" fmla="val 25000"/>
                <a:gd name="adj2" fmla="val 50000"/>
                <a:gd name="adj3" fmla="val 35375"/>
              </a:avLst>
            </a:prstGeom>
            <a:solidFill>
              <a:schemeClr val="accent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pPr/>
              <a:t>15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03969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23528" y="1340768"/>
            <a:ext cx="8161942" cy="5159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defTabSz="449263" eaLnBrk="1" fontAlgn="base"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時段的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改變：</a:t>
            </a:r>
            <a:endParaRPr lang="en-US" altLang="zh-TW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defTabSz="449263" eaLnBrk="1" fontAlgn="base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ct val="100000"/>
              <a:defRPr/>
            </a:pPr>
            <a:r>
              <a:rPr lang="zh-TW" altLang="en-US" sz="2800" dirty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首先</a:t>
            </a:r>
            <a:r>
              <a:rPr lang="en-US" altLang="zh-TW" sz="2800" dirty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接着</a:t>
            </a:r>
            <a:r>
              <a:rPr lang="en-US" altLang="zh-TW" sz="2800" dirty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然後</a:t>
            </a:r>
            <a:endParaRPr lang="en-US" altLang="zh-TW" sz="2800" dirty="0">
              <a:solidFill>
                <a:srgbClr val="1A6EF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defTabSz="449263" eaLnBrk="1" fontAlgn="base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ct val="100000"/>
              <a:defRPr/>
            </a:pPr>
            <a:r>
              <a:rPr lang="zh-TW" altLang="en-US" sz="2800" dirty="0" smtClean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上午八時</a:t>
            </a:r>
            <a:r>
              <a:rPr lang="en-US" altLang="zh-TW" sz="2800" dirty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下午四時</a:t>
            </a:r>
            <a:r>
              <a:rPr lang="en-US" altLang="zh-TW" sz="2800" dirty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晚上七</a:t>
            </a:r>
            <a:r>
              <a:rPr lang="zh-TW" altLang="en-US" sz="2800" dirty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endParaRPr lang="en-US" altLang="zh-TW" sz="2800" dirty="0">
              <a:solidFill>
                <a:srgbClr val="1A6EF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defTabSz="449263" eaLnBrk="1" fontAlgn="base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ct val="100000"/>
              <a:defRPr/>
            </a:pPr>
            <a:r>
              <a:rPr lang="zh-TW" altLang="en-US" sz="2800" dirty="0" smtClean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早上</a:t>
            </a:r>
            <a:r>
              <a:rPr lang="en-US" altLang="zh-TW" sz="2800" dirty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中午</a:t>
            </a:r>
            <a:r>
              <a:rPr lang="en-US" altLang="zh-TW" sz="2800" dirty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下午</a:t>
            </a:r>
            <a:r>
              <a:rPr lang="en-US" altLang="zh-TW" sz="2800" dirty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黃昏</a:t>
            </a:r>
            <a:r>
              <a:rPr lang="en-US" altLang="zh-TW" sz="2800" dirty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晚上</a:t>
            </a:r>
            <a:endParaRPr lang="en-US" altLang="zh-TW" sz="2800" dirty="0">
              <a:solidFill>
                <a:srgbClr val="1A6EF6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 lvl="1" defTabSz="449263" eaLnBrk="1" fontAlgn="base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ct val="100000"/>
              <a:defRPr/>
            </a:pPr>
            <a:r>
              <a:rPr lang="zh-TW" altLang="en-US" sz="2800" dirty="0" smtClean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太陽</a:t>
            </a:r>
            <a:r>
              <a:rPr lang="zh-TW" altLang="en-US" sz="2800" dirty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下山了</a:t>
            </a:r>
            <a:r>
              <a:rPr lang="en-US" altLang="zh-TW" sz="2800" dirty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夜晚</a:t>
            </a:r>
            <a:r>
              <a:rPr lang="en-US" altLang="zh-TW" sz="2800" dirty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深夜</a:t>
            </a:r>
            <a:endParaRPr lang="en-US" altLang="zh-TW" sz="2800" dirty="0">
              <a:solidFill>
                <a:srgbClr val="1A6EF6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 lvl="1" defTabSz="449263" eaLnBrk="1" fontAlgn="base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ct val="100000"/>
              <a:defRPr/>
            </a:pPr>
            <a:r>
              <a:rPr lang="zh-TW" altLang="en-US" sz="2800" dirty="0" smtClean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吃</a:t>
            </a:r>
            <a:r>
              <a:rPr lang="zh-TW" altLang="en-US" sz="2800" dirty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過早餐後</a:t>
            </a:r>
            <a:r>
              <a:rPr lang="en-US" altLang="zh-TW" sz="2800" dirty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午飯後</a:t>
            </a:r>
            <a:r>
              <a:rPr lang="en-US" altLang="zh-TW" sz="2800" dirty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放學後</a:t>
            </a:r>
            <a:endParaRPr lang="en-US" altLang="zh-TW" sz="2800" dirty="0">
              <a:solidFill>
                <a:srgbClr val="1A6EF6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 lvl="1" defTabSz="449263" eaLnBrk="1" fontAlgn="base"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defRPr/>
            </a:pPr>
            <a:r>
              <a:rPr lang="en-US" altLang="zh-TW" sz="2400" dirty="0" smtClean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		</a:t>
            </a:r>
          </a:p>
          <a:p>
            <a:pPr defTabSz="449263" eaLnBrk="1" fontAlgn="base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ct val="100000"/>
              <a:defRPr/>
            </a:pPr>
            <a:endParaRPr lang="en-US" altLang="zh-TW" sz="3000" dirty="0">
              <a:solidFill>
                <a:srgbClr val="1A6EF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defTabSz="449263" eaLnBrk="1" fontAlgn="base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altLang="zh-TW" sz="3000" dirty="0" smtClean="0">
              <a:solidFill>
                <a:srgbClr val="1A6EF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defTabSz="449263" eaLnBrk="1" fontAlgn="base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zh-TW" altLang="zh-HK" sz="30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220" name="標題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8013" cy="1354137"/>
          </a:xfrm>
        </p:spPr>
        <p:txBody>
          <a:bodyPr>
            <a:normAutofit/>
          </a:bodyPr>
          <a:lstStyle/>
          <a:p>
            <a:pPr algn="ctr"/>
            <a:r>
              <a:rPr lang="zh-TW" altLang="zh-HK" sz="5400" dirty="0" smtClean="0">
                <a:solidFill>
                  <a:srgbClr val="1A6EF6"/>
                </a:solidFill>
                <a:latin typeface="標楷體" panose="03000509000000000000" pitchFamily="65" charset="-120"/>
              </a:rPr>
              <a:t>時間</a:t>
            </a:r>
            <a:r>
              <a:rPr lang="zh-TW" altLang="en-US" sz="5400" dirty="0" smtClean="0">
                <a:solidFill>
                  <a:srgbClr val="1A6EF6"/>
                </a:solidFill>
                <a:latin typeface="標楷體" panose="03000509000000000000" pitchFamily="65" charset="-120"/>
              </a:rPr>
              <a:t>過渡語的</a:t>
            </a:r>
            <a:r>
              <a:rPr lang="zh-TW" altLang="en-US" sz="5400" dirty="0" smtClean="0">
                <a:solidFill>
                  <a:srgbClr val="FF0000"/>
                </a:solidFill>
                <a:latin typeface="標楷體" panose="03000509000000000000" pitchFamily="65" charset="-120"/>
              </a:rPr>
              <a:t>例子</a:t>
            </a:r>
            <a:endParaRPr lang="zh-HK" altLang="en-US" sz="5400" dirty="0" smtClean="0">
              <a:solidFill>
                <a:srgbClr val="002060"/>
              </a:solidFill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7521093" y="332656"/>
            <a:ext cx="1271563" cy="1328883"/>
            <a:chOff x="1803797" y="3429000"/>
            <a:chExt cx="1924531" cy="1974156"/>
          </a:xfrm>
        </p:grpSpPr>
        <p:pic>
          <p:nvPicPr>
            <p:cNvPr id="13" name="圖片 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52" t="42570" r="60044" b="54009"/>
            <a:stretch/>
          </p:blipFill>
          <p:spPr bwMode="auto">
            <a:xfrm>
              <a:off x="1803797" y="3429000"/>
              <a:ext cx="1025926" cy="950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28" t="18875" r="28942" b="16629"/>
            <a:stretch/>
          </p:blipFill>
          <p:spPr>
            <a:xfrm>
              <a:off x="2761167" y="4418877"/>
              <a:ext cx="967161" cy="984279"/>
            </a:xfrm>
            <a:prstGeom prst="rect">
              <a:avLst/>
            </a:prstGeom>
          </p:spPr>
        </p:pic>
        <p:sp>
          <p:nvSpPr>
            <p:cNvPr id="15" name="弧形箭號 (左彎) 14"/>
            <p:cNvSpPr/>
            <p:nvPr/>
          </p:nvSpPr>
          <p:spPr>
            <a:xfrm rot="19522078">
              <a:off x="3036540" y="3516183"/>
              <a:ext cx="671742" cy="957793"/>
            </a:xfrm>
            <a:prstGeom prst="curvedLeftArrow">
              <a:avLst>
                <a:gd name="adj1" fmla="val 25000"/>
                <a:gd name="adj2" fmla="val 50000"/>
                <a:gd name="adj3" fmla="val 35375"/>
              </a:avLst>
            </a:prstGeom>
            <a:solidFill>
              <a:schemeClr val="accent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pPr/>
              <a:t>16</a:t>
            </a:fld>
            <a:endParaRPr lang="zh-HK" alt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905537"/>
            <a:ext cx="720080" cy="7200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905536"/>
            <a:ext cx="743967" cy="7439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167" y="4905536"/>
            <a:ext cx="768201" cy="7682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099" y="4909150"/>
            <a:ext cx="764587" cy="764587"/>
          </a:xfrm>
          <a:prstGeom prst="rect">
            <a:avLst/>
          </a:prstGeom>
        </p:spPr>
      </p:pic>
      <p:sp>
        <p:nvSpPr>
          <p:cNvPr id="20" name="Right Arrow 19"/>
          <p:cNvSpPr/>
          <p:nvPr/>
        </p:nvSpPr>
        <p:spPr>
          <a:xfrm>
            <a:off x="6058783" y="5661248"/>
            <a:ext cx="1970752" cy="288032"/>
          </a:xfrm>
          <a:prstGeom prst="rightArrow">
            <a:avLst>
              <a:gd name="adj1" fmla="val 50000"/>
              <a:gd name="adj2" fmla="val 134389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417049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85512" y="1756396"/>
            <a:ext cx="77279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defTabSz="449263" eaLnBrk="1" fontAlgn="base"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zh-TW" altLang="en-US" sz="3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季節的改變</a:t>
            </a:r>
            <a:r>
              <a:rPr lang="en-US" altLang="zh-TW" sz="3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zh-HK" sz="3000" dirty="0" smtClean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春天</a:t>
            </a:r>
            <a:r>
              <a:rPr lang="en-US" altLang="zh-TW" sz="3000" dirty="0" smtClean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zh-HK" sz="3000" dirty="0" smtClean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夏天</a:t>
            </a:r>
            <a:r>
              <a:rPr lang="en-US" altLang="zh-TW" sz="3000" dirty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zh-HK" sz="3000" dirty="0" smtClean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秋天</a:t>
            </a:r>
            <a:r>
              <a:rPr lang="en-US" altLang="zh-TW" sz="3000" dirty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zh-HK" sz="3000" dirty="0" smtClean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冬天</a:t>
            </a:r>
            <a:endParaRPr lang="en-US" altLang="zh-TW" sz="3000" dirty="0" smtClean="0">
              <a:solidFill>
                <a:srgbClr val="1A6EF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7521093" y="332656"/>
            <a:ext cx="1271563" cy="1328883"/>
            <a:chOff x="1803797" y="3429000"/>
            <a:chExt cx="1924531" cy="1974156"/>
          </a:xfrm>
        </p:grpSpPr>
        <p:pic>
          <p:nvPicPr>
            <p:cNvPr id="13" name="圖片 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52" t="42570" r="60044" b="54009"/>
            <a:stretch/>
          </p:blipFill>
          <p:spPr bwMode="auto">
            <a:xfrm>
              <a:off x="1803797" y="3429000"/>
              <a:ext cx="1025926" cy="950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28" t="18875" r="28942" b="16629"/>
            <a:stretch/>
          </p:blipFill>
          <p:spPr>
            <a:xfrm>
              <a:off x="2761167" y="4418877"/>
              <a:ext cx="967161" cy="984279"/>
            </a:xfrm>
            <a:prstGeom prst="rect">
              <a:avLst/>
            </a:prstGeom>
          </p:spPr>
        </p:pic>
        <p:sp>
          <p:nvSpPr>
            <p:cNvPr id="15" name="弧形箭號 (左彎) 14"/>
            <p:cNvSpPr/>
            <p:nvPr/>
          </p:nvSpPr>
          <p:spPr>
            <a:xfrm rot="19522078">
              <a:off x="3036540" y="3516183"/>
              <a:ext cx="671742" cy="957793"/>
            </a:xfrm>
            <a:prstGeom prst="curvedLeftArrow">
              <a:avLst>
                <a:gd name="adj1" fmla="val 25000"/>
                <a:gd name="adj2" fmla="val 50000"/>
                <a:gd name="adj3" fmla="val 35375"/>
              </a:avLst>
            </a:prstGeom>
            <a:solidFill>
              <a:schemeClr val="accent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pPr/>
              <a:t>17</a:t>
            </a:fld>
            <a:endParaRPr lang="zh-HK" alt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41386" y="2708920"/>
            <a:ext cx="7819046" cy="1858856"/>
            <a:chOff x="441841" y="2708920"/>
            <a:chExt cx="7819046" cy="1858856"/>
          </a:xfrm>
        </p:grpSpPr>
        <p:grpSp>
          <p:nvGrpSpPr>
            <p:cNvPr id="4" name="Group 3"/>
            <p:cNvGrpSpPr/>
            <p:nvPr/>
          </p:nvGrpSpPr>
          <p:grpSpPr>
            <a:xfrm>
              <a:off x="441841" y="2708920"/>
              <a:ext cx="1836679" cy="1813145"/>
              <a:chOff x="441841" y="2708920"/>
              <a:chExt cx="1836679" cy="1813145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841" y="2708920"/>
                <a:ext cx="1714500" cy="1714500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4000" y="3767545"/>
                <a:ext cx="754520" cy="754520"/>
              </a:xfrm>
              <a:prstGeom prst="rect">
                <a:avLst/>
              </a:prstGeom>
            </p:spPr>
          </p:pic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8357" y="2790857"/>
              <a:ext cx="1714500" cy="1714500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4473809" y="2790857"/>
              <a:ext cx="1866900" cy="1776919"/>
              <a:chOff x="4654295" y="2767961"/>
              <a:chExt cx="1866900" cy="1776919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4295" y="2767961"/>
                <a:ext cx="1714500" cy="1714500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91372" y="3815057"/>
                <a:ext cx="729823" cy="729823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6387" y="2807565"/>
              <a:ext cx="1714500" cy="1714500"/>
            </a:xfrm>
            <a:prstGeom prst="rect">
              <a:avLst/>
            </a:prstGeom>
          </p:spPr>
        </p:pic>
      </p:grpSp>
      <p:sp>
        <p:nvSpPr>
          <p:cNvPr id="21" name="標題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8013" cy="1354137"/>
          </a:xfrm>
        </p:spPr>
        <p:txBody>
          <a:bodyPr>
            <a:normAutofit/>
          </a:bodyPr>
          <a:lstStyle/>
          <a:p>
            <a:pPr algn="ctr"/>
            <a:r>
              <a:rPr lang="zh-TW" altLang="zh-HK" sz="5400" dirty="0" smtClean="0">
                <a:solidFill>
                  <a:srgbClr val="1A6EF6"/>
                </a:solidFill>
                <a:latin typeface="標楷體" panose="03000509000000000000" pitchFamily="65" charset="-120"/>
              </a:rPr>
              <a:t>時間</a:t>
            </a:r>
            <a:r>
              <a:rPr lang="zh-TW" altLang="en-US" sz="5400" dirty="0" smtClean="0">
                <a:solidFill>
                  <a:srgbClr val="1A6EF6"/>
                </a:solidFill>
                <a:latin typeface="標楷體" panose="03000509000000000000" pitchFamily="65" charset="-120"/>
              </a:rPr>
              <a:t>過渡語的</a:t>
            </a:r>
            <a:r>
              <a:rPr lang="zh-TW" altLang="en-US" sz="5400" dirty="0" smtClean="0">
                <a:solidFill>
                  <a:srgbClr val="FF0000"/>
                </a:solidFill>
                <a:latin typeface="標楷體" panose="03000509000000000000" pitchFamily="65" charset="-120"/>
              </a:rPr>
              <a:t>例子</a:t>
            </a:r>
            <a:endParaRPr lang="zh-HK" altLang="en-US" sz="5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3356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19119" y="1141102"/>
            <a:ext cx="816194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defTabSz="449263" eaLnBrk="1" fontAlgn="base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ct val="100000"/>
              <a:defRPr/>
            </a:pP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年份的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改變</a:t>
            </a: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endParaRPr lang="en-US" altLang="zh-TW" sz="3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defTabSz="449263" eaLnBrk="1" fontAlgn="base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ct val="100000"/>
              <a:defRPr/>
            </a:pP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3200" dirty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去年</a:t>
            </a:r>
            <a:r>
              <a:rPr lang="en-US" altLang="zh-TW" sz="3200" dirty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en-US" sz="3200" dirty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今年</a:t>
            </a:r>
            <a:r>
              <a:rPr lang="en-US" altLang="zh-TW" sz="3200" dirty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en-US" sz="3200" dirty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明年</a:t>
            </a:r>
            <a:r>
              <a:rPr lang="en-US" altLang="zh-TW" sz="3200" dirty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en-US" sz="3200" dirty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十八年後</a:t>
            </a:r>
            <a:endParaRPr lang="en-US" altLang="zh-TW" sz="3200" dirty="0">
              <a:solidFill>
                <a:srgbClr val="1A6EF6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 defTabSz="449263" eaLnBrk="1" fontAlgn="base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ct val="100000"/>
              <a:defRPr/>
            </a:pP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	</a:t>
            </a:r>
            <a:r>
              <a:rPr lang="zh-TW" altLang="en-US" sz="3200" dirty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二零一八年</a:t>
            </a:r>
            <a:r>
              <a:rPr lang="en-US" altLang="zh-TW" sz="3200" dirty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en-US" sz="3200" dirty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二零一九年</a:t>
            </a:r>
            <a:r>
              <a:rPr lang="en-US" altLang="zh-TW" sz="3200" dirty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en-US" sz="3200" dirty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二零二零年</a:t>
            </a:r>
            <a:endParaRPr lang="en-US" altLang="zh-TW" sz="3200" dirty="0">
              <a:solidFill>
                <a:srgbClr val="1A6EF6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 defTabSz="449263" eaLnBrk="1" fontAlgn="base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ct val="100000"/>
              <a:defRPr/>
            </a:pPr>
            <a:endParaRPr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 defTabSz="449263" eaLnBrk="1" fontAlgn="base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ct val="100000"/>
              <a:defRPr/>
            </a:pP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階段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改變</a:t>
            </a:r>
            <a:r>
              <a:rPr lang="en-US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:</a:t>
            </a:r>
          </a:p>
          <a:p>
            <a:pPr defTabSz="449263" eaLnBrk="1" fontAlgn="base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ct val="100000"/>
              <a:defRPr/>
            </a:pP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	</a:t>
            </a:r>
            <a:r>
              <a:rPr lang="zh-TW" altLang="en-US" sz="3200" dirty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小時候</a:t>
            </a:r>
            <a:r>
              <a:rPr lang="en-US" altLang="zh-TW" sz="3200" dirty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en-US" sz="3200" dirty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長大後</a:t>
            </a:r>
            <a:r>
              <a:rPr lang="en-US" altLang="zh-TW" sz="3200" dirty="0" smtClean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en-US" sz="3200" dirty="0" smtClean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老年時</a:t>
            </a:r>
            <a:endParaRPr lang="en-US" altLang="zh-TW" sz="3200" dirty="0">
              <a:solidFill>
                <a:srgbClr val="1A6EF6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 defTabSz="449263" eaLnBrk="1" fontAlgn="base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ct val="100000"/>
              <a:defRPr/>
            </a:pPr>
            <a:r>
              <a:rPr lang="en-US" altLang="zh-TW" sz="3200" dirty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	</a:t>
            </a:r>
            <a:r>
              <a:rPr lang="zh-TW" altLang="en-US" sz="3200" dirty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小學時</a:t>
            </a:r>
            <a:r>
              <a:rPr lang="en-US" altLang="zh-TW" sz="3200" dirty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en-US" sz="3200" dirty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中學時</a:t>
            </a:r>
            <a:r>
              <a:rPr lang="en-US" altLang="zh-TW" sz="3200" dirty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en-US" sz="3200" dirty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大學時</a:t>
            </a: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	</a:t>
            </a:r>
            <a:endParaRPr lang="en-US" altLang="zh-TW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defTabSz="449263" eaLnBrk="1" fontAlgn="base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ct val="100000"/>
              <a:defRPr/>
            </a:pP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</a:p>
          <a:p>
            <a:pPr defTabSz="449263" eaLnBrk="1" fontAlgn="base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ct val="100000"/>
              <a:defRPr/>
            </a:pPr>
            <a:endParaRPr lang="en-US" altLang="zh-TW" sz="3000" dirty="0">
              <a:solidFill>
                <a:srgbClr val="1A6EF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defTabSz="449263" eaLnBrk="1" fontAlgn="base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altLang="zh-TW" sz="3000" dirty="0" smtClean="0">
              <a:solidFill>
                <a:srgbClr val="1A6EF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defTabSz="449263" eaLnBrk="1" fontAlgn="base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zh-TW" altLang="zh-HK" sz="30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220" name="標題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8013" cy="1354137"/>
          </a:xfrm>
        </p:spPr>
        <p:txBody>
          <a:bodyPr>
            <a:normAutofit/>
          </a:bodyPr>
          <a:lstStyle/>
          <a:p>
            <a:pPr algn="ctr"/>
            <a:r>
              <a:rPr lang="zh-TW" altLang="zh-HK" sz="5400" dirty="0" smtClean="0">
                <a:solidFill>
                  <a:srgbClr val="1A6EF6"/>
                </a:solidFill>
                <a:latin typeface="標楷體" panose="03000509000000000000" pitchFamily="65" charset="-120"/>
              </a:rPr>
              <a:t>時間</a:t>
            </a:r>
            <a:r>
              <a:rPr lang="zh-TW" altLang="en-US" sz="5400" dirty="0" smtClean="0">
                <a:solidFill>
                  <a:srgbClr val="1A6EF6"/>
                </a:solidFill>
                <a:latin typeface="標楷體" panose="03000509000000000000" pitchFamily="65" charset="-120"/>
              </a:rPr>
              <a:t>過渡語</a:t>
            </a:r>
            <a:r>
              <a:rPr lang="en-US" altLang="zh-TW" sz="5400" dirty="0" smtClean="0">
                <a:solidFill>
                  <a:srgbClr val="1A6EF6"/>
                </a:solidFill>
                <a:latin typeface="標楷體" panose="03000509000000000000" pitchFamily="65" charset="-120"/>
              </a:rPr>
              <a:t>:</a:t>
            </a:r>
            <a:r>
              <a:rPr lang="zh-TW" altLang="en-US" sz="5400" dirty="0" smtClean="0">
                <a:solidFill>
                  <a:srgbClr val="FF0000"/>
                </a:solidFill>
                <a:latin typeface="標楷體" panose="03000509000000000000" pitchFamily="65" charset="-120"/>
              </a:rPr>
              <a:t>例子</a:t>
            </a:r>
            <a:endParaRPr lang="zh-HK" altLang="en-US" sz="5400" dirty="0" smtClean="0">
              <a:solidFill>
                <a:srgbClr val="002060"/>
              </a:solidFill>
            </a:endParaRP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pPr/>
              <a:t>18</a:t>
            </a:fld>
            <a:endParaRPr lang="zh-HK" altLang="en-US"/>
          </a:p>
        </p:txBody>
      </p:sp>
      <p:grpSp>
        <p:nvGrpSpPr>
          <p:cNvPr id="11" name="群組 11"/>
          <p:cNvGrpSpPr/>
          <p:nvPr/>
        </p:nvGrpSpPr>
        <p:grpSpPr>
          <a:xfrm>
            <a:off x="7521093" y="332656"/>
            <a:ext cx="1271563" cy="1328883"/>
            <a:chOff x="1803797" y="3429000"/>
            <a:chExt cx="1924531" cy="1974156"/>
          </a:xfrm>
        </p:grpSpPr>
        <p:pic>
          <p:nvPicPr>
            <p:cNvPr id="16" name="圖片 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52" t="42570" r="60044" b="54009"/>
            <a:stretch/>
          </p:blipFill>
          <p:spPr bwMode="auto">
            <a:xfrm>
              <a:off x="1803797" y="3429000"/>
              <a:ext cx="1025926" cy="950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圖片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28" t="18875" r="28942" b="16629"/>
            <a:stretch/>
          </p:blipFill>
          <p:spPr>
            <a:xfrm>
              <a:off x="2761167" y="4418877"/>
              <a:ext cx="967161" cy="984279"/>
            </a:xfrm>
            <a:prstGeom prst="rect">
              <a:avLst/>
            </a:prstGeom>
          </p:spPr>
        </p:pic>
        <p:sp>
          <p:nvSpPr>
            <p:cNvPr id="18" name="弧形箭號 (左彎) 14"/>
            <p:cNvSpPr/>
            <p:nvPr/>
          </p:nvSpPr>
          <p:spPr>
            <a:xfrm rot="19522078">
              <a:off x="3036540" y="3516183"/>
              <a:ext cx="671742" cy="957793"/>
            </a:xfrm>
            <a:prstGeom prst="curvedLeftArrow">
              <a:avLst>
                <a:gd name="adj1" fmla="val 25000"/>
                <a:gd name="adj2" fmla="val 50000"/>
                <a:gd name="adj3" fmla="val 35375"/>
              </a:avLst>
            </a:prstGeom>
            <a:solidFill>
              <a:schemeClr val="accent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617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71982" y="1196752"/>
            <a:ext cx="7819719" cy="44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defTabSz="449263" eaLnBrk="1" fontAlgn="base"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描述景物來表示時間的語句</a:t>
            </a:r>
            <a:endParaRPr lang="en-US" altLang="zh-TW" sz="2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defTabSz="449263" eaLnBrk="1" fontAlgn="base"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zh-TW" altLang="en-US" sz="2800" dirty="0" smtClean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樹葉開始變黃了</a:t>
            </a:r>
            <a:r>
              <a:rPr lang="en-US" altLang="zh-TW" sz="2800" dirty="0" smtClean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</a:p>
          <a:p>
            <a:pPr lvl="1" defTabSz="449263" eaLnBrk="1" fontAlgn="base"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zh-TW" altLang="en-US" sz="2800" dirty="0" smtClean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太陽已經掛在半空</a:t>
            </a:r>
            <a:r>
              <a:rPr lang="en-US" altLang="zh-TW" sz="2800" dirty="0" smtClean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</a:p>
          <a:p>
            <a:pPr lvl="1" defTabSz="449263" eaLnBrk="1" fontAlgn="base"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zh-TW" altLang="en-US" sz="2800" dirty="0" smtClean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花</a:t>
            </a:r>
            <a:r>
              <a:rPr lang="zh-TW" altLang="en-US" sz="2800" dirty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兒</a:t>
            </a:r>
            <a:r>
              <a:rPr lang="zh-TW" altLang="en-US" sz="2800" dirty="0" smtClean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已經開遍滿地</a:t>
            </a:r>
            <a:r>
              <a:rPr lang="en-US" altLang="zh-TW" sz="2800" dirty="0" smtClean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</a:p>
          <a:p>
            <a:pPr lvl="1" defTabSz="449263" eaLnBrk="1" fontAlgn="base"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zh-TW" altLang="en-US" sz="2800" dirty="0" smtClean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夜空一片漆黑</a:t>
            </a:r>
            <a:r>
              <a:rPr lang="en-US" altLang="zh-TW" sz="2800" dirty="0" smtClean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lang="zh-TW" altLang="zh-TW" sz="2800" dirty="0" smtClean="0">
              <a:solidFill>
                <a:srgbClr val="00CC99">
                  <a:lumMod val="50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圓角矩形圖說文字 5"/>
          <p:cNvSpPr/>
          <p:nvPr/>
        </p:nvSpPr>
        <p:spPr>
          <a:xfrm>
            <a:off x="5422429" y="1890370"/>
            <a:ext cx="1865176" cy="540000"/>
          </a:xfrm>
          <a:prstGeom prst="wedgeRoundRectCallout">
            <a:avLst>
              <a:gd name="adj1" fmla="val -116440"/>
              <a:gd name="adj2" fmla="val -14458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449263" fontAlgn="base"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defRPr/>
            </a:pPr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表示秋天來到</a:t>
            </a:r>
            <a:endParaRPr lang="en-US" altLang="zh-TW" sz="2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圓角矩形圖說文字 11"/>
          <p:cNvSpPr/>
          <p:nvPr/>
        </p:nvSpPr>
        <p:spPr>
          <a:xfrm>
            <a:off x="5440697" y="2617267"/>
            <a:ext cx="1865176" cy="540000"/>
          </a:xfrm>
          <a:prstGeom prst="wedgeRoundRectCallout">
            <a:avLst>
              <a:gd name="adj1" fmla="val -103048"/>
              <a:gd name="adj2" fmla="val -43038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449263" fontAlgn="base"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defRPr/>
            </a:pPr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表示中午時分</a:t>
            </a:r>
            <a:endParaRPr lang="en-US" altLang="zh-TW" sz="2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7521093" y="332656"/>
            <a:ext cx="1271563" cy="1328883"/>
            <a:chOff x="1803797" y="3429000"/>
            <a:chExt cx="1924531" cy="1974156"/>
          </a:xfrm>
        </p:grpSpPr>
        <p:pic>
          <p:nvPicPr>
            <p:cNvPr id="18" name="圖片 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52" t="42570" r="60044" b="54009"/>
            <a:stretch/>
          </p:blipFill>
          <p:spPr bwMode="auto">
            <a:xfrm>
              <a:off x="1803797" y="3429000"/>
              <a:ext cx="1025926" cy="950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圖片 1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28" t="18875" r="28942" b="16629"/>
            <a:stretch/>
          </p:blipFill>
          <p:spPr>
            <a:xfrm>
              <a:off x="2761167" y="4418877"/>
              <a:ext cx="967161" cy="984279"/>
            </a:xfrm>
            <a:prstGeom prst="rect">
              <a:avLst/>
            </a:prstGeom>
          </p:spPr>
        </p:pic>
        <p:sp>
          <p:nvSpPr>
            <p:cNvPr id="20" name="弧形箭號 (左彎) 19"/>
            <p:cNvSpPr/>
            <p:nvPr/>
          </p:nvSpPr>
          <p:spPr>
            <a:xfrm rot="19522078">
              <a:off x="3036540" y="3516183"/>
              <a:ext cx="671742" cy="957793"/>
            </a:xfrm>
            <a:prstGeom prst="curvedLeftArrow">
              <a:avLst>
                <a:gd name="adj1" fmla="val 25000"/>
                <a:gd name="adj2" fmla="val 50000"/>
                <a:gd name="adj3" fmla="val 35375"/>
              </a:avLst>
            </a:prstGeom>
            <a:solidFill>
              <a:schemeClr val="accent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268216" y="6448401"/>
            <a:ext cx="2895600" cy="365125"/>
          </a:xfrm>
        </p:spPr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pPr/>
              <a:t>19</a:t>
            </a:fld>
            <a:endParaRPr lang="zh-HK" altLang="en-US"/>
          </a:p>
        </p:txBody>
      </p:sp>
      <p:pic>
        <p:nvPicPr>
          <p:cNvPr id="14" name="Picture 2" descr="C:\Users\CHUNGN~1\AppData\Local\Temp\Domino Web Access\95\professor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3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618" y="4927387"/>
            <a:ext cx="1253703" cy="159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圓角矩形圖說文字 13"/>
          <p:cNvSpPr/>
          <p:nvPr/>
        </p:nvSpPr>
        <p:spPr>
          <a:xfrm>
            <a:off x="2267744" y="4836657"/>
            <a:ext cx="4684644" cy="1095488"/>
          </a:xfrm>
          <a:prstGeom prst="wedgeRoundRectCallout">
            <a:avLst>
              <a:gd name="adj1" fmla="val 61819"/>
              <a:gd name="adj2" fmla="val 41025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同學需要由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景物推敲出表示的時間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，看看上面的例子。</a:t>
            </a:r>
            <a:endParaRPr lang="en-US" altLang="zh-TW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圓角矩形圖說文字 5"/>
          <p:cNvSpPr/>
          <p:nvPr/>
        </p:nvSpPr>
        <p:spPr>
          <a:xfrm>
            <a:off x="5423410" y="3333425"/>
            <a:ext cx="1882464" cy="540000"/>
          </a:xfrm>
          <a:prstGeom prst="wedgeRoundRectCallout">
            <a:avLst>
              <a:gd name="adj1" fmla="val -100457"/>
              <a:gd name="adj2" fmla="val -55194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449263" fontAlgn="base"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defRPr/>
            </a:pPr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表示春天來到</a:t>
            </a:r>
            <a:endParaRPr lang="en-US" altLang="zh-TW" sz="2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圓角矩形圖說文字 11"/>
          <p:cNvSpPr/>
          <p:nvPr/>
        </p:nvSpPr>
        <p:spPr>
          <a:xfrm>
            <a:off x="5476630" y="4071195"/>
            <a:ext cx="1846908" cy="540000"/>
          </a:xfrm>
          <a:prstGeom prst="wedgeRoundRectCallout">
            <a:avLst>
              <a:gd name="adj1" fmla="val -141891"/>
              <a:gd name="adj2" fmla="val -84153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449263" fontAlgn="base"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defRPr/>
            </a:pPr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表示晚上</a:t>
            </a:r>
            <a:endParaRPr lang="en-US" altLang="zh-TW" sz="2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標題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8013" cy="1354137"/>
          </a:xfrm>
        </p:spPr>
        <p:txBody>
          <a:bodyPr>
            <a:normAutofit/>
          </a:bodyPr>
          <a:lstStyle/>
          <a:p>
            <a:r>
              <a:rPr lang="zh-TW" altLang="zh-HK" sz="5400" dirty="0" smtClean="0">
                <a:solidFill>
                  <a:srgbClr val="1A6EF6"/>
                </a:solidFill>
                <a:latin typeface="標楷體" panose="03000509000000000000" pitchFamily="65" charset="-120"/>
              </a:rPr>
              <a:t>時間</a:t>
            </a:r>
            <a:r>
              <a:rPr lang="zh-TW" altLang="en-US" sz="5400" dirty="0" smtClean="0">
                <a:solidFill>
                  <a:srgbClr val="1A6EF6"/>
                </a:solidFill>
                <a:latin typeface="標楷體" panose="03000509000000000000" pitchFamily="65" charset="-120"/>
              </a:rPr>
              <a:t>過渡語</a:t>
            </a:r>
            <a:r>
              <a:rPr lang="en-US" altLang="zh-TW" sz="5400" dirty="0" smtClean="0">
                <a:solidFill>
                  <a:srgbClr val="1A6EF6"/>
                </a:solidFill>
                <a:latin typeface="標楷體" panose="03000509000000000000" pitchFamily="65" charset="-120"/>
              </a:rPr>
              <a:t>:</a:t>
            </a:r>
            <a:r>
              <a:rPr lang="zh-TW" altLang="en-US" sz="5400" dirty="0" smtClean="0">
                <a:solidFill>
                  <a:srgbClr val="FF0000"/>
                </a:solidFill>
                <a:latin typeface="標楷體" panose="03000509000000000000" pitchFamily="65" charset="-120"/>
              </a:rPr>
              <a:t>例子</a:t>
            </a:r>
            <a:endParaRPr lang="zh-HK" altLang="en-US" sz="5400" dirty="0" smtClean="0">
              <a:solidFill>
                <a:srgbClr val="002060"/>
              </a:solidFill>
            </a:endParaRPr>
          </a:p>
        </p:txBody>
      </p:sp>
      <p:sp>
        <p:nvSpPr>
          <p:cNvPr id="22" name="圓角矩形圖說文字 11"/>
          <p:cNvSpPr/>
          <p:nvPr/>
        </p:nvSpPr>
        <p:spPr>
          <a:xfrm>
            <a:off x="5422429" y="1280077"/>
            <a:ext cx="2506806" cy="524012"/>
          </a:xfrm>
          <a:prstGeom prst="wedgeRoundRectCallout">
            <a:avLst>
              <a:gd name="adj1" fmla="val -156880"/>
              <a:gd name="adj2" fmla="val 7705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449263" fontAlgn="base"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defRPr/>
            </a:pPr>
            <a:r>
              <a:rPr lang="zh-TW" altLang="en-US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表示了甚麼</a:t>
            </a:r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時間？</a:t>
            </a:r>
            <a:endParaRPr lang="en-US" altLang="zh-TW" sz="2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717991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6" grpId="0" animBg="1"/>
      <p:bldP spid="15" grpId="0" animBg="1"/>
      <p:bldP spid="17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前測</a:t>
            </a:r>
            <a:endParaRPr lang="zh-HK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altLang="zh-TW" b="1" dirty="0" smtClean="0"/>
          </a:p>
          <a:p>
            <a:pPr marL="0" indent="0" algn="ctr">
              <a:buNone/>
            </a:pPr>
            <a:endParaRPr lang="en-US" altLang="zh-HK" b="1" dirty="0"/>
          </a:p>
          <a:p>
            <a:pPr marL="0" indent="0" algn="ctr">
              <a:buNone/>
            </a:pPr>
            <a:endParaRPr lang="zh-HK" altLang="en-US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1822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標楷體" pitchFamily="65" charset="-120"/>
                <a:cs typeface="Times New Roman" pitchFamily="18" charset="0"/>
              </a:rPr>
              <a:t> </a:t>
            </a:r>
            <a:endParaRPr kumimoji="1" lang="en-US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3187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標楷體" pitchFamily="65" charset="-120"/>
                <a:cs typeface="Times New Roman" pitchFamily="18" charset="0"/>
              </a:rPr>
              <a:t> </a:t>
            </a:r>
            <a:endParaRPr kumimoji="1" lang="en-US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4552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標楷體" pitchFamily="65" charset="-120"/>
                <a:cs typeface="Times New Roman" pitchFamily="18" charset="0"/>
              </a:rPr>
              <a:t> </a:t>
            </a:r>
            <a:endParaRPr kumimoji="1" lang="en-US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5918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zh-H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2642317" y="1622235"/>
            <a:ext cx="3859366" cy="3813762"/>
            <a:chOff x="4315920" y="2831336"/>
            <a:chExt cx="2779246" cy="2666496"/>
          </a:xfrm>
        </p:grpSpPr>
        <p:pic>
          <p:nvPicPr>
            <p:cNvPr id="3079" name="Picture 7"/>
            <p:cNvPicPr>
              <a:picLocks noChangeAspect="1" noChangeArrowheads="1"/>
            </p:cNvPicPr>
            <p:nvPr/>
          </p:nvPicPr>
          <p:blipFill rotWithShape="1">
            <a:blip r:embed="rId2" cstate="print">
              <a:lum bright="-40000" contras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13" t="32061" r="61411" b="21384"/>
            <a:stretch/>
          </p:blipFill>
          <p:spPr bwMode="auto">
            <a:xfrm>
              <a:off x="5733530" y="2831336"/>
              <a:ext cx="1361636" cy="1325545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-60000" contras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621" t="33275" r="29468" b="20135"/>
            <a:stretch/>
          </p:blipFill>
          <p:spPr bwMode="auto">
            <a:xfrm>
              <a:off x="4341169" y="4070038"/>
              <a:ext cx="1392361" cy="1427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圖片 1"/>
            <p:cNvPicPr>
              <a:picLocks noChangeAspect="1" noChangeArrowheads="1"/>
            </p:cNvPicPr>
            <p:nvPr/>
          </p:nvPicPr>
          <p:blipFill rotWithShape="1">
            <a:blip r:embed="rId4" cstate="print">
              <a:lum bright="-40000" contras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050" t="31500" r="31584" b="23955"/>
            <a:stretch/>
          </p:blipFill>
          <p:spPr bwMode="auto">
            <a:xfrm flipH="1">
              <a:off x="4315920" y="2831336"/>
              <a:ext cx="1442860" cy="1381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/>
            <p:cNvPicPr>
              <a:picLocks noChangeAspect="1" noChangeArrowheads="1"/>
            </p:cNvPicPr>
            <p:nvPr/>
          </p:nvPicPr>
          <p:blipFill>
            <a:blip r:embed="rId5" cstate="print">
              <a:lum bright="-60000" contras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87" t="29333" r="62279" b="24109"/>
            <a:stretch>
              <a:fillRect/>
            </a:stretch>
          </p:blipFill>
          <p:spPr bwMode="auto">
            <a:xfrm>
              <a:off x="5733530" y="4132582"/>
              <a:ext cx="1361636" cy="1365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日期版面配置區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dirty="0" smtClean="0"/>
              <a:t>(</a:t>
            </a:r>
            <a:r>
              <a:rPr lang="zh-HK" altLang="en-US" smtClean="0"/>
              <a:t>閱讀</a:t>
            </a:r>
            <a:r>
              <a:rPr lang="en-US" altLang="zh-HK" dirty="0" smtClean="0"/>
              <a:t>)</a:t>
            </a:r>
            <a:endParaRPr lang="zh-HK" altLang="en-US" dirty="0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dirty="0" smtClean="0"/>
              <a:t>(</a:t>
            </a:r>
            <a:r>
              <a:rPr lang="zh-TW" altLang="en-US" smtClean="0"/>
              <a:t>新界東</a:t>
            </a:r>
            <a:r>
              <a:rPr lang="en-US" altLang="zh-TW" dirty="0" smtClean="0"/>
              <a:t>)</a:t>
            </a:r>
            <a:r>
              <a:rPr lang="zh-TW" altLang="en-US" smtClean="0"/>
              <a:t>組 </a:t>
            </a:r>
            <a:r>
              <a:rPr lang="en-US" altLang="zh-TW" dirty="0" smtClean="0"/>
              <a:t>©2019</a:t>
            </a:r>
            <a:endParaRPr lang="zh-HK" altLang="en-US" dirty="0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pPr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2947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51520" y="1196752"/>
            <a:ext cx="8161942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defTabSz="449263" eaLnBrk="1" fontAlgn="base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TW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有些時間過渡語只說出</a:t>
            </a:r>
            <a:r>
              <a:rPr lang="zh-TW" altLang="en-US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時間的推進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，但未有表明實際的時間或過了多少時間。</a:t>
            </a:r>
            <a:r>
              <a:rPr lang="en-US" altLang="zh-TW" sz="3600" dirty="0" smtClean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endParaRPr lang="en-US" altLang="zh-TW" sz="3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defTabSz="449263" eaLnBrk="1" fontAlgn="base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ct val="100000"/>
              <a:defRPr/>
            </a:pP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時間推進的例子：</a:t>
            </a:r>
            <a:r>
              <a:rPr lang="en-US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defTabSz="449263" eaLnBrk="1" fontAlgn="base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ct val="100000"/>
              <a:defRPr/>
            </a:pPr>
            <a:r>
              <a:rPr lang="zh-TW" altLang="en-US" sz="3200" dirty="0" smtClean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剛剛</a:t>
            </a:r>
            <a:r>
              <a:rPr lang="zh-TW" altLang="en-US" sz="3200" dirty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、不久、</a:t>
            </a:r>
            <a:endParaRPr lang="en-US" altLang="zh-TW" sz="3200" dirty="0">
              <a:solidFill>
                <a:srgbClr val="1A6EF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defTabSz="449263" eaLnBrk="1" fontAlgn="base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ct val="100000"/>
              <a:defRPr/>
            </a:pPr>
            <a:r>
              <a:rPr lang="zh-TW" altLang="zh-HK" sz="3200" dirty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一會兒</a:t>
            </a:r>
            <a:r>
              <a:rPr lang="zh-TW" altLang="en-US" sz="3200" dirty="0" smtClean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000" dirty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一瞬間、</a:t>
            </a:r>
            <a:endParaRPr lang="en-US" altLang="zh-TW" sz="3000" dirty="0">
              <a:solidFill>
                <a:srgbClr val="1A6EF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defTabSz="449263" eaLnBrk="1" fontAlgn="base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ct val="100000"/>
              <a:defRPr/>
            </a:pPr>
            <a:r>
              <a:rPr lang="zh-TW" altLang="en-US" sz="3000" dirty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en-US" altLang="zh-TW" sz="3000" dirty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TW" altLang="en-US" sz="3000" dirty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</a:t>
            </a:r>
            <a:endParaRPr lang="zh-TW" altLang="zh-HK" sz="3000" dirty="0">
              <a:solidFill>
                <a:srgbClr val="1A6EF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defTabSz="449263" eaLnBrk="1" fontAlgn="base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ct val="100000"/>
              <a:defRPr/>
            </a:pPr>
            <a:endParaRPr lang="en-US" altLang="zh-TW" sz="3000" strike="sngStrike" dirty="0">
              <a:solidFill>
                <a:srgbClr val="1A6EF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defTabSz="449263" eaLnBrk="1" fontAlgn="base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ct val="100000"/>
              <a:defRPr/>
            </a:pPr>
            <a:endParaRPr lang="en-US" altLang="zh-TW" sz="3200" dirty="0" smtClean="0">
              <a:solidFill>
                <a:srgbClr val="1A6EF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220" name="標題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8013" cy="1354137"/>
          </a:xfrm>
        </p:spPr>
        <p:txBody>
          <a:bodyPr>
            <a:normAutofit/>
          </a:bodyPr>
          <a:lstStyle/>
          <a:p>
            <a:r>
              <a:rPr lang="zh-TW" altLang="zh-HK" sz="5400" dirty="0" smtClean="0">
                <a:solidFill>
                  <a:srgbClr val="1A6EF6"/>
                </a:solidFill>
                <a:latin typeface="標楷體" panose="03000509000000000000" pitchFamily="65" charset="-120"/>
              </a:rPr>
              <a:t>時間</a:t>
            </a:r>
            <a:r>
              <a:rPr lang="zh-TW" altLang="en-US" sz="5400" dirty="0" smtClean="0">
                <a:solidFill>
                  <a:srgbClr val="1A6EF6"/>
                </a:solidFill>
                <a:latin typeface="標楷體" panose="03000509000000000000" pitchFamily="65" charset="-120"/>
              </a:rPr>
              <a:t>過渡語</a:t>
            </a:r>
            <a:r>
              <a:rPr lang="en-US" altLang="zh-TW" sz="5400" dirty="0" smtClean="0">
                <a:solidFill>
                  <a:srgbClr val="1A6EF6"/>
                </a:solidFill>
                <a:latin typeface="標楷體" panose="03000509000000000000" pitchFamily="65" charset="-120"/>
              </a:rPr>
              <a:t>:</a:t>
            </a:r>
            <a:r>
              <a:rPr lang="zh-TW" altLang="en-US" sz="5400" dirty="0" smtClean="0">
                <a:solidFill>
                  <a:srgbClr val="FF0000"/>
                </a:solidFill>
                <a:latin typeface="標楷體" panose="03000509000000000000" pitchFamily="65" charset="-120"/>
              </a:rPr>
              <a:t>例子</a:t>
            </a:r>
            <a:endParaRPr lang="zh-HK" altLang="en-US" sz="5400" dirty="0" smtClean="0">
              <a:solidFill>
                <a:srgbClr val="002060"/>
              </a:solidFill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7521093" y="332656"/>
            <a:ext cx="1271563" cy="1328883"/>
            <a:chOff x="1803797" y="3429000"/>
            <a:chExt cx="1924531" cy="1974156"/>
          </a:xfrm>
        </p:grpSpPr>
        <p:pic>
          <p:nvPicPr>
            <p:cNvPr id="13" name="圖片 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52" t="42570" r="60044" b="54009"/>
            <a:stretch/>
          </p:blipFill>
          <p:spPr bwMode="auto">
            <a:xfrm>
              <a:off x="1803797" y="3429000"/>
              <a:ext cx="1025926" cy="950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28" t="18875" r="28942" b="16629"/>
            <a:stretch/>
          </p:blipFill>
          <p:spPr>
            <a:xfrm>
              <a:off x="2761167" y="4418877"/>
              <a:ext cx="967161" cy="984279"/>
            </a:xfrm>
            <a:prstGeom prst="rect">
              <a:avLst/>
            </a:prstGeom>
          </p:spPr>
        </p:pic>
        <p:sp>
          <p:nvSpPr>
            <p:cNvPr id="15" name="弧形箭號 (左彎) 14"/>
            <p:cNvSpPr/>
            <p:nvPr/>
          </p:nvSpPr>
          <p:spPr>
            <a:xfrm rot="19522078">
              <a:off x="3036540" y="3516183"/>
              <a:ext cx="671742" cy="957793"/>
            </a:xfrm>
            <a:prstGeom prst="curvedLeftArrow">
              <a:avLst>
                <a:gd name="adj1" fmla="val 25000"/>
                <a:gd name="adj2" fmla="val 50000"/>
                <a:gd name="adj3" fmla="val 35375"/>
              </a:avLst>
            </a:prstGeom>
            <a:solidFill>
              <a:schemeClr val="accent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pPr/>
              <a:t>20</a:t>
            </a:fld>
            <a:endParaRPr lang="zh-HK" altLang="en-US"/>
          </a:p>
        </p:txBody>
      </p:sp>
      <p:pic>
        <p:nvPicPr>
          <p:cNvPr id="11" name="圖片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24604" y="4336947"/>
            <a:ext cx="1870819" cy="2384528"/>
          </a:xfrm>
          <a:prstGeom prst="rect">
            <a:avLst/>
          </a:prstGeom>
        </p:spPr>
      </p:pic>
      <p:sp>
        <p:nvSpPr>
          <p:cNvPr id="16" name="圓角矩形圖說文字 7"/>
          <p:cNvSpPr/>
          <p:nvPr/>
        </p:nvSpPr>
        <p:spPr>
          <a:xfrm>
            <a:off x="3827565" y="2752365"/>
            <a:ext cx="4032448" cy="2692859"/>
          </a:xfrm>
          <a:prstGeom prst="wedgeRoundRectCallout">
            <a:avLst>
              <a:gd name="adj1" fmla="val 41671"/>
              <a:gd name="adj2" fmla="val 62381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注意！</a:t>
            </a:r>
            <a:endParaRPr lang="en-US" altLang="zh-TW" sz="2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spcBef>
                <a:spcPct val="50000"/>
              </a:spcBef>
            </a:pPr>
            <a:r>
              <a:rPr lang="zh-TW" altLang="en-US" sz="28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表明時間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時間過渡語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zh-TW" altLang="en-US" sz="2800" dirty="0" smtClean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沒有</a:t>
            </a:r>
            <a:r>
              <a:rPr lang="zh-TW" altLang="en-US" sz="2800" dirty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表明時間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zh-HK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時間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過渡語是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可以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同時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 文章中出現的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40710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雲朵形圖說文字 8"/>
          <p:cNvSpPr/>
          <p:nvPr/>
        </p:nvSpPr>
        <p:spPr>
          <a:xfrm>
            <a:off x="5029443" y="1259327"/>
            <a:ext cx="4032448" cy="1276578"/>
          </a:xfrm>
          <a:prstGeom prst="cloudCallout">
            <a:avLst>
              <a:gd name="adj1" fmla="val -37387"/>
              <a:gd name="adj2" fmla="val 92586"/>
            </a:avLst>
          </a:prstGeom>
          <a:gradFill>
            <a:gsLst>
              <a:gs pos="0">
                <a:srgbClr val="CCFFFF"/>
              </a:gs>
              <a:gs pos="26000">
                <a:srgbClr val="CCFFFF"/>
              </a:gs>
              <a:gs pos="100000">
                <a:srgbClr val="66FFFF"/>
              </a:gs>
            </a:gsLst>
            <a:lin ang="5400000" scaled="0"/>
          </a:gra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爸爸媽媽送</a:t>
            </a:r>
            <a:endParaRPr lang="en-US" altLang="zh-TW" sz="32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32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聖誕禮物給我</a:t>
            </a:r>
            <a:endParaRPr lang="zh-HK" altLang="en-US" sz="32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雲朵形圖說文字 9"/>
          <p:cNvSpPr/>
          <p:nvPr/>
        </p:nvSpPr>
        <p:spPr>
          <a:xfrm>
            <a:off x="5738038" y="4725144"/>
            <a:ext cx="2560390" cy="915123"/>
          </a:xfrm>
          <a:prstGeom prst="cloudCallout">
            <a:avLst>
              <a:gd name="adj1" fmla="val -41955"/>
              <a:gd name="adj2" fmla="val -105549"/>
            </a:avLst>
          </a:prstGeom>
          <a:gradFill>
            <a:gsLst>
              <a:gs pos="0">
                <a:srgbClr val="CCFFFF"/>
              </a:gs>
              <a:gs pos="26000">
                <a:srgbClr val="CCFFFF"/>
              </a:gs>
              <a:gs pos="100000">
                <a:srgbClr val="66FFFF"/>
              </a:gs>
            </a:gsLst>
            <a:lin ang="5400000" scaled="0"/>
          </a:gra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看燈飾</a:t>
            </a:r>
            <a:endParaRPr lang="zh-HK" altLang="en-US" sz="32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雲朵形圖說文字 10"/>
          <p:cNvSpPr/>
          <p:nvPr/>
        </p:nvSpPr>
        <p:spPr>
          <a:xfrm>
            <a:off x="611560" y="4725143"/>
            <a:ext cx="3672408" cy="915123"/>
          </a:xfrm>
          <a:prstGeom prst="cloudCallout">
            <a:avLst>
              <a:gd name="adj1" fmla="val 47329"/>
              <a:gd name="adj2" fmla="val -109034"/>
            </a:avLst>
          </a:prstGeom>
          <a:gradFill>
            <a:gsLst>
              <a:gs pos="0">
                <a:srgbClr val="CCFFFF"/>
              </a:gs>
              <a:gs pos="26000">
                <a:srgbClr val="CCFFFF"/>
              </a:gs>
              <a:gs pos="100000">
                <a:srgbClr val="66FFFF"/>
              </a:gs>
            </a:gsLst>
            <a:lin ang="5400000" scaled="0"/>
          </a:gra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吃聖誕</a:t>
            </a:r>
            <a:r>
              <a:rPr lang="zh-TW" altLang="en-US" sz="32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大餐</a:t>
            </a:r>
            <a:endParaRPr lang="zh-HK" altLang="en-US" sz="32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" name="Picture 4" descr="https://upload.wikimedia.org/wikipedia/commons/f/f9/500px-Xmas_tree_animated.g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400" y="1623244"/>
            <a:ext cx="3148506" cy="3148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圓角矩形圖說文字 13"/>
          <p:cNvSpPr/>
          <p:nvPr/>
        </p:nvSpPr>
        <p:spPr>
          <a:xfrm>
            <a:off x="199592" y="1164853"/>
            <a:ext cx="3668839" cy="1738167"/>
          </a:xfrm>
          <a:prstGeom prst="wedgeRoundRectCallout">
            <a:avLst>
              <a:gd name="adj1" fmla="val -46277"/>
              <a:gd name="adj2" fmla="val 6419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zh-TW" altLang="en-US" sz="32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猜猜作者</a:t>
            </a:r>
            <a:r>
              <a:rPr lang="en-US" altLang="zh-TW" sz="32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「我」</a:t>
            </a:r>
            <a:r>
              <a:rPr lang="en-US" altLang="zh-TW" sz="32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在</a:t>
            </a:r>
            <a:r>
              <a:rPr lang="zh-TW" altLang="en-US" sz="32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聖誕節</a:t>
            </a:r>
            <a:r>
              <a:rPr lang="zh-TW" altLang="en-US" sz="32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當天做</a:t>
            </a:r>
            <a:r>
              <a:rPr lang="zh-TW" altLang="en-US" sz="32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過</a:t>
            </a:r>
            <a:r>
              <a:rPr lang="zh-TW" altLang="en-US" sz="32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甚麼。 </a:t>
            </a:r>
            <a:endParaRPr lang="zh-TW" altLang="en-US" sz="32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" name="標題 1"/>
          <p:cNvSpPr txBox="1">
            <a:spLocks/>
          </p:cNvSpPr>
          <p:nvPr/>
        </p:nvSpPr>
        <p:spPr>
          <a:xfrm>
            <a:off x="199592" y="0"/>
            <a:ext cx="8825872" cy="1080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50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</a:t>
            </a:r>
            <a:r>
              <a:rPr lang="zh-TW" altLang="en-US" sz="3500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3500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en-US" sz="3500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快樂</a:t>
            </a:r>
            <a:r>
              <a:rPr lang="zh-TW" altLang="en-US" sz="350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3500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聖誕節</a:t>
            </a:r>
            <a:r>
              <a:rPr lang="en-US" altLang="zh-TW" sz="3500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〉</a:t>
            </a:r>
            <a:endParaRPr lang="en-US" altLang="zh-TW" sz="3500" b="1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pPr/>
              <a:t>21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9109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5"/>
          <p:cNvSpPr>
            <a:spLocks noChangeArrowheads="1"/>
          </p:cNvSpPr>
          <p:nvPr/>
        </p:nvSpPr>
        <p:spPr bwMode="auto">
          <a:xfrm>
            <a:off x="395536" y="1912471"/>
            <a:ext cx="8748464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49263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TW" altLang="en-US" sz="2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  今天是</a:t>
            </a:r>
            <a:r>
              <a:rPr lang="zh-TW" altLang="en-US" sz="2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聖誕節，我睡至</a:t>
            </a:r>
            <a:r>
              <a:rPr lang="en-US" altLang="zh-TW" sz="2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例</a:t>
            </a:r>
            <a:r>
              <a:rPr lang="en-US" altLang="zh-TW" sz="2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十二時 才起床。</a:t>
            </a:r>
            <a:r>
              <a:rPr lang="zh-TW" altLang="en-US" sz="2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　　　　　　　　　　　　　　　　　　　　　　　　　　　　</a:t>
            </a:r>
          </a:p>
          <a:p>
            <a:pPr defTabSz="449263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TW" altLang="en-US" sz="2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　　 中午，爸</a:t>
            </a:r>
            <a:r>
              <a:rPr lang="zh-TW" altLang="en-US" sz="2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媽在家中的聖誕樹下拿出禮物給我。</a:t>
            </a:r>
            <a:r>
              <a:rPr lang="zh-TW" altLang="en-US" sz="2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我</a:t>
            </a:r>
            <a:endParaRPr lang="en-US" altLang="zh-TW" sz="2400" b="1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defTabSz="449263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TW" altLang="en-US" sz="2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拆開禮物紙，原來是一</a:t>
            </a:r>
            <a:r>
              <a:rPr lang="zh-TW" altLang="en-US" sz="2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隻</a:t>
            </a:r>
            <a:r>
              <a:rPr lang="zh-TW" altLang="en-US" sz="2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新</a:t>
            </a:r>
            <a:r>
              <a:rPr lang="zh-TW" altLang="en-US" sz="2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手錶</a:t>
            </a:r>
            <a:r>
              <a:rPr lang="zh-TW" altLang="en-US" sz="2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，我感到十分開心。　　　　</a:t>
            </a:r>
          </a:p>
          <a:p>
            <a:pPr defTabSz="449263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TW" altLang="en-US" sz="2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  晚上，爸</a:t>
            </a:r>
            <a:r>
              <a:rPr lang="zh-TW" altLang="en-US" sz="2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媽帶我到</a:t>
            </a:r>
            <a:r>
              <a:rPr lang="zh-TW" altLang="en-US" sz="2400" b="1" u="sng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尖沙咀</a:t>
            </a:r>
            <a:r>
              <a:rPr lang="zh-TW" altLang="en-US" sz="2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一家餐廳吃聖誕大餐，</a:t>
            </a:r>
            <a:endParaRPr lang="en-US" altLang="zh-TW" sz="24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defTabSz="449263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TW" altLang="en-US" sz="2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那裏的甜品十分美味</a:t>
            </a:r>
            <a:r>
              <a:rPr lang="zh-TW" altLang="en-US" sz="2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。吃過晚</a:t>
            </a:r>
            <a:r>
              <a:rPr lang="zh-TW" altLang="en-US" sz="2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餐</a:t>
            </a:r>
            <a:r>
              <a:rPr lang="zh-TW" altLang="en-US" sz="2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後，我們</a:t>
            </a:r>
            <a:r>
              <a:rPr lang="zh-TW" altLang="en-US" sz="2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一家人到</a:t>
            </a:r>
            <a:endParaRPr lang="en-US" altLang="zh-TW" sz="24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defTabSz="449263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TW" altLang="en-US" sz="2400" b="1" u="sng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尖沙咀</a:t>
            </a:r>
            <a:r>
              <a:rPr lang="zh-TW" altLang="en-US" sz="2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海旁觀賞燈飾，大家有說有笑，十分興奮。</a:t>
            </a:r>
          </a:p>
          <a:p>
            <a:pPr defTabSz="449263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zh-TW" altLang="en-US" sz="2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　　回到家中已是</a:t>
            </a:r>
            <a:r>
              <a:rPr lang="zh-TW" altLang="en-US" sz="2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深夜時分，我</a:t>
            </a:r>
            <a:r>
              <a:rPr lang="zh-TW" altLang="en-US" sz="2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懷着愉快的心情進入 </a:t>
            </a:r>
            <a:r>
              <a:rPr lang="zh-TW" altLang="en-US" sz="2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       </a:t>
            </a:r>
            <a:r>
              <a:rPr lang="zh-TW" altLang="en-US" sz="2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夢鄉。</a:t>
            </a:r>
          </a:p>
        </p:txBody>
      </p:sp>
      <p:pic>
        <p:nvPicPr>
          <p:cNvPr id="14344" name="Picture 4" descr="https://upload.wikimedia.org/wikipedia/commons/f/f9/500px-Xmas_tree_animated.g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930" y="4666343"/>
            <a:ext cx="1440159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標題 1"/>
          <p:cNvSpPr txBox="1">
            <a:spLocks/>
          </p:cNvSpPr>
          <p:nvPr/>
        </p:nvSpPr>
        <p:spPr>
          <a:xfrm>
            <a:off x="678520" y="511054"/>
            <a:ext cx="8008280" cy="1080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找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時間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過渡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語：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細閱下文，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至第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段圈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出    時間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過渡語，並在重要內容下間線。</a:t>
            </a:r>
          </a:p>
        </p:txBody>
      </p:sp>
      <p:sp>
        <p:nvSpPr>
          <p:cNvPr id="2" name="矩形 1"/>
          <p:cNvSpPr/>
          <p:nvPr/>
        </p:nvSpPr>
        <p:spPr>
          <a:xfrm>
            <a:off x="2555776" y="1412776"/>
            <a:ext cx="387798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快樂的聖誕節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〉</a:t>
            </a:r>
          </a:p>
          <a:p>
            <a:endParaRPr lang="en-GB" sz="24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" name="標題 1"/>
          <p:cNvSpPr txBox="1">
            <a:spLocks/>
          </p:cNvSpPr>
          <p:nvPr/>
        </p:nvSpPr>
        <p:spPr>
          <a:xfrm>
            <a:off x="232186" y="91827"/>
            <a:ext cx="8787577" cy="1080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50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</a:t>
            </a:r>
            <a:r>
              <a:rPr lang="zh-TW" altLang="en-US" sz="3500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3500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500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500" b="1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 dirty="0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t>22</a:t>
            </a:fld>
            <a:endParaRPr lang="zh-HK" altLang="en-US"/>
          </a:p>
        </p:txBody>
      </p:sp>
      <p:sp>
        <p:nvSpPr>
          <p:cNvPr id="3" name="Oval 2"/>
          <p:cNvSpPr/>
          <p:nvPr/>
        </p:nvSpPr>
        <p:spPr>
          <a:xfrm>
            <a:off x="7651407" y="632276"/>
            <a:ext cx="881034" cy="48002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3635896" y="1484784"/>
            <a:ext cx="129614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906735" y="1988840"/>
            <a:ext cx="1065943" cy="581943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6300192" y="2428439"/>
            <a:ext cx="720080" cy="1804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1115616" y="2508167"/>
            <a:ext cx="856035" cy="581943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2" name="Oval 21"/>
          <p:cNvSpPr/>
          <p:nvPr/>
        </p:nvSpPr>
        <p:spPr>
          <a:xfrm>
            <a:off x="2843808" y="5228891"/>
            <a:ext cx="1368152" cy="581943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3" name="Oval 22"/>
          <p:cNvSpPr/>
          <p:nvPr/>
        </p:nvSpPr>
        <p:spPr>
          <a:xfrm>
            <a:off x="1115616" y="3595525"/>
            <a:ext cx="856035" cy="581943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4" name="Oval 23"/>
          <p:cNvSpPr/>
          <p:nvPr/>
        </p:nvSpPr>
        <p:spPr>
          <a:xfrm>
            <a:off x="3527884" y="4195717"/>
            <a:ext cx="1548172" cy="581943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669023" y="3573016"/>
            <a:ext cx="122918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77551" y="4149080"/>
            <a:ext cx="369231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20559" y="5185445"/>
            <a:ext cx="2755297" cy="381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834155" y="5733256"/>
            <a:ext cx="69277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57200" y="6309320"/>
            <a:ext cx="69277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Illustration of some wrapped gifts : Free Stock Ph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124" y="1712489"/>
            <a:ext cx="1725600" cy="10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03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236296" y="2283680"/>
            <a:ext cx="1512168" cy="32987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8D5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進入夢鄉</a:t>
            </a:r>
            <a:endParaRPr lang="en-US" altLang="zh-TW" sz="24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229600" cy="1143000"/>
          </a:xfrm>
        </p:spPr>
        <p:txBody>
          <a:bodyPr/>
          <a:lstStyle/>
          <a:p>
            <a:pPr algn="l"/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</a:rPr>
              <a:t>文章重點</a:t>
            </a:r>
            <a:endParaRPr lang="en-GB" dirty="0"/>
          </a:p>
        </p:txBody>
      </p:sp>
      <p:sp>
        <p:nvSpPr>
          <p:cNvPr id="7" name="矩形 6"/>
          <p:cNvSpPr/>
          <p:nvPr/>
        </p:nvSpPr>
        <p:spPr>
          <a:xfrm>
            <a:off x="1025103" y="2283681"/>
            <a:ext cx="1530673" cy="32987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8D5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起床和收禮物</a:t>
            </a:r>
            <a:endParaRPr lang="en-US" altLang="zh-TW" sz="24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87824" y="2282496"/>
            <a:ext cx="1800200" cy="32999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8D5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到</a:t>
            </a:r>
            <a:r>
              <a:rPr lang="zh-TW" altLang="en-US" sz="2400" b="1" u="sng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尖沙咀</a:t>
            </a:r>
            <a:r>
              <a:rPr lang="zh-TW" altLang="en-US" sz="2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吃聖誕大餐</a:t>
            </a:r>
            <a:endParaRPr lang="en-US" altLang="zh-TW" sz="24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148064" y="2282496"/>
            <a:ext cx="1800200" cy="32999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8D5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sz="24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 b="1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到</a:t>
            </a:r>
            <a:r>
              <a:rPr lang="zh-TW" altLang="en-US" sz="2400" b="1" u="sng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尖沙咀</a:t>
            </a:r>
            <a:r>
              <a:rPr lang="zh-TW" altLang="en-US" sz="2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海旁觀賞燈</a:t>
            </a:r>
            <a:r>
              <a:rPr lang="zh-TW" altLang="en-US" sz="2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飾</a:t>
            </a:r>
            <a:endParaRPr lang="en-US" altLang="zh-TW" sz="24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HK" altLang="en-US" sz="24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HK" altLang="en-US" sz="24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向右箭號 9"/>
          <p:cNvSpPr/>
          <p:nvPr/>
        </p:nvSpPr>
        <p:spPr>
          <a:xfrm>
            <a:off x="295244" y="1687746"/>
            <a:ext cx="1180412" cy="1404000"/>
          </a:xfrm>
          <a:prstGeom prst="rightArrow">
            <a:avLst>
              <a:gd name="adj1" fmla="val 50000"/>
              <a:gd name="adj2" fmla="val 475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中午</a:t>
            </a:r>
            <a:endParaRPr lang="zh-HK" altLang="en-US" sz="2400" b="1" dirty="0">
              <a:solidFill>
                <a:srgbClr val="FFFF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1" name="向右箭號 10"/>
          <p:cNvSpPr/>
          <p:nvPr/>
        </p:nvSpPr>
        <p:spPr>
          <a:xfrm>
            <a:off x="2339752" y="1698496"/>
            <a:ext cx="1224136" cy="140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b="1" dirty="0">
              <a:solidFill>
                <a:srgbClr val="FFFF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晚上</a:t>
            </a:r>
            <a:endParaRPr lang="zh-HK" altLang="en-US" sz="2400" b="1" dirty="0">
              <a:solidFill>
                <a:srgbClr val="FFFF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2" name="向右箭號 11"/>
          <p:cNvSpPr/>
          <p:nvPr/>
        </p:nvSpPr>
        <p:spPr>
          <a:xfrm>
            <a:off x="4283968" y="1700807"/>
            <a:ext cx="1512168" cy="140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吃過</a:t>
            </a:r>
            <a:endParaRPr lang="en-US" altLang="zh-TW" sz="2400" b="1" dirty="0">
              <a:solidFill>
                <a:srgbClr val="FFFF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晚餐後</a:t>
            </a:r>
            <a:endParaRPr lang="zh-HK" altLang="en-US" sz="2400" b="1" dirty="0">
              <a:solidFill>
                <a:srgbClr val="FFFF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1" name="向右箭號 20"/>
          <p:cNvSpPr/>
          <p:nvPr/>
        </p:nvSpPr>
        <p:spPr>
          <a:xfrm>
            <a:off x="6372200" y="1700807"/>
            <a:ext cx="1512168" cy="140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深夜</a:t>
            </a:r>
            <a:endParaRPr lang="en-US" altLang="zh-TW" sz="2400" b="1" dirty="0">
              <a:solidFill>
                <a:srgbClr val="FFFF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時分</a:t>
            </a:r>
            <a:endParaRPr lang="zh-HK" altLang="en-US" sz="2400" b="1" dirty="0">
              <a:solidFill>
                <a:srgbClr val="FFFF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5" name="Picture 3" descr="C:\Users\chungngawun\AppData\Local\Microsoft\Windows\Temporary Internet Files\Content.IE5\QOF2AJV0\mail-1841718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947">
            <a:off x="-68340" y="1024172"/>
            <a:ext cx="1170486" cy="108882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chungngawun\AppData\Local\Microsoft\Windows\Temporary Internet Files\Content.IE5\QOF2AJV0\mail-1841718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00869">
            <a:off x="7631504" y="4835121"/>
            <a:ext cx="1348034" cy="125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dirty="0" smtClean="0"/>
              <a:t>(</a:t>
            </a:r>
            <a:r>
              <a:rPr lang="zh-HK" altLang="en-US" smtClean="0"/>
              <a:t>閱讀</a:t>
            </a:r>
            <a:r>
              <a:rPr lang="en-US" altLang="zh-HK" dirty="0" smtClean="0"/>
              <a:t>)</a:t>
            </a:r>
            <a:endParaRPr lang="zh-HK" altLang="en-US" dirty="0"/>
          </a:p>
        </p:txBody>
      </p:sp>
      <p:sp>
        <p:nvSpPr>
          <p:cNvPr id="13" name="頁尾版面配置區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dirty="0" smtClean="0"/>
              <a:t>(</a:t>
            </a:r>
            <a:r>
              <a:rPr lang="zh-TW" altLang="en-US" smtClean="0"/>
              <a:t>新界東</a:t>
            </a:r>
            <a:r>
              <a:rPr lang="en-US" altLang="zh-TW" dirty="0" smtClean="0"/>
              <a:t>)</a:t>
            </a:r>
            <a:r>
              <a:rPr lang="zh-TW" altLang="en-US" smtClean="0"/>
              <a:t>組 </a:t>
            </a:r>
            <a:r>
              <a:rPr lang="en-US" altLang="zh-TW" dirty="0" smtClean="0"/>
              <a:t>©2019</a:t>
            </a:r>
            <a:endParaRPr lang="zh-HK" altLang="en-US" dirty="0"/>
          </a:p>
        </p:txBody>
      </p:sp>
      <p:sp>
        <p:nvSpPr>
          <p:cNvPr id="14" name="投影片編號版面配置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pPr/>
              <a:t>23</a:t>
            </a:fld>
            <a:endParaRPr lang="zh-HK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2655" y="3459930"/>
            <a:ext cx="948495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做過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甚麼</a:t>
            </a:r>
            <a:endParaRPr lang="zh-HK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圓角矩形圖說文字 19"/>
          <p:cNvSpPr/>
          <p:nvPr/>
        </p:nvSpPr>
        <p:spPr>
          <a:xfrm>
            <a:off x="3409305" y="155294"/>
            <a:ext cx="4896216" cy="1251202"/>
          </a:xfrm>
          <a:prstGeom prst="wedgeRoundRectCallout">
            <a:avLst>
              <a:gd name="adj1" fmla="val 45797"/>
              <a:gd name="adj2" fmla="val 65505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「我」在聖誕節當天，</a:t>
            </a:r>
            <a:r>
              <a:rPr lang="zh-TW" altLang="en-US" sz="2400" b="1" u="sng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做</a:t>
            </a:r>
            <a:r>
              <a:rPr lang="zh-TW" altLang="en-US" sz="2400" b="1" u="sng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過</a:t>
            </a:r>
            <a:r>
              <a:rPr lang="zh-TW" altLang="en-US" sz="2400" b="1" u="sng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甚麼</a:t>
            </a:r>
            <a:r>
              <a:rPr lang="zh-TW" altLang="en-US" sz="24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呢？ </a:t>
            </a:r>
            <a:endParaRPr lang="en-US" altLang="zh-TW" sz="2400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4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留意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時間過渡語後面的內容</a:t>
            </a:r>
            <a:r>
              <a:rPr lang="zh-TW" altLang="en-US" sz="24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408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dirty="0" smtClean="0"/>
              <a:t>(</a:t>
            </a:r>
            <a:r>
              <a:rPr lang="zh-HK" altLang="en-US" smtClean="0"/>
              <a:t>閱讀</a:t>
            </a:r>
            <a:r>
              <a:rPr lang="en-US" altLang="zh-HK" dirty="0" smtClean="0"/>
              <a:t>)</a:t>
            </a:r>
            <a:endParaRPr lang="zh-HK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dirty="0" smtClean="0"/>
              <a:t>(</a:t>
            </a:r>
            <a:r>
              <a:rPr lang="zh-TW" altLang="en-US" smtClean="0"/>
              <a:t>新界東</a:t>
            </a:r>
            <a:r>
              <a:rPr lang="en-US" altLang="zh-TW" dirty="0" smtClean="0"/>
              <a:t>)</a:t>
            </a:r>
            <a:r>
              <a:rPr lang="zh-TW" altLang="en-US" smtClean="0"/>
              <a:t>組 </a:t>
            </a:r>
            <a:r>
              <a:rPr lang="en-US" altLang="zh-TW" dirty="0" smtClean="0"/>
              <a:t>©2019</a:t>
            </a:r>
            <a:endParaRPr lang="zh-HK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pPr/>
              <a:t>24</a:t>
            </a:fld>
            <a:endParaRPr lang="zh-HK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27018" y="3284984"/>
            <a:ext cx="2088232" cy="2661641"/>
          </a:xfrm>
          <a:prstGeom prst="rect">
            <a:avLst/>
          </a:prstGeom>
        </p:spPr>
      </p:pic>
      <p:sp>
        <p:nvSpPr>
          <p:cNvPr id="8" name="圓角矩形圖說文字 7"/>
          <p:cNvSpPr/>
          <p:nvPr/>
        </p:nvSpPr>
        <p:spPr>
          <a:xfrm>
            <a:off x="1331640" y="1772816"/>
            <a:ext cx="6120680" cy="2016224"/>
          </a:xfrm>
          <a:prstGeom prst="wedgeRoundRectCallout">
            <a:avLst>
              <a:gd name="adj1" fmla="val 49248"/>
              <a:gd name="adj2" fmla="val 75776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找出時間過渡語，除了可理解事情的發展外，亦可以掌握人物的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心情變化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8472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277084" y="2273474"/>
            <a:ext cx="1512168" cy="19799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8D5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進入</a:t>
            </a:r>
            <a:r>
              <a:rPr lang="zh-TW" altLang="en-US" sz="2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夢鄉</a:t>
            </a:r>
            <a:endParaRPr lang="en-US" altLang="zh-TW" sz="24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229600" cy="1143000"/>
          </a:xfrm>
        </p:spPr>
        <p:txBody>
          <a:bodyPr/>
          <a:lstStyle/>
          <a:p>
            <a:pPr algn="l"/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</a:rPr>
              <a:t>文章重點</a:t>
            </a:r>
            <a:endParaRPr lang="en-GB" dirty="0"/>
          </a:p>
        </p:txBody>
      </p:sp>
      <p:sp>
        <p:nvSpPr>
          <p:cNvPr id="7" name="矩形 6"/>
          <p:cNvSpPr/>
          <p:nvPr/>
        </p:nvSpPr>
        <p:spPr>
          <a:xfrm>
            <a:off x="1025103" y="2283681"/>
            <a:ext cx="1530673" cy="19799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8D5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起床和收</a:t>
            </a:r>
            <a:r>
              <a:rPr lang="zh-TW" altLang="en-US" sz="2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禮物</a:t>
            </a:r>
            <a:endParaRPr lang="en-US" altLang="zh-TW" sz="24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87824" y="2282496"/>
            <a:ext cx="1800200" cy="19811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8D5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到</a:t>
            </a:r>
            <a:r>
              <a:rPr lang="zh-TW" altLang="en-US" sz="2400" b="1" u="sng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尖沙咀</a:t>
            </a:r>
            <a:r>
              <a:rPr lang="zh-TW" altLang="en-US" sz="2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吃聖誕大</a:t>
            </a:r>
            <a:r>
              <a:rPr lang="zh-TW" altLang="en-US" sz="2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餐</a:t>
            </a:r>
            <a:endParaRPr lang="en-US" altLang="zh-TW" sz="24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148064" y="2282496"/>
            <a:ext cx="1800200" cy="19811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8D5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sz="24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到</a:t>
            </a:r>
            <a:r>
              <a:rPr lang="zh-TW" altLang="en-US" sz="2400" b="1" u="sng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尖沙咀</a:t>
            </a:r>
            <a:r>
              <a:rPr lang="zh-TW" altLang="en-US" sz="2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海旁觀賞燈飾</a:t>
            </a:r>
            <a:endParaRPr lang="zh-HK" altLang="en-US" sz="24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HK" altLang="en-US" sz="24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向右箭號 9"/>
          <p:cNvSpPr/>
          <p:nvPr/>
        </p:nvSpPr>
        <p:spPr>
          <a:xfrm>
            <a:off x="265393" y="1580496"/>
            <a:ext cx="1180412" cy="1404000"/>
          </a:xfrm>
          <a:prstGeom prst="rightArrow">
            <a:avLst>
              <a:gd name="adj1" fmla="val 50000"/>
              <a:gd name="adj2" fmla="val 475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中午</a:t>
            </a:r>
            <a:endParaRPr lang="zh-HK" altLang="en-US" sz="2400" b="1" dirty="0">
              <a:solidFill>
                <a:srgbClr val="FFFF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1" name="向右箭號 10"/>
          <p:cNvSpPr/>
          <p:nvPr/>
        </p:nvSpPr>
        <p:spPr>
          <a:xfrm>
            <a:off x="2396834" y="1580496"/>
            <a:ext cx="1224136" cy="140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b="1" dirty="0">
              <a:solidFill>
                <a:srgbClr val="FFFF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晚上</a:t>
            </a:r>
            <a:endParaRPr lang="zh-HK" altLang="en-US" sz="2400" b="1" dirty="0">
              <a:solidFill>
                <a:srgbClr val="FFFF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2" name="向右箭號 11"/>
          <p:cNvSpPr/>
          <p:nvPr/>
        </p:nvSpPr>
        <p:spPr>
          <a:xfrm>
            <a:off x="4319972" y="1580496"/>
            <a:ext cx="1512168" cy="140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吃過</a:t>
            </a:r>
            <a:endParaRPr lang="en-US" altLang="zh-TW" sz="2400" b="1" dirty="0">
              <a:solidFill>
                <a:srgbClr val="FFFF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晚餐後</a:t>
            </a:r>
            <a:endParaRPr lang="zh-HK" altLang="en-US" sz="2400" b="1" dirty="0">
              <a:solidFill>
                <a:srgbClr val="FFFF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1" name="向右箭號 20"/>
          <p:cNvSpPr/>
          <p:nvPr/>
        </p:nvSpPr>
        <p:spPr>
          <a:xfrm>
            <a:off x="6458023" y="1580496"/>
            <a:ext cx="1512168" cy="140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深夜</a:t>
            </a:r>
            <a:endParaRPr lang="en-US" altLang="zh-TW" sz="2400" b="1" dirty="0">
              <a:solidFill>
                <a:srgbClr val="FFFF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時分</a:t>
            </a:r>
            <a:endParaRPr lang="zh-HK" altLang="en-US" sz="2400" b="1" dirty="0">
              <a:solidFill>
                <a:srgbClr val="FFFF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5" name="Picture 3" descr="C:\Users\chungngawun\AppData\Local\Microsoft\Windows\Temporary Internet Files\Content.IE5\QOF2AJV0\mail-1841718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947">
            <a:off x="53888" y="886965"/>
            <a:ext cx="1170486" cy="108882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chungngawun\AppData\Local\Microsoft\Windows\Temporary Internet Files\Content.IE5\QOF2AJV0\mail-1841718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00869">
            <a:off x="7654063" y="5477661"/>
            <a:ext cx="1181466" cy="109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dirty="0" smtClean="0"/>
              <a:t>(</a:t>
            </a:r>
            <a:r>
              <a:rPr lang="zh-HK" altLang="en-US" smtClean="0"/>
              <a:t>閱讀</a:t>
            </a:r>
            <a:r>
              <a:rPr lang="en-US" altLang="zh-HK" dirty="0" smtClean="0"/>
              <a:t>)</a:t>
            </a:r>
            <a:endParaRPr lang="zh-HK" altLang="en-US" dirty="0"/>
          </a:p>
        </p:txBody>
      </p:sp>
      <p:sp>
        <p:nvSpPr>
          <p:cNvPr id="13" name="頁尾版面配置區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dirty="0" smtClean="0"/>
              <a:t>(</a:t>
            </a:r>
            <a:r>
              <a:rPr lang="zh-TW" altLang="en-US" smtClean="0"/>
              <a:t>新界東</a:t>
            </a:r>
            <a:r>
              <a:rPr lang="en-US" altLang="zh-TW" dirty="0" smtClean="0"/>
              <a:t>)</a:t>
            </a:r>
            <a:r>
              <a:rPr lang="zh-TW" altLang="en-US" smtClean="0"/>
              <a:t>組 </a:t>
            </a:r>
            <a:r>
              <a:rPr lang="en-US" altLang="zh-TW" dirty="0" smtClean="0"/>
              <a:t>©2019</a:t>
            </a:r>
            <a:endParaRPr lang="zh-HK" altLang="en-US" dirty="0"/>
          </a:p>
        </p:txBody>
      </p:sp>
      <p:sp>
        <p:nvSpPr>
          <p:cNvPr id="14" name="投影片編號版面配置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pPr/>
              <a:t>25</a:t>
            </a:fld>
            <a:endParaRPr lang="zh-HK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58103" y="4797152"/>
            <a:ext cx="917599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感受</a:t>
            </a:r>
            <a:endParaRPr lang="zh-HK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5013" y="4360127"/>
            <a:ext cx="1485417" cy="1404000"/>
          </a:xfrm>
          <a:prstGeom prst="hear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2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十分</a:t>
            </a:r>
            <a:endParaRPr lang="en-US" altLang="zh-TW" sz="2200" b="1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2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開心</a:t>
            </a:r>
            <a:endParaRPr lang="en-US" altLang="zh-TW" sz="22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98899" y="4360128"/>
            <a:ext cx="1485417" cy="1404000"/>
          </a:xfrm>
          <a:prstGeom prst="hear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2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十分</a:t>
            </a:r>
            <a:endParaRPr lang="en-US" altLang="zh-TW" sz="2200" b="1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2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興奮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03835" y="4357912"/>
            <a:ext cx="1485417" cy="1404000"/>
          </a:xfrm>
          <a:prstGeom prst="hear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愉快</a:t>
            </a:r>
            <a:endParaRPr lang="en-US" altLang="zh-TW" sz="2400" b="1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24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45215" y="4437111"/>
            <a:ext cx="1485417" cy="1404000"/>
          </a:xfrm>
          <a:prstGeom prst="hear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zh-TW" altLang="en-US" sz="22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093888" y="5330645"/>
            <a:ext cx="1729431" cy="430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2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2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甜品美味</a:t>
            </a:r>
            <a:r>
              <a:rPr lang="en-US" altLang="zh-TW" sz="22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HK" altLang="en-US" sz="22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02808" y="478940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滿足</a:t>
            </a:r>
            <a:endParaRPr lang="zh-HK" alt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27207" y="3000892"/>
            <a:ext cx="948495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做過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甚麼</a:t>
            </a:r>
            <a:endParaRPr lang="zh-HK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056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7" grpId="0" animBg="1"/>
      <p:bldP spid="28" grpId="0" animBg="1"/>
      <p:bldP spid="29" grpId="0" animBg="1"/>
      <p:bldP spid="6" grpId="0" animBg="1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標題 1"/>
          <p:cNvSpPr txBox="1">
            <a:spLocks/>
          </p:cNvSpPr>
          <p:nvPr/>
        </p:nvSpPr>
        <p:spPr>
          <a:xfrm>
            <a:off x="340413" y="251744"/>
            <a:ext cx="4500773" cy="15706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altLang="zh-TW" sz="1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1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1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圈出時間過渡語；</a:t>
            </a:r>
            <a:endParaRPr lang="en-US" altLang="zh-TW" sz="1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1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1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在重要內容下</a:t>
            </a:r>
            <a:r>
              <a:rPr lang="zh-TW" altLang="en-US" sz="12800" dirty="0">
                <a:latin typeface="標楷體" panose="03000509000000000000" pitchFamily="65" charset="-120"/>
                <a:ea typeface="標楷體" panose="03000509000000000000" pitchFamily="65" charset="-120"/>
              </a:rPr>
              <a:t>間</a:t>
            </a:r>
            <a:r>
              <a:rPr lang="zh-TW" altLang="en-US" sz="1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線。</a:t>
            </a:r>
            <a:endParaRPr lang="zh-TW" altLang="en-US" sz="1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434" name="內容版面配置區 2"/>
          <p:cNvSpPr>
            <a:spLocks noGrp="1"/>
          </p:cNvSpPr>
          <p:nvPr>
            <p:ph idx="1"/>
          </p:nvPr>
        </p:nvSpPr>
        <p:spPr>
          <a:xfrm>
            <a:off x="188806" y="2599380"/>
            <a:ext cx="8497994" cy="3449974"/>
          </a:xfrm>
        </p:spPr>
        <p:txBody>
          <a:bodyPr>
            <a:normAutofit/>
          </a:bodyPr>
          <a:lstStyle/>
          <a:p>
            <a:pPr marL="0" indent="0">
              <a:lnSpc>
                <a:spcPts val="3000"/>
              </a:lnSpc>
              <a:buNone/>
            </a:pPr>
            <a:r>
              <a:rPr lang="en-US" altLang="zh-HK" sz="2400" dirty="0"/>
              <a:t> </a:t>
            </a:r>
            <a:r>
              <a:rPr lang="en-US" altLang="zh-HK" sz="2400" dirty="0" smtClean="0"/>
              <a:t>       </a:t>
            </a:r>
            <a:r>
              <a:rPr lang="zh-HK" altLang="en-US" sz="2400" dirty="0" smtClean="0"/>
              <a:t>升</a:t>
            </a:r>
            <a:r>
              <a:rPr lang="zh-HK" altLang="en-US" sz="2400" dirty="0"/>
              <a:t>上小學後，我</a:t>
            </a:r>
            <a:r>
              <a:rPr lang="zh-HK" altLang="en-US" sz="2400" dirty="0" smtClean="0"/>
              <a:t>參加了</a:t>
            </a:r>
            <a:r>
              <a:rPr lang="zh-HK" altLang="en-US" sz="2400" dirty="0"/>
              <a:t>籃球興趣班，這是我</a:t>
            </a:r>
            <a:r>
              <a:rPr lang="zh-HK" altLang="en-US" sz="2400" dirty="0" smtClean="0"/>
              <a:t>第一次接觸</a:t>
            </a:r>
            <a:endParaRPr lang="en-US" altLang="zh-HK" sz="2400" dirty="0" smtClean="0"/>
          </a:p>
          <a:p>
            <a:pPr marL="0" indent="0">
              <a:lnSpc>
                <a:spcPts val="3000"/>
              </a:lnSpc>
              <a:buNone/>
            </a:pPr>
            <a:r>
              <a:rPr lang="zh-HK" altLang="en-US" sz="2400" dirty="0" smtClean="0"/>
              <a:t>籃球</a:t>
            </a:r>
            <a:r>
              <a:rPr lang="zh-HK" altLang="en-US" sz="2400" dirty="0"/>
              <a:t>，原來能成功投籃是</a:t>
            </a:r>
            <a:r>
              <a:rPr lang="zh-HK" altLang="en-US" sz="2400" dirty="0" smtClean="0"/>
              <a:t>很</a:t>
            </a:r>
            <a:r>
              <a:rPr lang="zh-TW" altLang="en-US" sz="2400" dirty="0" smtClean="0"/>
              <a:t>令人</a:t>
            </a:r>
            <a:r>
              <a:rPr lang="zh-HK" altLang="en-US" sz="2400" dirty="0" smtClean="0"/>
              <a:t>興奮</a:t>
            </a:r>
            <a:r>
              <a:rPr lang="zh-TW" altLang="en-US" sz="2400" dirty="0" smtClean="0"/>
              <a:t>的</a:t>
            </a:r>
            <a:r>
              <a:rPr lang="zh-HK" altLang="en-US" sz="2400" dirty="0" smtClean="0"/>
              <a:t>。</a:t>
            </a:r>
            <a:endParaRPr lang="en-GB" sz="2400" dirty="0"/>
          </a:p>
          <a:p>
            <a:pPr marL="0" indent="0">
              <a:lnSpc>
                <a:spcPts val="3000"/>
              </a:lnSpc>
              <a:buNone/>
            </a:pPr>
            <a:r>
              <a:rPr lang="en-US" altLang="zh-HK" sz="2400" dirty="0"/>
              <a:t> </a:t>
            </a:r>
            <a:r>
              <a:rPr lang="en-US" altLang="zh-HK" sz="2400" dirty="0" smtClean="0"/>
              <a:t>       </a:t>
            </a:r>
            <a:r>
              <a:rPr lang="zh-HK" altLang="en-US" sz="2400" dirty="0" smtClean="0"/>
              <a:t>升</a:t>
            </a:r>
            <a:r>
              <a:rPr lang="zh-HK" altLang="en-US" sz="2400" dirty="0"/>
              <a:t>上中學後，我加入</a:t>
            </a:r>
            <a:r>
              <a:rPr lang="zh-HK" altLang="en-US" sz="2400" dirty="0" smtClean="0"/>
              <a:t>了籃球</a:t>
            </a:r>
            <a:r>
              <a:rPr lang="zh-HK" altLang="en-US" sz="2400" dirty="0"/>
              <a:t>校隊，每次</a:t>
            </a:r>
            <a:r>
              <a:rPr lang="zh-HK" altLang="en-US" sz="2400" dirty="0" smtClean="0"/>
              <a:t>練習我</a:t>
            </a:r>
            <a:r>
              <a:rPr lang="zh-TW" altLang="en-US" sz="2400" dirty="0"/>
              <a:t>都很期待，同時</a:t>
            </a:r>
            <a:r>
              <a:rPr lang="zh-HK" altLang="en-US" sz="2400" dirty="0" smtClean="0"/>
              <a:t>我</a:t>
            </a:r>
            <a:r>
              <a:rPr lang="zh-HK" altLang="en-US" sz="2400" dirty="0"/>
              <a:t>也</a:t>
            </a:r>
            <a:r>
              <a:rPr lang="zh-HK" altLang="en-US" sz="2400" dirty="0" smtClean="0"/>
              <a:t>很投入</a:t>
            </a:r>
            <a:r>
              <a:rPr lang="zh-HK" altLang="en-US" sz="2400" dirty="0"/>
              <a:t>和認真。</a:t>
            </a:r>
            <a:r>
              <a:rPr lang="zh-HK" altLang="en-US" sz="2400" dirty="0" smtClean="0"/>
              <a:t>在教練</a:t>
            </a:r>
            <a:r>
              <a:rPr lang="zh-TW" altLang="en-US" sz="2400" dirty="0" smtClean="0"/>
              <a:t>的悉心</a:t>
            </a:r>
            <a:r>
              <a:rPr lang="zh-HK" altLang="en-US" sz="2400" dirty="0" smtClean="0"/>
              <a:t>指導</a:t>
            </a:r>
            <a:r>
              <a:rPr lang="zh-HK" altLang="en-US" sz="2400" dirty="0"/>
              <a:t>下，我慢慢</a:t>
            </a:r>
            <a:r>
              <a:rPr lang="zh-HK" altLang="en-US" sz="2400" dirty="0" smtClean="0"/>
              <a:t>掌握</a:t>
            </a:r>
            <a:r>
              <a:rPr lang="zh-TW" altLang="en-US" sz="2400" dirty="0" smtClean="0"/>
              <a:t>了</a:t>
            </a:r>
            <a:r>
              <a:rPr lang="zh-HK" altLang="en-US" sz="2400" dirty="0" smtClean="0"/>
              <a:t>不同</a:t>
            </a:r>
            <a:r>
              <a:rPr lang="zh-HK" altLang="en-US" sz="2400" dirty="0"/>
              <a:t>的技術，為每一場比賽做好準備。</a:t>
            </a:r>
            <a:endParaRPr lang="en-GB" sz="2400" dirty="0"/>
          </a:p>
          <a:p>
            <a:pPr marL="0" indent="0">
              <a:lnSpc>
                <a:spcPts val="3000"/>
              </a:lnSpc>
              <a:buNone/>
            </a:pPr>
            <a:r>
              <a:rPr lang="en-US" altLang="zh-HK" sz="2400" dirty="0"/>
              <a:t> </a:t>
            </a:r>
            <a:r>
              <a:rPr lang="en-US" altLang="zh-HK" sz="2400" dirty="0" smtClean="0"/>
              <a:t>       </a:t>
            </a:r>
            <a:r>
              <a:rPr lang="zh-HK" altLang="en-US" sz="2400" dirty="0" smtClean="0"/>
              <a:t>升</a:t>
            </a:r>
            <a:r>
              <a:rPr lang="zh-HK" altLang="en-US" sz="2400" dirty="0"/>
              <a:t>上大學後，我成為了香港籃球代表隊的一員，感到</a:t>
            </a:r>
            <a:r>
              <a:rPr lang="zh-HK" altLang="en-US" sz="2400" dirty="0" smtClean="0"/>
              <a:t>十分</a:t>
            </a:r>
            <a:r>
              <a:rPr lang="zh-TW" altLang="en-US" sz="2400" dirty="0" smtClean="0"/>
              <a:t>自豪</a:t>
            </a:r>
            <a:r>
              <a:rPr lang="zh-HK" altLang="en-US" sz="2400" dirty="0" smtClean="0"/>
              <a:t>。我</a:t>
            </a:r>
            <a:r>
              <a:rPr lang="zh-HK" altLang="en-US" sz="2400" dirty="0"/>
              <a:t>很珍惜每次出賽的機會</a:t>
            </a:r>
            <a:r>
              <a:rPr lang="zh-HK" altLang="en-US" sz="2400" dirty="0" smtClean="0"/>
              <a:t>，</a:t>
            </a:r>
            <a:r>
              <a:rPr lang="zh-TW" altLang="en-US" sz="2400" dirty="0" smtClean="0"/>
              <a:t>能</a:t>
            </a:r>
            <a:r>
              <a:rPr lang="zh-HK" altLang="en-US" sz="2400" dirty="0" smtClean="0"/>
              <a:t>與不同</a:t>
            </a:r>
            <a:r>
              <a:rPr lang="zh-TW" altLang="en-US" sz="2400" dirty="0"/>
              <a:t>的</a:t>
            </a:r>
            <a:r>
              <a:rPr lang="zh-HK" altLang="en-US" sz="2400" dirty="0" smtClean="0"/>
              <a:t>對手</a:t>
            </a:r>
            <a:r>
              <a:rPr lang="zh-TW" altLang="en-US" sz="2400" dirty="0" smtClean="0"/>
              <a:t>互相</a:t>
            </a:r>
            <a:r>
              <a:rPr lang="zh-HK" altLang="en-US" sz="2400" dirty="0" smtClean="0"/>
              <a:t>切磋</a:t>
            </a:r>
            <a:r>
              <a:rPr lang="zh-TW" altLang="en-US" sz="2400" dirty="0" smtClean="0"/>
              <a:t>，</a:t>
            </a:r>
            <a:r>
              <a:rPr lang="zh-HK" altLang="en-US" sz="2400" dirty="0" smtClean="0"/>
              <a:t>將學</a:t>
            </a:r>
            <a:r>
              <a:rPr lang="zh-HK" altLang="en-US" sz="2400" dirty="0"/>
              <a:t>過</a:t>
            </a:r>
            <a:r>
              <a:rPr lang="zh-HK" altLang="en-US" sz="2400" dirty="0" smtClean="0"/>
              <a:t>的</a:t>
            </a:r>
            <a:r>
              <a:rPr lang="zh-TW" altLang="en-US" sz="2400" dirty="0" smtClean="0"/>
              <a:t>球</a:t>
            </a:r>
            <a:r>
              <a:rPr lang="zh-HK" altLang="en-US" sz="2400" dirty="0" smtClean="0"/>
              <a:t>技</a:t>
            </a:r>
            <a:r>
              <a:rPr lang="zh-TW" altLang="en-US" sz="2400" dirty="0" smtClean="0"/>
              <a:t>盡情發揮</a:t>
            </a:r>
            <a:r>
              <a:rPr lang="zh-HK" altLang="en-US" sz="2400" dirty="0" smtClean="0"/>
              <a:t>。</a:t>
            </a:r>
            <a:endParaRPr lang="en-GB" sz="2400" dirty="0"/>
          </a:p>
        </p:txBody>
      </p:sp>
      <p:pic>
        <p:nvPicPr>
          <p:cNvPr id="1026" name="Picture 2" descr="C:\Users\CHUNGN~1\AppData\Local\Temp\Domino Web Access\95\professor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3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40755" y="1493405"/>
            <a:ext cx="1152128" cy="159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橢圓 21"/>
          <p:cNvSpPr/>
          <p:nvPr/>
        </p:nvSpPr>
        <p:spPr>
          <a:xfrm>
            <a:off x="1619672" y="648448"/>
            <a:ext cx="2102792" cy="617649"/>
          </a:xfrm>
          <a:prstGeom prst="ellipse">
            <a:avLst/>
          </a:prstGeom>
          <a:noFill/>
          <a:ln>
            <a:solidFill>
              <a:srgbClr val="1A6E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dirty="0" smtClean="0"/>
              <a:t>(</a:t>
            </a:r>
            <a:r>
              <a:rPr lang="zh-HK" altLang="en-US" smtClean="0"/>
              <a:t>閱讀</a:t>
            </a:r>
            <a:r>
              <a:rPr lang="en-US" altLang="zh-HK" dirty="0" smtClean="0"/>
              <a:t>)</a:t>
            </a:r>
            <a:endParaRPr lang="zh-HK" altLang="en-US" dirty="0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dirty="0" smtClean="0"/>
              <a:t>(</a:t>
            </a:r>
            <a:r>
              <a:rPr lang="zh-TW" altLang="en-US" smtClean="0"/>
              <a:t>新界東</a:t>
            </a:r>
            <a:r>
              <a:rPr lang="en-US" altLang="zh-TW" dirty="0" smtClean="0"/>
              <a:t>)</a:t>
            </a:r>
            <a:r>
              <a:rPr lang="zh-TW" altLang="en-US" smtClean="0"/>
              <a:t>組 </a:t>
            </a:r>
            <a:r>
              <a:rPr lang="en-US" altLang="zh-TW" dirty="0" smtClean="0"/>
              <a:t>©2019</a:t>
            </a:r>
            <a:endParaRPr lang="zh-HK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pPr/>
              <a:t>26</a:t>
            </a:fld>
            <a:endParaRPr lang="zh-HK" altLang="en-US" dirty="0"/>
          </a:p>
        </p:txBody>
      </p:sp>
      <p:sp>
        <p:nvSpPr>
          <p:cNvPr id="12" name="爆炸 1 11"/>
          <p:cNvSpPr/>
          <p:nvPr/>
        </p:nvSpPr>
        <p:spPr>
          <a:xfrm rot="438490">
            <a:off x="5562431" y="24096"/>
            <a:ext cx="3125737" cy="2286089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留意每個 過渡語後的   重點</a:t>
            </a:r>
            <a:endParaRPr lang="zh-HK" altLang="en-US" sz="24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標題 1"/>
          <p:cNvSpPr txBox="1">
            <a:spLocks/>
          </p:cNvSpPr>
          <p:nvPr/>
        </p:nvSpPr>
        <p:spPr>
          <a:xfrm>
            <a:off x="2342638" y="1702172"/>
            <a:ext cx="4500773" cy="812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en-US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籃球</a:t>
            </a:r>
            <a:r>
              <a:rPr lang="zh-TW" altLang="en-US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r>
              <a:rPr lang="en-US" altLang="zh-TW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〉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21" name="直線接點 20"/>
          <p:cNvCxnSpPr/>
          <p:nvPr/>
        </p:nvCxnSpPr>
        <p:spPr>
          <a:xfrm flipV="1">
            <a:off x="1187624" y="1603216"/>
            <a:ext cx="1825424" cy="63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標題 1"/>
          <p:cNvSpPr txBox="1">
            <a:spLocks/>
          </p:cNvSpPr>
          <p:nvPr/>
        </p:nvSpPr>
        <p:spPr>
          <a:xfrm>
            <a:off x="234117" y="86243"/>
            <a:ext cx="8787577" cy="1080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500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活動二</a:t>
            </a:r>
            <a:r>
              <a:rPr lang="en-US" altLang="zh-TW" sz="3500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500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500" b="1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1821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標題 1"/>
          <p:cNvSpPr txBox="1">
            <a:spLocks/>
          </p:cNvSpPr>
          <p:nvPr/>
        </p:nvSpPr>
        <p:spPr>
          <a:xfrm>
            <a:off x="340413" y="251744"/>
            <a:ext cx="4500773" cy="15706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altLang="zh-TW" sz="1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1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1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圈出時間過渡語；</a:t>
            </a:r>
            <a:endParaRPr lang="en-US" altLang="zh-TW" sz="1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1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1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在重要內容下</a:t>
            </a:r>
            <a:r>
              <a:rPr lang="zh-TW" altLang="en-US" sz="12800" dirty="0">
                <a:latin typeface="標楷體" panose="03000509000000000000" pitchFamily="65" charset="-120"/>
                <a:ea typeface="標楷體" panose="03000509000000000000" pitchFamily="65" charset="-120"/>
              </a:rPr>
              <a:t>間</a:t>
            </a:r>
            <a:r>
              <a:rPr lang="zh-TW" altLang="en-US" sz="1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線。</a:t>
            </a:r>
            <a:endParaRPr lang="zh-TW" altLang="en-US" sz="1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434" name="內容版面配置區 2"/>
          <p:cNvSpPr>
            <a:spLocks noGrp="1"/>
          </p:cNvSpPr>
          <p:nvPr>
            <p:ph idx="1"/>
          </p:nvPr>
        </p:nvSpPr>
        <p:spPr>
          <a:xfrm>
            <a:off x="188806" y="2599380"/>
            <a:ext cx="8497994" cy="3449974"/>
          </a:xfrm>
        </p:spPr>
        <p:txBody>
          <a:bodyPr>
            <a:normAutofit/>
          </a:bodyPr>
          <a:lstStyle/>
          <a:p>
            <a:pPr marL="0" indent="0">
              <a:lnSpc>
                <a:spcPts val="3000"/>
              </a:lnSpc>
              <a:buNone/>
            </a:pPr>
            <a:r>
              <a:rPr lang="en-US" altLang="zh-HK" sz="2400" dirty="0"/>
              <a:t> </a:t>
            </a:r>
            <a:r>
              <a:rPr lang="en-US" altLang="zh-HK" sz="2400" dirty="0" smtClean="0"/>
              <a:t>       </a:t>
            </a:r>
            <a:r>
              <a:rPr lang="zh-HK" altLang="en-US" sz="2400" dirty="0" smtClean="0"/>
              <a:t>升</a:t>
            </a:r>
            <a:r>
              <a:rPr lang="zh-HK" altLang="en-US" sz="2400" dirty="0"/>
              <a:t>上小學後，我</a:t>
            </a:r>
            <a:r>
              <a:rPr lang="zh-HK" altLang="en-US" sz="2400" dirty="0" smtClean="0"/>
              <a:t>參加了</a:t>
            </a:r>
            <a:r>
              <a:rPr lang="zh-HK" altLang="en-US" sz="2400" dirty="0"/>
              <a:t>籃球興趣班，這是我</a:t>
            </a:r>
            <a:r>
              <a:rPr lang="zh-HK" altLang="en-US" sz="2400" dirty="0" smtClean="0"/>
              <a:t>第一次接觸</a:t>
            </a:r>
            <a:endParaRPr lang="en-US" altLang="zh-HK" sz="2400" dirty="0" smtClean="0"/>
          </a:p>
          <a:p>
            <a:pPr marL="0" indent="0">
              <a:lnSpc>
                <a:spcPts val="3000"/>
              </a:lnSpc>
              <a:buNone/>
            </a:pPr>
            <a:r>
              <a:rPr lang="zh-HK" altLang="en-US" sz="2400" dirty="0" smtClean="0"/>
              <a:t>籃球</a:t>
            </a:r>
            <a:r>
              <a:rPr lang="zh-HK" altLang="en-US" sz="2400" dirty="0"/>
              <a:t>，原來能成功投籃是</a:t>
            </a:r>
            <a:r>
              <a:rPr lang="zh-HK" altLang="en-US" sz="2400" dirty="0" smtClean="0"/>
              <a:t>很</a:t>
            </a:r>
            <a:r>
              <a:rPr lang="zh-TW" altLang="en-US" sz="2400" dirty="0" smtClean="0"/>
              <a:t>令人</a:t>
            </a:r>
            <a:r>
              <a:rPr lang="zh-HK" altLang="en-US" sz="2400" dirty="0" smtClean="0"/>
              <a:t>興奮</a:t>
            </a:r>
            <a:r>
              <a:rPr lang="zh-TW" altLang="en-US" sz="2400" dirty="0" smtClean="0"/>
              <a:t>的</a:t>
            </a:r>
            <a:r>
              <a:rPr lang="zh-HK" altLang="en-US" sz="2400" dirty="0" smtClean="0"/>
              <a:t>。</a:t>
            </a:r>
            <a:endParaRPr lang="en-GB" sz="2400" dirty="0"/>
          </a:p>
          <a:p>
            <a:pPr marL="0" indent="0">
              <a:lnSpc>
                <a:spcPts val="3000"/>
              </a:lnSpc>
              <a:buNone/>
            </a:pPr>
            <a:r>
              <a:rPr lang="en-US" altLang="zh-HK" sz="2400" dirty="0"/>
              <a:t> </a:t>
            </a:r>
            <a:r>
              <a:rPr lang="en-US" altLang="zh-HK" sz="2400" dirty="0" smtClean="0"/>
              <a:t>       </a:t>
            </a:r>
            <a:r>
              <a:rPr lang="zh-HK" altLang="en-US" sz="2400" dirty="0" smtClean="0"/>
              <a:t>升</a:t>
            </a:r>
            <a:r>
              <a:rPr lang="zh-HK" altLang="en-US" sz="2400" dirty="0"/>
              <a:t>上中學後，我加入</a:t>
            </a:r>
            <a:r>
              <a:rPr lang="zh-HK" altLang="en-US" sz="2400" dirty="0" smtClean="0"/>
              <a:t>了籃球</a:t>
            </a:r>
            <a:r>
              <a:rPr lang="zh-HK" altLang="en-US" sz="2400" dirty="0"/>
              <a:t>校隊，每次</a:t>
            </a:r>
            <a:r>
              <a:rPr lang="zh-HK" altLang="en-US" sz="2400" dirty="0" smtClean="0"/>
              <a:t>練習我</a:t>
            </a:r>
            <a:r>
              <a:rPr lang="zh-TW" altLang="en-US" sz="2400" dirty="0"/>
              <a:t>都很期待，同時</a:t>
            </a:r>
            <a:r>
              <a:rPr lang="zh-HK" altLang="en-US" sz="2400" dirty="0" smtClean="0"/>
              <a:t>我</a:t>
            </a:r>
            <a:r>
              <a:rPr lang="zh-HK" altLang="en-US" sz="2400" dirty="0"/>
              <a:t>也</a:t>
            </a:r>
            <a:r>
              <a:rPr lang="zh-HK" altLang="en-US" sz="2400" dirty="0" smtClean="0"/>
              <a:t>很投入</a:t>
            </a:r>
            <a:r>
              <a:rPr lang="zh-HK" altLang="en-US" sz="2400" dirty="0"/>
              <a:t>和認真。</a:t>
            </a:r>
            <a:r>
              <a:rPr lang="zh-HK" altLang="en-US" sz="2400" dirty="0" smtClean="0"/>
              <a:t>在教練</a:t>
            </a:r>
            <a:r>
              <a:rPr lang="zh-TW" altLang="en-US" sz="2400" dirty="0" smtClean="0"/>
              <a:t>的悉心</a:t>
            </a:r>
            <a:r>
              <a:rPr lang="zh-HK" altLang="en-US" sz="2400" dirty="0" smtClean="0"/>
              <a:t>指導</a:t>
            </a:r>
            <a:r>
              <a:rPr lang="zh-HK" altLang="en-US" sz="2400" dirty="0"/>
              <a:t>下，我慢慢</a:t>
            </a:r>
            <a:r>
              <a:rPr lang="zh-HK" altLang="en-US" sz="2400" dirty="0" smtClean="0"/>
              <a:t>掌握</a:t>
            </a:r>
            <a:r>
              <a:rPr lang="zh-TW" altLang="en-US" sz="2400" dirty="0" smtClean="0"/>
              <a:t>了</a:t>
            </a:r>
            <a:r>
              <a:rPr lang="zh-HK" altLang="en-US" sz="2400" dirty="0" smtClean="0"/>
              <a:t>不同</a:t>
            </a:r>
            <a:r>
              <a:rPr lang="zh-HK" altLang="en-US" sz="2400" dirty="0"/>
              <a:t>的技術，為每一場比賽做好準備。</a:t>
            </a:r>
            <a:endParaRPr lang="en-GB" sz="2400" dirty="0"/>
          </a:p>
          <a:p>
            <a:pPr marL="0" indent="0">
              <a:lnSpc>
                <a:spcPts val="3000"/>
              </a:lnSpc>
              <a:buNone/>
            </a:pPr>
            <a:r>
              <a:rPr lang="en-US" altLang="zh-HK" sz="2400" dirty="0"/>
              <a:t> </a:t>
            </a:r>
            <a:r>
              <a:rPr lang="en-US" altLang="zh-HK" sz="2400" dirty="0" smtClean="0"/>
              <a:t>       </a:t>
            </a:r>
            <a:r>
              <a:rPr lang="zh-HK" altLang="en-US" sz="2400" dirty="0" smtClean="0"/>
              <a:t>升</a:t>
            </a:r>
            <a:r>
              <a:rPr lang="zh-HK" altLang="en-US" sz="2400" dirty="0"/>
              <a:t>上大學後，我成為了香港籃球代表隊的一員，感到</a:t>
            </a:r>
            <a:r>
              <a:rPr lang="zh-HK" altLang="en-US" sz="2400" dirty="0" smtClean="0"/>
              <a:t>十分</a:t>
            </a:r>
            <a:r>
              <a:rPr lang="zh-TW" altLang="en-US" sz="2400" dirty="0" smtClean="0"/>
              <a:t>自豪</a:t>
            </a:r>
            <a:r>
              <a:rPr lang="zh-HK" altLang="en-US" sz="2400" dirty="0" smtClean="0"/>
              <a:t>。我</a:t>
            </a:r>
            <a:r>
              <a:rPr lang="zh-HK" altLang="en-US" sz="2400" dirty="0"/>
              <a:t>很珍惜每次出賽的機會</a:t>
            </a:r>
            <a:r>
              <a:rPr lang="zh-HK" altLang="en-US" sz="2400" dirty="0" smtClean="0"/>
              <a:t>，</a:t>
            </a:r>
            <a:r>
              <a:rPr lang="zh-TW" altLang="en-US" sz="2400" dirty="0" smtClean="0"/>
              <a:t>能</a:t>
            </a:r>
            <a:r>
              <a:rPr lang="zh-HK" altLang="en-US" sz="2400" dirty="0" smtClean="0"/>
              <a:t>與不同</a:t>
            </a:r>
            <a:r>
              <a:rPr lang="zh-TW" altLang="en-US" sz="2400" dirty="0"/>
              <a:t>的</a:t>
            </a:r>
            <a:r>
              <a:rPr lang="zh-HK" altLang="en-US" sz="2400" dirty="0" smtClean="0"/>
              <a:t>對手</a:t>
            </a:r>
            <a:r>
              <a:rPr lang="zh-TW" altLang="en-US" sz="2400" dirty="0" smtClean="0"/>
              <a:t>互相</a:t>
            </a:r>
            <a:r>
              <a:rPr lang="zh-HK" altLang="en-US" sz="2400" dirty="0" smtClean="0"/>
              <a:t>切磋</a:t>
            </a:r>
            <a:r>
              <a:rPr lang="zh-TW" altLang="en-US" sz="2400" dirty="0" smtClean="0"/>
              <a:t>，</a:t>
            </a:r>
            <a:r>
              <a:rPr lang="zh-HK" altLang="en-US" sz="2400" dirty="0" smtClean="0"/>
              <a:t>將學</a:t>
            </a:r>
            <a:r>
              <a:rPr lang="zh-HK" altLang="en-US" sz="2400" dirty="0"/>
              <a:t>過</a:t>
            </a:r>
            <a:r>
              <a:rPr lang="zh-HK" altLang="en-US" sz="2400" dirty="0" smtClean="0"/>
              <a:t>的</a:t>
            </a:r>
            <a:r>
              <a:rPr lang="zh-TW" altLang="en-US" sz="2400" dirty="0" smtClean="0"/>
              <a:t>球</a:t>
            </a:r>
            <a:r>
              <a:rPr lang="zh-HK" altLang="en-US" sz="2400" dirty="0" smtClean="0"/>
              <a:t>技</a:t>
            </a:r>
            <a:r>
              <a:rPr lang="zh-TW" altLang="en-US" sz="2400" dirty="0" smtClean="0"/>
              <a:t>盡情發揮</a:t>
            </a:r>
            <a:r>
              <a:rPr lang="zh-HK" altLang="en-US" sz="2400" dirty="0" smtClean="0"/>
              <a:t>。</a:t>
            </a:r>
            <a:endParaRPr lang="en-GB" sz="2400" dirty="0"/>
          </a:p>
        </p:txBody>
      </p:sp>
      <p:pic>
        <p:nvPicPr>
          <p:cNvPr id="1026" name="Picture 2" descr="C:\Users\CHUNGN~1\AppData\Local\Temp\Domino Web Access\95\professor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3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40755" y="1493405"/>
            <a:ext cx="1152128" cy="159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橢圓 21"/>
          <p:cNvSpPr/>
          <p:nvPr/>
        </p:nvSpPr>
        <p:spPr>
          <a:xfrm>
            <a:off x="1619672" y="648448"/>
            <a:ext cx="2102792" cy="617649"/>
          </a:xfrm>
          <a:prstGeom prst="ellipse">
            <a:avLst/>
          </a:prstGeom>
          <a:noFill/>
          <a:ln>
            <a:solidFill>
              <a:srgbClr val="1A6E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dirty="0" smtClean="0"/>
              <a:t>(</a:t>
            </a:r>
            <a:r>
              <a:rPr lang="zh-HK" altLang="en-US" smtClean="0"/>
              <a:t>閱讀</a:t>
            </a:r>
            <a:r>
              <a:rPr lang="en-US" altLang="zh-HK" dirty="0" smtClean="0"/>
              <a:t>)</a:t>
            </a:r>
            <a:endParaRPr lang="zh-HK" altLang="en-US" dirty="0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dirty="0" smtClean="0"/>
              <a:t>(</a:t>
            </a:r>
            <a:r>
              <a:rPr lang="zh-TW" altLang="en-US" smtClean="0"/>
              <a:t>新界東</a:t>
            </a:r>
            <a:r>
              <a:rPr lang="en-US" altLang="zh-TW" dirty="0" smtClean="0"/>
              <a:t>)</a:t>
            </a:r>
            <a:r>
              <a:rPr lang="zh-TW" altLang="en-US" smtClean="0"/>
              <a:t>組 </a:t>
            </a:r>
            <a:r>
              <a:rPr lang="en-US" altLang="zh-TW" dirty="0" smtClean="0"/>
              <a:t>©2019</a:t>
            </a:r>
            <a:endParaRPr lang="zh-HK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pPr/>
              <a:t>27</a:t>
            </a:fld>
            <a:endParaRPr lang="zh-HK" altLang="en-US" dirty="0"/>
          </a:p>
        </p:txBody>
      </p:sp>
      <p:sp>
        <p:nvSpPr>
          <p:cNvPr id="12" name="爆炸 1 11"/>
          <p:cNvSpPr/>
          <p:nvPr/>
        </p:nvSpPr>
        <p:spPr>
          <a:xfrm rot="438490">
            <a:off x="5562431" y="24096"/>
            <a:ext cx="3125737" cy="2286089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留意每個 過渡語後的   重點</a:t>
            </a:r>
            <a:endParaRPr lang="zh-HK" altLang="en-US" sz="24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標題 1"/>
          <p:cNvSpPr txBox="1">
            <a:spLocks/>
          </p:cNvSpPr>
          <p:nvPr/>
        </p:nvSpPr>
        <p:spPr>
          <a:xfrm>
            <a:off x="2342638" y="1702172"/>
            <a:ext cx="4500773" cy="812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en-US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籃球</a:t>
            </a:r>
            <a:r>
              <a:rPr lang="zh-TW" altLang="en-US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r>
              <a:rPr lang="en-US" altLang="zh-TW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〉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21" name="直線接點 20"/>
          <p:cNvCxnSpPr/>
          <p:nvPr/>
        </p:nvCxnSpPr>
        <p:spPr>
          <a:xfrm flipV="1">
            <a:off x="1187624" y="1603216"/>
            <a:ext cx="1825424" cy="63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標題 1"/>
          <p:cNvSpPr txBox="1">
            <a:spLocks/>
          </p:cNvSpPr>
          <p:nvPr/>
        </p:nvSpPr>
        <p:spPr>
          <a:xfrm>
            <a:off x="234117" y="86243"/>
            <a:ext cx="8787577" cy="1080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500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活動二</a:t>
            </a:r>
            <a:r>
              <a:rPr lang="en-US" altLang="zh-TW" sz="3500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500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500" b="1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橢圓 22"/>
          <p:cNvSpPr/>
          <p:nvPr/>
        </p:nvSpPr>
        <p:spPr>
          <a:xfrm>
            <a:off x="827584" y="2599380"/>
            <a:ext cx="1658020" cy="489944"/>
          </a:xfrm>
          <a:prstGeom prst="ellipse">
            <a:avLst/>
          </a:prstGeom>
          <a:noFill/>
          <a:ln>
            <a:solidFill>
              <a:srgbClr val="1A6E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5" name="橢圓 23"/>
          <p:cNvSpPr/>
          <p:nvPr/>
        </p:nvSpPr>
        <p:spPr>
          <a:xfrm>
            <a:off x="827584" y="3498160"/>
            <a:ext cx="1658020" cy="448896"/>
          </a:xfrm>
          <a:prstGeom prst="ellipse">
            <a:avLst/>
          </a:prstGeom>
          <a:noFill/>
          <a:ln>
            <a:solidFill>
              <a:srgbClr val="1A6E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6" name="橢圓 23"/>
          <p:cNvSpPr/>
          <p:nvPr/>
        </p:nvSpPr>
        <p:spPr>
          <a:xfrm>
            <a:off x="827584" y="4732304"/>
            <a:ext cx="1658020" cy="448896"/>
          </a:xfrm>
          <a:prstGeom prst="ellipse">
            <a:avLst/>
          </a:prstGeom>
          <a:noFill/>
          <a:ln>
            <a:solidFill>
              <a:srgbClr val="1A6E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17" name="直線接點 4"/>
          <p:cNvCxnSpPr>
            <a:cxnSpLocks noChangeShapeType="1"/>
          </p:cNvCxnSpPr>
          <p:nvPr/>
        </p:nvCxnSpPr>
        <p:spPr bwMode="auto">
          <a:xfrm>
            <a:off x="3013048" y="3068960"/>
            <a:ext cx="244800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直線接點 7"/>
          <p:cNvCxnSpPr>
            <a:cxnSpLocks noChangeShapeType="1"/>
          </p:cNvCxnSpPr>
          <p:nvPr/>
        </p:nvCxnSpPr>
        <p:spPr bwMode="auto">
          <a:xfrm>
            <a:off x="3042183" y="3933056"/>
            <a:ext cx="529200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直線接點 33"/>
          <p:cNvCxnSpPr>
            <a:cxnSpLocks noChangeShapeType="1"/>
          </p:cNvCxnSpPr>
          <p:nvPr/>
        </p:nvCxnSpPr>
        <p:spPr bwMode="auto">
          <a:xfrm flipV="1">
            <a:off x="3013047" y="5149620"/>
            <a:ext cx="5508000" cy="7572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直線接點 37"/>
          <p:cNvCxnSpPr>
            <a:cxnSpLocks noChangeShapeType="1"/>
          </p:cNvCxnSpPr>
          <p:nvPr/>
        </p:nvCxnSpPr>
        <p:spPr bwMode="auto">
          <a:xfrm>
            <a:off x="234117" y="5517232"/>
            <a:ext cx="72000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直線接點 4"/>
          <p:cNvCxnSpPr>
            <a:cxnSpLocks noChangeShapeType="1"/>
          </p:cNvCxnSpPr>
          <p:nvPr/>
        </p:nvCxnSpPr>
        <p:spPr bwMode="auto">
          <a:xfrm>
            <a:off x="2123728" y="3498160"/>
            <a:ext cx="331200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40429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</a:rPr>
              <a:t>文章重點</a:t>
            </a:r>
            <a:endParaRPr lang="en-GB" dirty="0"/>
          </a:p>
        </p:txBody>
      </p:sp>
      <p:sp>
        <p:nvSpPr>
          <p:cNvPr id="7" name="矩形 6"/>
          <p:cNvSpPr/>
          <p:nvPr/>
        </p:nvSpPr>
        <p:spPr>
          <a:xfrm>
            <a:off x="1088762" y="2722555"/>
            <a:ext cx="2035438" cy="34521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8D5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zh-HK" altLang="en-US" sz="2000" b="1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endParaRPr lang="zh-HK" altLang="en-US" sz="2000" b="1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en-US" sz="2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endParaRPr lang="en-US" altLang="zh-TW" sz="20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endParaRPr lang="zh-HK" altLang="en-US" sz="2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參加</a:t>
            </a:r>
            <a:r>
              <a:rPr lang="zh-TW" altLang="en-US" sz="2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了          </a:t>
            </a:r>
            <a:r>
              <a:rPr lang="zh-TW" altLang="en-US" sz="2000" b="1" u="sng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2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___________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altLang="zh-TW" sz="20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成功投籃感到</a:t>
            </a:r>
            <a:r>
              <a:rPr lang="en-US" altLang="zh-TW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____________</a:t>
            </a:r>
            <a:endParaRPr lang="zh-HK" altLang="en-US" sz="2000" dirty="0">
              <a:solidFill>
                <a:schemeClr val="accent3">
                  <a:lumMod val="20000"/>
                  <a:lumOff val="8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25829" y="2722555"/>
            <a:ext cx="2142315" cy="34521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8D5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HK" altLang="en-US" sz="2000" b="1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endParaRPr lang="zh-HK" altLang="en-US" sz="1600" b="1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en-US" sz="2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endParaRPr lang="en-US" altLang="zh-TW" sz="20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zh-HK" altLang="en-US" sz="2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加入了</a:t>
            </a:r>
            <a:r>
              <a:rPr lang="en-US" altLang="zh-TW" sz="2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__________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zh-HK" altLang="en-US" sz="20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每次練習都</a:t>
            </a:r>
            <a:r>
              <a:rPr lang="en-US" altLang="zh-TW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____________</a:t>
            </a:r>
            <a:endParaRPr lang="zh-HK" altLang="en-US" sz="2000" dirty="0">
              <a:solidFill>
                <a:schemeClr val="accent3">
                  <a:lumMod val="20000"/>
                  <a:lumOff val="8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368208" y="2722555"/>
            <a:ext cx="2503583" cy="3452120"/>
          </a:xfrm>
          <a:prstGeom prst="rect">
            <a:avLst/>
          </a:prstGeom>
          <a:solidFill>
            <a:srgbClr val="EBF1DE"/>
          </a:solidFill>
          <a:ln>
            <a:solidFill>
              <a:srgbClr val="28D5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zh-HK" altLang="en-US" sz="2000" b="1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endParaRPr lang="zh-HK" altLang="en-US" sz="2000" b="1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en-US" sz="2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endParaRPr lang="en-US" altLang="zh-TW" sz="20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zh-HK" altLang="en-US" sz="2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</a:t>
            </a:r>
            <a:r>
              <a:rPr lang="zh-TW" altLang="en-US" sz="2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為了</a:t>
            </a:r>
            <a:r>
              <a:rPr lang="en-US" altLang="zh-TW" sz="2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_____________</a:t>
            </a:r>
          </a:p>
          <a:p>
            <a:pPr lvl="0"/>
            <a:r>
              <a:rPr lang="en-US" altLang="zh-TW" sz="2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_____________</a:t>
            </a:r>
            <a:endParaRPr lang="en-US" altLang="zh-TW" sz="2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20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感到</a:t>
            </a:r>
            <a:r>
              <a:rPr lang="en-US" altLang="zh-TW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__________</a:t>
            </a:r>
            <a:r>
              <a:rPr lang="zh-TW" alt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endParaRPr lang="zh-HK" altLang="en-US" sz="2000" b="1" dirty="0">
              <a:solidFill>
                <a:schemeClr val="accent3">
                  <a:lumMod val="20000"/>
                  <a:lumOff val="8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向右箭號 9"/>
          <p:cNvSpPr/>
          <p:nvPr/>
        </p:nvSpPr>
        <p:spPr>
          <a:xfrm>
            <a:off x="-45964" y="2128392"/>
            <a:ext cx="1711344" cy="1149184"/>
          </a:xfrm>
          <a:prstGeom prst="rightArrow">
            <a:avLst>
              <a:gd name="adj1" fmla="val 50000"/>
              <a:gd name="adj2" fmla="val 475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HK" altLang="zh-TW" sz="2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上</a:t>
            </a:r>
            <a:r>
              <a:rPr lang="zh-HK" alt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小學</a:t>
            </a:r>
            <a:r>
              <a:rPr lang="zh-HK" altLang="zh-TW" sz="2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後</a:t>
            </a:r>
            <a:endParaRPr lang="zh-HK" altLang="zh-TW" sz="2400" b="1" dirty="0">
              <a:solidFill>
                <a:srgbClr val="FFFF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1" name="向右箭號 10"/>
          <p:cNvSpPr/>
          <p:nvPr/>
        </p:nvSpPr>
        <p:spPr>
          <a:xfrm>
            <a:off x="2390244" y="2134991"/>
            <a:ext cx="1728192" cy="11680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HK" altLang="zh-TW" sz="2400" b="1" dirty="0">
                <a:solidFill>
                  <a:srgbClr val="FFFF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上</a:t>
            </a:r>
            <a:r>
              <a:rPr lang="zh-HK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中學</a:t>
            </a:r>
            <a:r>
              <a:rPr lang="zh-HK" altLang="zh-TW" sz="2400" b="1" dirty="0">
                <a:solidFill>
                  <a:srgbClr val="FFFF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後</a:t>
            </a:r>
          </a:p>
          <a:p>
            <a:pPr algn="ctr"/>
            <a:endParaRPr lang="en-US" dirty="0"/>
          </a:p>
        </p:txBody>
      </p:sp>
      <p:sp>
        <p:nvSpPr>
          <p:cNvPr id="12" name="向右箭號 11"/>
          <p:cNvSpPr/>
          <p:nvPr/>
        </p:nvSpPr>
        <p:spPr>
          <a:xfrm>
            <a:off x="5119700" y="2160143"/>
            <a:ext cx="1800200" cy="1117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HK" altLang="zh-TW" sz="2400" b="1" dirty="0">
                <a:solidFill>
                  <a:srgbClr val="FFFF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上</a:t>
            </a:r>
            <a:r>
              <a:rPr lang="zh-HK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大學</a:t>
            </a:r>
            <a:r>
              <a:rPr lang="zh-HK" altLang="zh-TW" sz="2400" b="1" dirty="0">
                <a:solidFill>
                  <a:srgbClr val="FFFF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後</a:t>
            </a:r>
          </a:p>
        </p:txBody>
      </p:sp>
      <p:sp>
        <p:nvSpPr>
          <p:cNvPr id="13" name="矩形 12"/>
          <p:cNvSpPr/>
          <p:nvPr/>
        </p:nvSpPr>
        <p:spPr>
          <a:xfrm>
            <a:off x="1343211" y="4519173"/>
            <a:ext cx="1476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籃球興趣班</a:t>
            </a:r>
            <a:endParaRPr lang="en-GB" sz="2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985162" y="4481367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籃球校隊</a:t>
            </a:r>
            <a:endParaRPr lang="en-GB" sz="2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雲朵形圖說文字 18"/>
          <p:cNvSpPr/>
          <p:nvPr/>
        </p:nvSpPr>
        <p:spPr>
          <a:xfrm>
            <a:off x="323528" y="281629"/>
            <a:ext cx="3168352" cy="915123"/>
          </a:xfrm>
          <a:prstGeom prst="cloudCallout">
            <a:avLst>
              <a:gd name="adj1" fmla="val -30170"/>
              <a:gd name="adj2" fmla="val 10986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文章中有哪些</a:t>
            </a:r>
            <a:endParaRPr lang="en-US" altLang="zh-TW" sz="24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4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時間過渡語呢？</a:t>
            </a:r>
            <a:endParaRPr lang="zh-HK" altLang="en-US" sz="2400" dirty="0"/>
          </a:p>
        </p:txBody>
      </p:sp>
      <p:sp>
        <p:nvSpPr>
          <p:cNvPr id="20" name="雲朵形圖說文字 19"/>
          <p:cNvSpPr/>
          <p:nvPr/>
        </p:nvSpPr>
        <p:spPr>
          <a:xfrm>
            <a:off x="6019800" y="274638"/>
            <a:ext cx="3124199" cy="1244397"/>
          </a:xfrm>
          <a:prstGeom prst="cloudCallout">
            <a:avLst>
              <a:gd name="adj1" fmla="val 22311"/>
              <a:gd name="adj2" fmla="val 102606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21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4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文中又有甚麼重要內容呢？</a:t>
            </a:r>
          </a:p>
          <a:p>
            <a:pPr algn="ctr"/>
            <a:endParaRPr lang="zh-HK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dirty="0" smtClean="0"/>
              <a:t>(</a:t>
            </a:r>
            <a:r>
              <a:rPr lang="zh-HK" altLang="en-US" smtClean="0"/>
              <a:t>閱讀</a:t>
            </a:r>
            <a:r>
              <a:rPr lang="en-US" altLang="zh-HK" dirty="0" smtClean="0"/>
              <a:t>)</a:t>
            </a:r>
            <a:endParaRPr lang="zh-HK" altLang="en-US" dirty="0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dirty="0" smtClean="0"/>
              <a:t>(</a:t>
            </a:r>
            <a:r>
              <a:rPr lang="zh-TW" altLang="en-US" smtClean="0"/>
              <a:t>新界東</a:t>
            </a:r>
            <a:r>
              <a:rPr lang="en-US" altLang="zh-TW" dirty="0" smtClean="0"/>
              <a:t>)</a:t>
            </a:r>
            <a:r>
              <a:rPr lang="zh-TW" altLang="en-US" smtClean="0"/>
              <a:t>組 </a:t>
            </a:r>
            <a:r>
              <a:rPr lang="en-US" altLang="zh-TW" dirty="0" smtClean="0"/>
              <a:t>©2019</a:t>
            </a:r>
            <a:endParaRPr lang="zh-HK" altLang="en-US" dirty="0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pPr/>
              <a:t>28</a:t>
            </a:fld>
            <a:endParaRPr lang="zh-HK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6642186" y="4515050"/>
            <a:ext cx="2072234" cy="1072057"/>
            <a:chOff x="9506653" y="2285340"/>
            <a:chExt cx="2093367" cy="1015663"/>
          </a:xfrm>
        </p:grpSpPr>
        <p:sp>
          <p:nvSpPr>
            <p:cNvPr id="17" name="文字方塊 16"/>
            <p:cNvSpPr txBox="1"/>
            <p:nvPr/>
          </p:nvSpPr>
          <p:spPr>
            <a:xfrm>
              <a:off x="9506653" y="2285340"/>
              <a:ext cx="20933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香港籃球代表隊</a:t>
              </a:r>
              <a:endParaRPr lang="en-US" altLang="zh-TW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endParaRPr lang="en-US" altLang="zh-TW" sz="2000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endParaRPr lang="en-US" altLang="zh-TW" sz="2000" b="1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520341" y="2597516"/>
              <a:ext cx="10874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的一員</a:t>
              </a:r>
              <a:endParaRPr lang="en-US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82007" y="3656427"/>
            <a:ext cx="523220" cy="135674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eaVert" wrap="square" rtlCol="0">
            <a:spAutoFit/>
          </a:bodyPr>
          <a:lstStyle/>
          <a:p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    事 </a:t>
            </a:r>
            <a:endParaRPr lang="zh-HK" altLang="en-US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3" name="Plus 22"/>
          <p:cNvSpPr/>
          <p:nvPr/>
        </p:nvSpPr>
        <p:spPr>
          <a:xfrm>
            <a:off x="605386" y="4113915"/>
            <a:ext cx="288000" cy="252000"/>
          </a:xfrm>
          <a:prstGeom prst="mathPlus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3000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5" grpId="0"/>
      <p:bldP spid="6" grpId="0" animBg="1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</a:rPr>
              <a:t>文章重點</a:t>
            </a:r>
            <a:endParaRPr lang="en-GB" dirty="0"/>
          </a:p>
        </p:txBody>
      </p:sp>
      <p:sp>
        <p:nvSpPr>
          <p:cNvPr id="7" name="矩形 6"/>
          <p:cNvSpPr/>
          <p:nvPr/>
        </p:nvSpPr>
        <p:spPr>
          <a:xfrm>
            <a:off x="1088762" y="2722555"/>
            <a:ext cx="2035438" cy="34521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8D5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zh-HK" altLang="en-US" sz="2000" b="1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endParaRPr lang="zh-HK" altLang="en-US" sz="2000" b="1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en-US" sz="2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endParaRPr lang="en-US" altLang="zh-TW" sz="20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endParaRPr lang="zh-HK" altLang="en-US" sz="2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參加了</a:t>
            </a:r>
            <a:r>
              <a:rPr lang="en-US" altLang="zh-TW" sz="2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___________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altLang="zh-TW" sz="20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en-US" sz="2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成功</a:t>
            </a:r>
            <a:r>
              <a:rPr lang="zh-TW" altLang="en-US" sz="2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投籃感到</a:t>
            </a:r>
            <a:r>
              <a:rPr lang="en-US" altLang="zh-TW" sz="2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_______</a:t>
            </a:r>
            <a:endParaRPr lang="zh-HK" altLang="en-US" sz="2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25829" y="2722555"/>
            <a:ext cx="2142315" cy="34521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8D5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HK" altLang="en-US" sz="2000" b="1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endParaRPr lang="zh-HK" altLang="en-US" sz="1600" b="1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en-US" sz="2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endParaRPr lang="en-US" altLang="zh-TW" sz="20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zh-HK" altLang="en-US" sz="2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加入了</a:t>
            </a:r>
            <a:r>
              <a:rPr lang="en-US" altLang="zh-TW" sz="2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__________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zh-HK" altLang="en-US" sz="2000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每次練習都</a:t>
            </a:r>
            <a:r>
              <a:rPr lang="en-US" altLang="zh-TW" sz="2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____________</a:t>
            </a:r>
            <a:endParaRPr lang="zh-HK" altLang="en-US" sz="2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368208" y="2722555"/>
            <a:ext cx="2503583" cy="3452120"/>
          </a:xfrm>
          <a:prstGeom prst="rect">
            <a:avLst/>
          </a:prstGeom>
          <a:solidFill>
            <a:srgbClr val="EBF1DE"/>
          </a:solidFill>
          <a:ln>
            <a:solidFill>
              <a:srgbClr val="28D5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zh-HK" altLang="en-US" sz="2000" b="1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endParaRPr lang="zh-HK" altLang="en-US" sz="2000" b="1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en-US" sz="2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endParaRPr lang="en-US" altLang="zh-TW" sz="20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zh-HK" altLang="en-US" sz="2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</a:t>
            </a:r>
            <a:r>
              <a:rPr lang="zh-TW" altLang="en-US" sz="2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為了</a:t>
            </a:r>
            <a:r>
              <a:rPr lang="en-US" altLang="zh-TW" sz="2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_____________</a:t>
            </a:r>
          </a:p>
          <a:p>
            <a:pPr lvl="0"/>
            <a:r>
              <a:rPr lang="en-US" altLang="zh-TW" sz="2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_____________</a:t>
            </a:r>
            <a:endParaRPr lang="en-US" altLang="zh-TW" sz="2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20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感到</a:t>
            </a:r>
            <a:r>
              <a:rPr lang="en-US" altLang="zh-TW" sz="2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__________</a:t>
            </a:r>
            <a:r>
              <a:rPr lang="zh-TW" altLang="en-US" sz="2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endParaRPr lang="zh-HK" altLang="en-US" sz="2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向右箭號 9"/>
          <p:cNvSpPr/>
          <p:nvPr/>
        </p:nvSpPr>
        <p:spPr>
          <a:xfrm>
            <a:off x="-45964" y="2128392"/>
            <a:ext cx="1711344" cy="1149184"/>
          </a:xfrm>
          <a:prstGeom prst="rightArrow">
            <a:avLst>
              <a:gd name="adj1" fmla="val 50000"/>
              <a:gd name="adj2" fmla="val 475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HK" altLang="zh-TW" sz="2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上</a:t>
            </a:r>
            <a:r>
              <a:rPr lang="zh-HK" alt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小學</a:t>
            </a:r>
            <a:r>
              <a:rPr lang="zh-HK" altLang="zh-TW" sz="2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後</a:t>
            </a:r>
            <a:endParaRPr lang="zh-HK" altLang="zh-TW" sz="2400" b="1" dirty="0">
              <a:solidFill>
                <a:srgbClr val="FFFF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1" name="向右箭號 10"/>
          <p:cNvSpPr/>
          <p:nvPr/>
        </p:nvSpPr>
        <p:spPr>
          <a:xfrm>
            <a:off x="2390244" y="2134991"/>
            <a:ext cx="1728192" cy="11680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HK" altLang="zh-TW" sz="2400" b="1" dirty="0">
                <a:solidFill>
                  <a:srgbClr val="FFFF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上</a:t>
            </a:r>
            <a:r>
              <a:rPr lang="zh-HK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中學</a:t>
            </a:r>
            <a:r>
              <a:rPr lang="zh-HK" altLang="zh-TW" sz="2400" b="1" dirty="0">
                <a:solidFill>
                  <a:srgbClr val="FFFF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後</a:t>
            </a:r>
          </a:p>
          <a:p>
            <a:pPr algn="ctr"/>
            <a:endParaRPr lang="en-US" dirty="0"/>
          </a:p>
        </p:txBody>
      </p:sp>
      <p:sp>
        <p:nvSpPr>
          <p:cNvPr id="12" name="向右箭號 11"/>
          <p:cNvSpPr/>
          <p:nvPr/>
        </p:nvSpPr>
        <p:spPr>
          <a:xfrm>
            <a:off x="5119700" y="2160143"/>
            <a:ext cx="1800200" cy="1117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HK" altLang="zh-TW" sz="2400" b="1" dirty="0">
                <a:solidFill>
                  <a:srgbClr val="FFFF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上</a:t>
            </a:r>
            <a:r>
              <a:rPr lang="zh-HK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大學</a:t>
            </a:r>
            <a:r>
              <a:rPr lang="zh-HK" altLang="zh-TW" sz="2400" b="1" dirty="0">
                <a:solidFill>
                  <a:srgbClr val="FFFF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後</a:t>
            </a:r>
          </a:p>
        </p:txBody>
      </p:sp>
      <p:sp>
        <p:nvSpPr>
          <p:cNvPr id="13" name="矩形 12"/>
          <p:cNvSpPr/>
          <p:nvPr/>
        </p:nvSpPr>
        <p:spPr>
          <a:xfrm>
            <a:off x="1343211" y="4519173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籃球興趣班</a:t>
            </a:r>
            <a:endParaRPr lang="en-GB" sz="2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369689" y="5436855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很興奮</a:t>
            </a:r>
            <a:endParaRPr lang="en-GB" sz="2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985162" y="4471389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籃球校隊</a:t>
            </a:r>
            <a:endParaRPr lang="en-GB" sz="2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4020031" y="5417888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很期待</a:t>
            </a:r>
            <a:endParaRPr lang="zh-HK" altLang="en-US" sz="2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7264039" y="5417888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十分自豪</a:t>
            </a:r>
            <a:endParaRPr lang="zh-HK" altLang="en-US" sz="2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雲朵形圖說文字 19"/>
          <p:cNvSpPr/>
          <p:nvPr/>
        </p:nvSpPr>
        <p:spPr>
          <a:xfrm>
            <a:off x="5348771" y="501819"/>
            <a:ext cx="3548096" cy="1746140"/>
          </a:xfrm>
          <a:prstGeom prst="cloudCallout">
            <a:avLst>
              <a:gd name="adj1" fmla="val 43372"/>
              <a:gd name="adj2" fmla="val 6994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2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主角在不同的階段有甚麼 感受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﹖</a:t>
            </a:r>
          </a:p>
          <a:p>
            <a:pPr algn="ctr"/>
            <a:endParaRPr lang="zh-HK" altLang="en-US" sz="2800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dirty="0" smtClean="0"/>
              <a:t>(</a:t>
            </a:r>
            <a:r>
              <a:rPr lang="zh-HK" altLang="en-US" smtClean="0"/>
              <a:t>閱讀</a:t>
            </a:r>
            <a:r>
              <a:rPr lang="en-US" altLang="zh-HK" dirty="0" smtClean="0"/>
              <a:t>)</a:t>
            </a:r>
            <a:endParaRPr lang="zh-HK" altLang="en-US" dirty="0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dirty="0" smtClean="0"/>
              <a:t>(</a:t>
            </a:r>
            <a:r>
              <a:rPr lang="zh-TW" altLang="en-US" smtClean="0"/>
              <a:t>新界東</a:t>
            </a:r>
            <a:r>
              <a:rPr lang="en-US" altLang="zh-TW" dirty="0" smtClean="0"/>
              <a:t>)</a:t>
            </a:r>
            <a:r>
              <a:rPr lang="zh-TW" altLang="en-US" smtClean="0"/>
              <a:t>組 </a:t>
            </a:r>
            <a:r>
              <a:rPr lang="en-US" altLang="zh-TW" dirty="0" smtClean="0"/>
              <a:t>©2019</a:t>
            </a:r>
            <a:endParaRPr lang="zh-HK" altLang="en-US" dirty="0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pPr/>
              <a:t>29</a:t>
            </a:fld>
            <a:endParaRPr lang="zh-HK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6642186" y="4515050"/>
            <a:ext cx="2072234" cy="1072057"/>
            <a:chOff x="9506653" y="2285340"/>
            <a:chExt cx="2093367" cy="1015663"/>
          </a:xfrm>
        </p:grpSpPr>
        <p:sp>
          <p:nvSpPr>
            <p:cNvPr id="17" name="文字方塊 16"/>
            <p:cNvSpPr txBox="1"/>
            <p:nvPr/>
          </p:nvSpPr>
          <p:spPr>
            <a:xfrm>
              <a:off x="9506653" y="2285340"/>
              <a:ext cx="20933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香港籃球代表隊</a:t>
              </a:r>
              <a:endParaRPr lang="en-US" altLang="zh-TW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endParaRPr lang="en-US" altLang="zh-TW" sz="2000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endParaRPr lang="en-US" altLang="zh-TW" sz="2000" b="1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520341" y="2597516"/>
              <a:ext cx="10874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的一員</a:t>
              </a:r>
              <a:endParaRPr lang="en-US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23" name="Heart 22"/>
          <p:cNvSpPr/>
          <p:nvPr/>
        </p:nvSpPr>
        <p:spPr>
          <a:xfrm>
            <a:off x="3578745" y="5510284"/>
            <a:ext cx="420035" cy="290802"/>
          </a:xfrm>
          <a:prstGeom prst="hear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4" name="Heart 23"/>
          <p:cNvSpPr/>
          <p:nvPr/>
        </p:nvSpPr>
        <p:spPr>
          <a:xfrm>
            <a:off x="6322689" y="5580410"/>
            <a:ext cx="420035" cy="290802"/>
          </a:xfrm>
          <a:prstGeom prst="hear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5" name="Heart 24"/>
          <p:cNvSpPr/>
          <p:nvPr/>
        </p:nvSpPr>
        <p:spPr>
          <a:xfrm>
            <a:off x="985393" y="5532716"/>
            <a:ext cx="420035" cy="290802"/>
          </a:xfrm>
          <a:prstGeom prst="hear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397904" y="3653065"/>
            <a:ext cx="523220" cy="24368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eaVert" wrap="square" rtlCol="0">
            <a:spAutoFit/>
          </a:bodyPr>
          <a:lstStyle/>
          <a:p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    事   感受  </a:t>
            </a:r>
            <a:endParaRPr lang="zh-HK" altLang="en-US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7" name="Plus 26"/>
          <p:cNvSpPr/>
          <p:nvPr/>
        </p:nvSpPr>
        <p:spPr>
          <a:xfrm>
            <a:off x="521283" y="4114617"/>
            <a:ext cx="276461" cy="220886"/>
          </a:xfrm>
          <a:prstGeom prst="mathPlus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28" name="Plus 27"/>
          <p:cNvSpPr/>
          <p:nvPr/>
        </p:nvSpPr>
        <p:spPr>
          <a:xfrm>
            <a:off x="526441" y="4919283"/>
            <a:ext cx="276461" cy="220886"/>
          </a:xfrm>
          <a:prstGeom prst="mathPlus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9" name="Heart 24"/>
          <p:cNvSpPr/>
          <p:nvPr/>
        </p:nvSpPr>
        <p:spPr>
          <a:xfrm>
            <a:off x="449495" y="5801086"/>
            <a:ext cx="420035" cy="290802"/>
          </a:xfrm>
          <a:prstGeom prst="hear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4090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2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8224" y="3010008"/>
            <a:ext cx="2088232" cy="2661641"/>
          </a:xfrm>
          <a:prstGeom prst="rect">
            <a:avLst/>
          </a:prstGeom>
        </p:spPr>
      </p:pic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dirty="0" smtClean="0"/>
              <a:t>(</a:t>
            </a:r>
            <a:r>
              <a:rPr lang="zh-HK" altLang="en-US" smtClean="0"/>
              <a:t>閱讀</a:t>
            </a:r>
            <a:r>
              <a:rPr lang="en-US" altLang="zh-HK" dirty="0" smtClean="0"/>
              <a:t>)</a:t>
            </a:r>
            <a:endParaRPr lang="zh-HK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dirty="0" smtClean="0"/>
              <a:t>(</a:t>
            </a:r>
            <a:r>
              <a:rPr lang="zh-TW" altLang="en-US" smtClean="0"/>
              <a:t>新界東</a:t>
            </a:r>
            <a:r>
              <a:rPr lang="en-US" altLang="zh-TW" dirty="0" smtClean="0"/>
              <a:t>)</a:t>
            </a:r>
            <a:r>
              <a:rPr lang="zh-TW" altLang="en-US" smtClean="0"/>
              <a:t>組 </a:t>
            </a:r>
            <a:r>
              <a:rPr lang="en-US" altLang="zh-TW" dirty="0" smtClean="0"/>
              <a:t>©2019</a:t>
            </a:r>
            <a:endParaRPr lang="zh-HK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pPr/>
              <a:t>3</a:t>
            </a:fld>
            <a:endParaRPr lang="zh-HK" altLang="en-US"/>
          </a:p>
        </p:txBody>
      </p:sp>
      <p:sp>
        <p:nvSpPr>
          <p:cNvPr id="10" name="圓角矩形圖說文字 9"/>
          <p:cNvSpPr/>
          <p:nvPr/>
        </p:nvSpPr>
        <p:spPr>
          <a:xfrm>
            <a:off x="1331640" y="1772816"/>
            <a:ext cx="4688160" cy="1867340"/>
          </a:xfrm>
          <a:prstGeom prst="wedgeRoundRectCallout">
            <a:avLst>
              <a:gd name="adj1" fmla="val 67936"/>
              <a:gd name="adj2" fmla="val 58089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細心聆聽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老師朗讀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以下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兩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篇文章，你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哪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一篇比較容易明白？</a:t>
            </a:r>
            <a:endParaRPr lang="en-US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761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/>
              <a:t>工作紙</a:t>
            </a:r>
            <a:r>
              <a:rPr lang="en-US" altLang="zh-TW" sz="4800" dirty="0" smtClean="0"/>
              <a:t>(</a:t>
            </a:r>
            <a:r>
              <a:rPr lang="zh-TW" altLang="en-US" sz="4800" dirty="0" smtClean="0"/>
              <a:t>一</a:t>
            </a:r>
            <a:r>
              <a:rPr lang="en-US" altLang="zh-TW" sz="4800" dirty="0" smtClean="0"/>
              <a:t>)</a:t>
            </a:r>
            <a:endParaRPr lang="zh-HK" altLang="en-US" sz="48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dirty="0" smtClean="0"/>
              <a:t>(</a:t>
            </a:r>
            <a:r>
              <a:rPr lang="zh-HK" altLang="en-US" smtClean="0"/>
              <a:t>閱讀</a:t>
            </a:r>
            <a:r>
              <a:rPr lang="en-US" altLang="zh-HK" dirty="0" smtClean="0"/>
              <a:t>)</a:t>
            </a:r>
            <a:endParaRPr lang="zh-HK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dirty="0" smtClean="0"/>
              <a:t>(</a:t>
            </a:r>
            <a:r>
              <a:rPr lang="zh-TW" altLang="en-US" smtClean="0"/>
              <a:t>新界東</a:t>
            </a:r>
            <a:r>
              <a:rPr lang="en-US" altLang="zh-TW" dirty="0" smtClean="0"/>
              <a:t>)</a:t>
            </a:r>
            <a:r>
              <a:rPr lang="zh-TW" altLang="en-US" smtClean="0"/>
              <a:t>組 </a:t>
            </a:r>
            <a:r>
              <a:rPr lang="en-US" altLang="zh-TW" dirty="0" smtClean="0"/>
              <a:t>©2019</a:t>
            </a:r>
            <a:endParaRPr lang="zh-HK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pPr/>
              <a:t>30</a:t>
            </a:fld>
            <a:endParaRPr lang="zh-HK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27018" y="3284984"/>
            <a:ext cx="2088232" cy="2661641"/>
          </a:xfrm>
          <a:prstGeom prst="rect">
            <a:avLst/>
          </a:prstGeom>
        </p:spPr>
      </p:pic>
      <p:sp>
        <p:nvSpPr>
          <p:cNvPr id="8" name="圓角矩形圖說文字 7"/>
          <p:cNvSpPr/>
          <p:nvPr/>
        </p:nvSpPr>
        <p:spPr>
          <a:xfrm>
            <a:off x="1115616" y="1433771"/>
            <a:ext cx="5688632" cy="1780532"/>
          </a:xfrm>
          <a:prstGeom prst="wedgeRoundRectCallout">
            <a:avLst>
              <a:gd name="adj1" fmla="val 54272"/>
              <a:gd name="adj2" fmla="val 63585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細心閱讀</a:t>
            </a:r>
            <a:r>
              <a:rPr lang="en-US" altLang="zh-TW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zh-HK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海洋</a:t>
            </a:r>
            <a:r>
              <a:rPr lang="zh-TW" altLang="zh-HK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公園遊玩</a:t>
            </a:r>
            <a:r>
              <a:rPr lang="zh-TW" altLang="zh-HK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記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〉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一文，並完成工作紙。</a:t>
            </a:r>
            <a:endParaRPr lang="en-US" altLang="zh-TW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圖說文字 7"/>
          <p:cNvSpPr/>
          <p:nvPr/>
        </p:nvSpPr>
        <p:spPr>
          <a:xfrm>
            <a:off x="1115616" y="3429000"/>
            <a:ext cx="5851462" cy="2927350"/>
          </a:xfrm>
          <a:prstGeom prst="wedgeRoundRectCallout">
            <a:avLst>
              <a:gd name="adj1" fmla="val 59457"/>
              <a:gd name="adj2" fmla="val 13740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留意啊！</a:t>
            </a:r>
            <a:endParaRPr lang="en-US" altLang="zh-TW" sz="3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50000"/>
              </a:spcBef>
            </a:pPr>
            <a:r>
              <a:rPr lang="zh-TW" altLang="en-US" sz="32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表明</a:t>
            </a:r>
            <a:r>
              <a:rPr lang="zh-TW" altLang="en-US" sz="32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時間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的時間過渡語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endParaRPr lang="en-US" altLang="zh-TW" sz="3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50000"/>
              </a:spcBef>
            </a:pPr>
            <a:r>
              <a:rPr lang="zh-TW" altLang="en-US" sz="3200" dirty="0" smtClean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沒有</a:t>
            </a:r>
            <a:r>
              <a:rPr lang="zh-TW" altLang="en-US" sz="3200" dirty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表明時間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zh-HK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時間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過渡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語</a:t>
            </a:r>
            <a:endParaRPr lang="en-US" altLang="zh-TW" sz="3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50000"/>
              </a:spcBef>
            </a:pP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會在文章中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同時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出現。</a:t>
            </a:r>
            <a:endParaRPr lang="en-US" altLang="zh-TW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9653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55" y="1164814"/>
            <a:ext cx="8435280" cy="5073427"/>
          </a:xfrm>
          <a:solidFill>
            <a:schemeClr val="bg1">
              <a:lumMod val="95000"/>
            </a:schemeClr>
          </a:solidFill>
        </p:spPr>
        <p:txBody>
          <a:bodyPr>
            <a:normAutofit fontScale="92500"/>
          </a:bodyPr>
          <a:lstStyle/>
          <a:p>
            <a:pPr marL="400050" lvl="1" indent="0">
              <a:buNone/>
            </a:pPr>
            <a:r>
              <a:rPr lang="en-US" altLang="zh-TW" dirty="0" smtClean="0">
                <a:latin typeface="標楷體" panose="03000509000000000000" pitchFamily="65" charset="-120"/>
              </a:rPr>
              <a:t>	</a:t>
            </a:r>
            <a:r>
              <a:rPr lang="zh-TW" altLang="zh-HK" dirty="0" smtClean="0">
                <a:latin typeface="標楷體" panose="03000509000000000000" pitchFamily="65" charset="-120"/>
              </a:rPr>
              <a:t>今天，</a:t>
            </a:r>
            <a:r>
              <a:rPr lang="zh-TW" altLang="en-US" dirty="0">
                <a:latin typeface="標楷體" panose="03000509000000000000" pitchFamily="65" charset="-120"/>
              </a:rPr>
              <a:t>我</a:t>
            </a:r>
            <a:r>
              <a:rPr lang="zh-TW" altLang="zh-HK" dirty="0" smtClean="0">
                <a:latin typeface="標楷體" panose="03000509000000000000" pitchFamily="65" charset="-120"/>
              </a:rPr>
              <a:t>到</a:t>
            </a:r>
            <a:r>
              <a:rPr lang="zh-TW" altLang="zh-HK" dirty="0">
                <a:latin typeface="標楷體" panose="03000509000000000000" pitchFamily="65" charset="-120"/>
              </a:rPr>
              <a:t>海洋公園遊玩。</a:t>
            </a:r>
            <a:br>
              <a:rPr lang="zh-TW" altLang="zh-HK" dirty="0">
                <a:latin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</a:rPr>
              <a:t>	</a:t>
            </a:r>
            <a:r>
              <a:rPr lang="zh-TW" altLang="zh-HK" dirty="0" smtClean="0">
                <a:latin typeface="標楷體" panose="03000509000000000000" pitchFamily="65" charset="-120"/>
              </a:rPr>
              <a:t>剛剛</a:t>
            </a:r>
            <a:r>
              <a:rPr lang="zh-TW" altLang="zh-HK" dirty="0">
                <a:latin typeface="標楷體" panose="03000509000000000000" pitchFamily="65" charset="-120"/>
              </a:rPr>
              <a:t>踏進海洋天地</a:t>
            </a:r>
            <a:r>
              <a:rPr lang="zh-TW" altLang="zh-HK" dirty="0" smtClean="0">
                <a:latin typeface="標楷體" panose="03000509000000000000" pitchFamily="65" charset="-120"/>
              </a:rPr>
              <a:t>，</a:t>
            </a:r>
            <a:r>
              <a:rPr lang="zh-TW" altLang="zh-HK" dirty="0" smtClean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</a:rPr>
              <a:t>一隻</a:t>
            </a:r>
            <a:r>
              <a:rPr lang="zh-TW" altLang="zh-HK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</a:rPr>
              <a:t>海豚</a:t>
            </a:r>
            <a:r>
              <a:rPr lang="zh-TW" altLang="zh-HK" dirty="0" smtClean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</a:rPr>
              <a:t>吉祥物</a:t>
            </a:r>
            <a:r>
              <a:rPr lang="zh-TW" altLang="en-US" dirty="0" smtClean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</a:rPr>
              <a:t>出現在我的眼前</a:t>
            </a:r>
            <a:r>
              <a:rPr lang="zh-TW" altLang="zh-HK" dirty="0" smtClean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</a:rPr>
              <a:t>，</a:t>
            </a:r>
            <a:r>
              <a:rPr lang="zh-TW" altLang="en-US" dirty="0" smtClean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</a:rPr>
              <a:t>我立即跑去跟牠</a:t>
            </a:r>
            <a:r>
              <a:rPr lang="zh-TW" altLang="zh-HK" dirty="0" smtClean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</a:rPr>
              <a:t>合</a:t>
            </a:r>
            <a:r>
              <a:rPr lang="zh-TW" altLang="zh-HK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</a:rPr>
              <a:t>照</a:t>
            </a:r>
            <a:r>
              <a:rPr lang="zh-TW" altLang="zh-HK" dirty="0" smtClean="0">
                <a:latin typeface="標楷體" panose="03000509000000000000" pitchFamily="65" charset="-120"/>
              </a:rPr>
              <a:t>。</a:t>
            </a:r>
            <a:r>
              <a:rPr lang="zh-HK" altLang="en-US" dirty="0">
                <a:latin typeface="標楷體" panose="03000509000000000000" pitchFamily="65" charset="-120"/>
              </a:rPr>
              <a:t/>
            </a:r>
            <a:br>
              <a:rPr lang="zh-HK" altLang="en-US" dirty="0">
                <a:latin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</a:rPr>
              <a:t>	</a:t>
            </a:r>
            <a:r>
              <a:rPr lang="zh-TW" altLang="zh-HK" dirty="0" smtClean="0">
                <a:latin typeface="標楷體" panose="03000509000000000000" pitchFamily="65" charset="-120"/>
              </a:rPr>
              <a:t>接</a:t>
            </a:r>
            <a:r>
              <a:rPr lang="zh-TW" altLang="zh-HK" dirty="0">
                <a:latin typeface="標楷體" panose="03000509000000000000" pitchFamily="65" charset="-120"/>
              </a:rPr>
              <a:t>着，我往鯊魚館去。那裏有不同品種的</a:t>
            </a:r>
            <a:r>
              <a:rPr lang="zh-TW" altLang="zh-HK" dirty="0" smtClean="0">
                <a:latin typeface="標楷體" panose="03000509000000000000" pitchFamily="65" charset="-120"/>
              </a:rPr>
              <a:t>鯊魚</a:t>
            </a:r>
            <a:r>
              <a:rPr lang="zh-TW" altLang="en-US" dirty="0" smtClean="0">
                <a:latin typeface="標楷體" panose="03000509000000000000" pitchFamily="65" charset="-120"/>
              </a:rPr>
              <a:t>在游來游去</a:t>
            </a:r>
            <a:r>
              <a:rPr lang="zh-TW" altLang="zh-HK" dirty="0" smtClean="0">
                <a:latin typeface="標楷體" panose="03000509000000000000" pitchFamily="65" charset="-120"/>
              </a:rPr>
              <a:t>，</a:t>
            </a:r>
            <a:r>
              <a:rPr lang="zh-TW" altLang="zh-HK" dirty="0">
                <a:latin typeface="標楷體" panose="03000509000000000000" pitchFamily="65" charset="-120"/>
              </a:rPr>
              <a:t>如虎鯊、豹紋</a:t>
            </a:r>
            <a:r>
              <a:rPr lang="zh-TW" altLang="zh-HK" dirty="0" smtClean="0">
                <a:latin typeface="標楷體" panose="03000509000000000000" pitchFamily="65" charset="-120"/>
              </a:rPr>
              <a:t>鯊</a:t>
            </a:r>
            <a:r>
              <a:rPr lang="en-US" altLang="zh-TW" dirty="0" smtClean="0">
                <a:latin typeface="標楷體" panose="03000509000000000000" pitchFamily="65" charset="-120"/>
              </a:rPr>
              <a:t>……</a:t>
            </a:r>
            <a:r>
              <a:rPr lang="zh-TW" altLang="zh-HK" dirty="0" smtClean="0">
                <a:latin typeface="標楷體" panose="03000509000000000000" pitchFamily="65" charset="-120"/>
              </a:rPr>
              <a:t>哇</a:t>
            </a:r>
            <a:r>
              <a:rPr lang="zh-TW" altLang="zh-HK" dirty="0">
                <a:latin typeface="標楷體" panose="03000509000000000000" pitchFamily="65" charset="-120"/>
              </a:rPr>
              <a:t>，真好看！</a:t>
            </a:r>
            <a:br>
              <a:rPr lang="zh-TW" altLang="zh-HK" dirty="0">
                <a:latin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</a:rPr>
              <a:t>	</a:t>
            </a:r>
            <a:r>
              <a:rPr lang="zh-TW" altLang="zh-HK" dirty="0" smtClean="0">
                <a:latin typeface="標楷體" panose="03000509000000000000" pitchFamily="65" charset="-120"/>
              </a:rPr>
              <a:t>不一</a:t>
            </a:r>
            <a:r>
              <a:rPr lang="zh-TW" altLang="zh-HK" dirty="0">
                <a:latin typeface="標楷體" panose="03000509000000000000" pitchFamily="65" charset="-120"/>
              </a:rPr>
              <a:t>會兒，我坐上摩天輪，飽</a:t>
            </a:r>
            <a:r>
              <a:rPr lang="zh-TW" altLang="zh-HK" dirty="0" smtClean="0">
                <a:latin typeface="標楷體" panose="03000509000000000000" pitchFamily="65" charset="-120"/>
              </a:rPr>
              <a:t>覽</a:t>
            </a:r>
            <a:r>
              <a:rPr lang="zh-TW" altLang="en-US" dirty="0" smtClean="0">
                <a:latin typeface="標楷體" panose="03000509000000000000" pitchFamily="65" charset="-120"/>
              </a:rPr>
              <a:t>四</a:t>
            </a:r>
            <a:r>
              <a:rPr lang="zh-TW" altLang="zh-HK" dirty="0" smtClean="0">
                <a:latin typeface="標楷體" panose="03000509000000000000" pitchFamily="65" charset="-120"/>
              </a:rPr>
              <a:t>周的</a:t>
            </a:r>
            <a:r>
              <a:rPr lang="zh-TW" altLang="en-US" dirty="0" smtClean="0">
                <a:latin typeface="標楷體" panose="03000509000000000000" pitchFamily="65" charset="-120"/>
              </a:rPr>
              <a:t>怡人</a:t>
            </a:r>
            <a:r>
              <a:rPr lang="zh-TW" altLang="zh-HK" dirty="0" smtClean="0">
                <a:latin typeface="標楷體" panose="03000509000000000000" pitchFamily="65" charset="-120"/>
              </a:rPr>
              <a:t>景</a:t>
            </a:r>
            <a:r>
              <a:rPr lang="zh-TW" altLang="en-US" dirty="0" smtClean="0">
                <a:latin typeface="標楷體" panose="03000509000000000000" pitchFamily="65" charset="-120"/>
              </a:rPr>
              <a:t>色。</a:t>
            </a:r>
            <a:r>
              <a:rPr lang="zh-TW" altLang="zh-HK" dirty="0" smtClean="0">
                <a:latin typeface="標楷體" panose="03000509000000000000" pitchFamily="65" charset="-120"/>
              </a:rPr>
              <a:t>藍</a:t>
            </a:r>
            <a:r>
              <a:rPr lang="zh-TW" altLang="zh-HK" dirty="0">
                <a:latin typeface="標楷體" panose="03000509000000000000" pitchFamily="65" charset="-120"/>
              </a:rPr>
              <a:t>的</a:t>
            </a:r>
            <a:r>
              <a:rPr lang="zh-TW" altLang="zh-HK" dirty="0" smtClean="0">
                <a:latin typeface="標楷體" panose="03000509000000000000" pitchFamily="65" charset="-120"/>
              </a:rPr>
              <a:t>天</a:t>
            </a:r>
            <a:r>
              <a:rPr lang="zh-TW" altLang="en-US" dirty="0" smtClean="0">
                <a:latin typeface="標楷體" panose="03000509000000000000" pitchFamily="65" charset="-120"/>
              </a:rPr>
              <a:t>、</a:t>
            </a:r>
            <a:r>
              <a:rPr lang="zh-TW" altLang="zh-HK" dirty="0" smtClean="0">
                <a:latin typeface="標楷體" panose="03000509000000000000" pitchFamily="65" charset="-120"/>
              </a:rPr>
              <a:t>白</a:t>
            </a:r>
            <a:r>
              <a:rPr lang="zh-TW" altLang="zh-HK" dirty="0">
                <a:latin typeface="標楷體" panose="03000509000000000000" pitchFamily="65" charset="-120"/>
              </a:rPr>
              <a:t>的</a:t>
            </a:r>
            <a:r>
              <a:rPr lang="zh-TW" altLang="zh-HK" dirty="0" smtClean="0">
                <a:latin typeface="標楷體" panose="03000509000000000000" pitchFamily="65" charset="-120"/>
              </a:rPr>
              <a:t>雲</a:t>
            </a:r>
            <a:r>
              <a:rPr lang="zh-TW" altLang="en-US" dirty="0" smtClean="0">
                <a:latin typeface="標楷體" panose="03000509000000000000" pitchFamily="65" charset="-120"/>
              </a:rPr>
              <a:t>、</a:t>
            </a:r>
            <a:r>
              <a:rPr lang="zh-TW" altLang="zh-HK" dirty="0" smtClean="0">
                <a:latin typeface="標楷體" panose="03000509000000000000" pitchFamily="65" charset="-120"/>
              </a:rPr>
              <a:t>綠</a:t>
            </a:r>
            <a:r>
              <a:rPr lang="zh-TW" altLang="zh-HK" dirty="0">
                <a:latin typeface="標楷體" panose="03000509000000000000" pitchFamily="65" charset="-120"/>
              </a:rPr>
              <a:t>的海</a:t>
            </a:r>
            <a:r>
              <a:rPr lang="zh-TW" altLang="zh-HK" dirty="0" smtClean="0">
                <a:latin typeface="標楷體" panose="03000509000000000000" pitchFamily="65" charset="-120"/>
              </a:rPr>
              <a:t>，令人</a:t>
            </a:r>
            <a:r>
              <a:rPr lang="zh-TW" altLang="zh-HK" dirty="0">
                <a:latin typeface="標楷體" panose="03000509000000000000" pitchFamily="65" charset="-120"/>
              </a:rPr>
              <a:t>心曠神怡。</a:t>
            </a:r>
            <a:br>
              <a:rPr lang="zh-TW" altLang="zh-HK" dirty="0">
                <a:latin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</a:rPr>
              <a:t>	</a:t>
            </a:r>
            <a:r>
              <a:rPr lang="zh-TW" altLang="zh-HK" dirty="0" smtClean="0">
                <a:latin typeface="標楷體" panose="03000509000000000000" pitchFamily="65" charset="-120"/>
              </a:rPr>
              <a:t>最後</a:t>
            </a:r>
            <a:r>
              <a:rPr lang="zh-TW" altLang="zh-HK" dirty="0">
                <a:latin typeface="標楷體" panose="03000509000000000000" pitchFamily="65" charset="-120"/>
              </a:rPr>
              <a:t>，我沿着樓梯</a:t>
            </a:r>
            <a:r>
              <a:rPr lang="zh-TW" altLang="en-US" dirty="0">
                <a:latin typeface="標楷體" panose="03000509000000000000" pitchFamily="65" charset="-120"/>
              </a:rPr>
              <a:t>走</a:t>
            </a:r>
            <a:r>
              <a:rPr lang="zh-TW" altLang="zh-HK" dirty="0">
                <a:latin typeface="標楷體" panose="03000509000000000000" pitchFamily="65" charset="-120"/>
              </a:rPr>
              <a:t>到過山</a:t>
            </a:r>
            <a:r>
              <a:rPr lang="zh-TW" altLang="zh-HK" dirty="0" smtClean="0">
                <a:latin typeface="標楷體" panose="03000509000000000000" pitchFamily="65" charset="-120"/>
              </a:rPr>
              <a:t>車</a:t>
            </a:r>
            <a:r>
              <a:rPr lang="zh-TW" altLang="en-US" dirty="0" smtClean="0">
                <a:latin typeface="標楷體" panose="03000509000000000000" pitchFamily="65" charset="-120"/>
              </a:rPr>
              <a:t>車</a:t>
            </a:r>
            <a:r>
              <a:rPr lang="zh-TW" altLang="zh-HK" dirty="0" smtClean="0">
                <a:latin typeface="標楷體" panose="03000509000000000000" pitchFamily="65" charset="-120"/>
              </a:rPr>
              <a:t>站</a:t>
            </a:r>
            <a:r>
              <a:rPr lang="zh-TW" altLang="en-US" dirty="0">
                <a:latin typeface="標楷體" panose="03000509000000000000" pitchFamily="65" charset="-120"/>
              </a:rPr>
              <a:t>時</a:t>
            </a:r>
            <a:r>
              <a:rPr lang="zh-TW" altLang="zh-HK" dirty="0">
                <a:latin typeface="標楷體" panose="03000509000000000000" pitchFamily="65" charset="-120"/>
              </a:rPr>
              <a:t>，</a:t>
            </a:r>
            <a:r>
              <a:rPr lang="zh-TW" altLang="zh-HK" dirty="0" smtClean="0">
                <a:latin typeface="標楷體" panose="03000509000000000000" pitchFamily="65" charset="-120"/>
              </a:rPr>
              <a:t>聽到遊客的</a:t>
            </a:r>
            <a:r>
              <a:rPr lang="zh-TW" altLang="en-US" dirty="0" smtClean="0">
                <a:latin typeface="標楷體" panose="03000509000000000000" pitchFamily="65" charset="-120"/>
              </a:rPr>
              <a:t>陣陣</a:t>
            </a:r>
            <a:r>
              <a:rPr lang="zh-TW" altLang="zh-HK" dirty="0" smtClean="0">
                <a:latin typeface="標楷體" panose="03000509000000000000" pitchFamily="65" charset="-120"/>
              </a:rPr>
              <a:t>尖叫聲，</a:t>
            </a:r>
            <a:r>
              <a:rPr lang="zh-TW" altLang="en-US" dirty="0" smtClean="0">
                <a:latin typeface="標楷體" panose="03000509000000000000" pitchFamily="65" charset="-120"/>
              </a:rPr>
              <a:t>不禁</a:t>
            </a:r>
            <a:r>
              <a:rPr lang="zh-TW" altLang="zh-HK" dirty="0" smtClean="0">
                <a:latin typeface="標楷體" panose="03000509000000000000" pitchFamily="65" charset="-120"/>
              </a:rPr>
              <a:t>令</a:t>
            </a:r>
            <a:r>
              <a:rPr lang="zh-TW" altLang="zh-HK" dirty="0">
                <a:latin typeface="標楷體" panose="03000509000000000000" pitchFamily="65" charset="-120"/>
              </a:rPr>
              <a:t>我</a:t>
            </a:r>
            <a:r>
              <a:rPr lang="zh-TW" altLang="en-US" dirty="0">
                <a:latin typeface="標楷體" panose="03000509000000000000" pitchFamily="65" charset="-120"/>
              </a:rPr>
              <a:t>緊張</a:t>
            </a:r>
            <a:r>
              <a:rPr lang="zh-TW" altLang="zh-HK" dirty="0">
                <a:latin typeface="標楷體" panose="03000509000000000000" pitchFamily="65" charset="-120"/>
              </a:rPr>
              <a:t>起來，</a:t>
            </a:r>
            <a:r>
              <a:rPr lang="zh-TW" altLang="en-US" dirty="0">
                <a:latin typeface="標楷體" panose="03000509000000000000" pitchFamily="65" charset="-120"/>
              </a:rPr>
              <a:t>心裏想了又想，膽小的我還是</a:t>
            </a:r>
            <a:r>
              <a:rPr lang="zh-TW" altLang="zh-HK" dirty="0" smtClean="0">
                <a:latin typeface="標楷體" panose="03000509000000000000" pitchFamily="65" charset="-120"/>
              </a:rPr>
              <a:t>決定不</a:t>
            </a:r>
            <a:r>
              <a:rPr lang="zh-TW" altLang="zh-HK" dirty="0">
                <a:latin typeface="標楷體" panose="03000509000000000000" pitchFamily="65" charset="-120"/>
              </a:rPr>
              <a:t>玩了</a:t>
            </a:r>
            <a:r>
              <a:rPr lang="zh-TW" altLang="zh-HK" dirty="0" smtClean="0">
                <a:latin typeface="標楷體" panose="03000509000000000000" pitchFamily="65" charset="-120"/>
              </a:rPr>
              <a:t>。</a:t>
            </a:r>
            <a:r>
              <a:rPr lang="zh-TW" altLang="en-US" dirty="0" smtClean="0">
                <a:latin typeface="標楷體" panose="03000509000000000000" pitchFamily="65" charset="-120"/>
              </a:rPr>
              <a:t>突然，</a:t>
            </a:r>
            <a:r>
              <a:rPr lang="zh-TW" altLang="zh-HK" dirty="0">
                <a:latin typeface="標楷體" panose="03000509000000000000" pitchFamily="65" charset="-120"/>
              </a:rPr>
              <a:t>肚子</a:t>
            </a:r>
            <a:r>
              <a:rPr lang="zh-TW" altLang="en-US" dirty="0">
                <a:latin typeface="標楷體" panose="03000509000000000000" pitchFamily="65" charset="-120"/>
              </a:rPr>
              <a:t>「咕咕</a:t>
            </a:r>
            <a:r>
              <a:rPr lang="zh-TW" altLang="en-US" dirty="0" smtClean="0">
                <a:latin typeface="標楷體" panose="03000509000000000000" pitchFamily="65" charset="-120"/>
              </a:rPr>
              <a:t>」作響</a:t>
            </a:r>
            <a:r>
              <a:rPr lang="zh-TW" altLang="zh-HK" dirty="0" smtClean="0">
                <a:latin typeface="標楷體" panose="03000509000000000000" pitchFamily="65" charset="-120"/>
              </a:rPr>
              <a:t>，</a:t>
            </a:r>
            <a:r>
              <a:rPr lang="zh-TW" altLang="en-US" dirty="0" smtClean="0">
                <a:latin typeface="標楷體" panose="03000509000000000000" pitchFamily="65" charset="-120"/>
              </a:rPr>
              <a:t>原來已是下午一時多了，我</a:t>
            </a:r>
            <a:r>
              <a:rPr lang="zh-TW" altLang="zh-HK" dirty="0" smtClean="0">
                <a:latin typeface="標楷體" panose="03000509000000000000" pitchFamily="65" charset="-120"/>
              </a:rPr>
              <a:t>便</a:t>
            </a:r>
            <a:r>
              <a:rPr lang="zh-TW" altLang="en-US" dirty="0" smtClean="0">
                <a:latin typeface="標楷體" panose="03000509000000000000" pitchFamily="65" charset="-120"/>
              </a:rPr>
              <a:t>走</a:t>
            </a:r>
            <a:r>
              <a:rPr lang="zh-TW" altLang="zh-HK" dirty="0" smtClean="0">
                <a:latin typeface="標楷體" panose="03000509000000000000" pitchFamily="65" charset="-120"/>
              </a:rPr>
              <a:t>到小食亭買</a:t>
            </a:r>
            <a:r>
              <a:rPr lang="zh-TW" altLang="zh-HK" dirty="0">
                <a:latin typeface="標楷體" panose="03000509000000000000" pitchFamily="65" charset="-120"/>
              </a:rPr>
              <a:t>東西吃。</a:t>
            </a:r>
            <a:br>
              <a:rPr lang="zh-TW" altLang="zh-HK" dirty="0">
                <a:latin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</a:rPr>
              <a:t>	</a:t>
            </a:r>
            <a:r>
              <a:rPr lang="zh-TW" altLang="zh-HK" dirty="0" smtClean="0">
                <a:latin typeface="標楷體" panose="03000509000000000000" pitchFamily="65" charset="-120"/>
              </a:rPr>
              <a:t>今天</a:t>
            </a:r>
            <a:r>
              <a:rPr lang="zh-TW" altLang="zh-HK" dirty="0">
                <a:latin typeface="標楷體" panose="03000509000000000000" pitchFamily="65" charset="-120"/>
              </a:rPr>
              <a:t>過</a:t>
            </a:r>
            <a:r>
              <a:rPr lang="zh-TW" altLang="zh-HK" dirty="0" smtClean="0">
                <a:latin typeface="標楷體" panose="03000509000000000000" pitchFamily="65" charset="-120"/>
              </a:rPr>
              <a:t>得</a:t>
            </a:r>
            <a:r>
              <a:rPr lang="zh-TW" altLang="en-US" dirty="0" smtClean="0">
                <a:latin typeface="標楷體" panose="03000509000000000000" pitchFamily="65" charset="-120"/>
              </a:rPr>
              <a:t>十分</a:t>
            </a:r>
            <a:r>
              <a:rPr lang="zh-TW" altLang="zh-HK" dirty="0" smtClean="0">
                <a:latin typeface="標楷體" panose="03000509000000000000" pitchFamily="65" charset="-120"/>
              </a:rPr>
              <a:t>愉快，</a:t>
            </a:r>
            <a:r>
              <a:rPr lang="zh-TW" altLang="en-US" dirty="0" smtClean="0">
                <a:latin typeface="標楷體" panose="03000509000000000000" pitchFamily="65" charset="-120"/>
              </a:rPr>
              <a:t>我</a:t>
            </a:r>
            <a:r>
              <a:rPr lang="zh-TW" altLang="zh-HK" dirty="0" smtClean="0">
                <a:latin typeface="標楷體" panose="03000509000000000000" pitchFamily="65" charset="-120"/>
              </a:rPr>
              <a:t>希望和</a:t>
            </a:r>
            <a:r>
              <a:rPr lang="zh-TW" altLang="en-US" dirty="0" smtClean="0">
                <a:latin typeface="標楷體" panose="03000509000000000000" pitchFamily="65" charset="-120"/>
              </a:rPr>
              <a:t>朋友</a:t>
            </a:r>
            <a:r>
              <a:rPr lang="zh-TW" altLang="zh-HK" dirty="0" smtClean="0">
                <a:latin typeface="標楷體" panose="03000509000000000000" pitchFamily="65" charset="-120"/>
              </a:rPr>
              <a:t>一起</a:t>
            </a:r>
            <a:r>
              <a:rPr lang="zh-TW" altLang="en-US" dirty="0" smtClean="0">
                <a:latin typeface="標楷體" panose="03000509000000000000" pitchFamily="65" charset="-120"/>
              </a:rPr>
              <a:t>再</a:t>
            </a:r>
            <a:r>
              <a:rPr lang="zh-TW" altLang="zh-HK" dirty="0" smtClean="0">
                <a:latin typeface="標楷體" panose="03000509000000000000" pitchFamily="65" charset="-120"/>
              </a:rPr>
              <a:t>來</a:t>
            </a:r>
            <a:r>
              <a:rPr lang="zh-TW" altLang="zh-HK" dirty="0">
                <a:latin typeface="標楷體" panose="03000509000000000000" pitchFamily="65" charset="-120"/>
              </a:rPr>
              <a:t>呢！</a:t>
            </a:r>
            <a:endParaRPr lang="zh-HK" altLang="en-US" dirty="0">
              <a:latin typeface="標楷體" panose="03000509000000000000" pitchFamily="65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dirty="0" smtClean="0"/>
              <a:t>(</a:t>
            </a:r>
            <a:r>
              <a:rPr lang="zh-HK" altLang="en-US" smtClean="0"/>
              <a:t>閱讀</a:t>
            </a:r>
            <a:r>
              <a:rPr lang="en-US" altLang="zh-HK" dirty="0" smtClean="0"/>
              <a:t>)</a:t>
            </a:r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dirty="0" smtClean="0"/>
              <a:t>(</a:t>
            </a:r>
            <a:r>
              <a:rPr lang="zh-TW" altLang="en-US" smtClean="0"/>
              <a:t>新界東</a:t>
            </a:r>
            <a:r>
              <a:rPr lang="en-US" altLang="zh-TW" dirty="0" smtClean="0"/>
              <a:t>)</a:t>
            </a:r>
            <a:r>
              <a:rPr lang="zh-TW" altLang="en-US" smtClean="0"/>
              <a:t>組 </a:t>
            </a:r>
            <a:r>
              <a:rPr lang="en-US" altLang="zh-TW" dirty="0" smtClean="0"/>
              <a:t>©2019</a:t>
            </a:r>
            <a:endParaRPr lang="zh-HK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pPr/>
              <a:t>31</a:t>
            </a:fld>
            <a:endParaRPr lang="zh-HK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475656" y="603187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zh-HK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海洋</a:t>
            </a:r>
            <a:r>
              <a:rPr lang="zh-TW" altLang="zh-HK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公園遊玩</a:t>
            </a:r>
            <a:r>
              <a:rPr lang="zh-TW" altLang="zh-HK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記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〉</a:t>
            </a:r>
            <a:endParaRPr lang="zh-HK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59127" y="6146988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文章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改編自聖公會基恩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小學教材</a:t>
            </a:r>
            <a:endParaRPr lang="zh-HK" altLang="en-US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2730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55" y="1164814"/>
            <a:ext cx="8435280" cy="5073427"/>
          </a:xfrm>
          <a:solidFill>
            <a:schemeClr val="bg1">
              <a:lumMod val="95000"/>
            </a:schemeClr>
          </a:solidFill>
        </p:spPr>
        <p:txBody>
          <a:bodyPr>
            <a:normAutofit fontScale="92500"/>
          </a:bodyPr>
          <a:lstStyle/>
          <a:p>
            <a:pPr marL="400050" lvl="1" indent="0">
              <a:buNone/>
            </a:pPr>
            <a:r>
              <a:rPr lang="en-US" altLang="zh-TW" dirty="0" smtClean="0">
                <a:latin typeface="標楷體" panose="03000509000000000000" pitchFamily="65" charset="-120"/>
              </a:rPr>
              <a:t>	</a:t>
            </a:r>
            <a:r>
              <a:rPr lang="zh-TW" altLang="zh-HK" dirty="0" smtClean="0">
                <a:latin typeface="標楷體" panose="03000509000000000000" pitchFamily="65" charset="-120"/>
              </a:rPr>
              <a:t>今天，</a:t>
            </a:r>
            <a:r>
              <a:rPr lang="zh-TW" altLang="en-US" dirty="0">
                <a:latin typeface="標楷體" panose="03000509000000000000" pitchFamily="65" charset="-120"/>
              </a:rPr>
              <a:t>我</a:t>
            </a:r>
            <a:r>
              <a:rPr lang="zh-TW" altLang="zh-HK" dirty="0" smtClean="0">
                <a:latin typeface="標楷體" panose="03000509000000000000" pitchFamily="65" charset="-120"/>
              </a:rPr>
              <a:t>到</a:t>
            </a:r>
            <a:r>
              <a:rPr lang="zh-TW" altLang="zh-HK" dirty="0">
                <a:latin typeface="標楷體" panose="03000509000000000000" pitchFamily="65" charset="-120"/>
              </a:rPr>
              <a:t>海洋公園遊玩。</a:t>
            </a:r>
            <a:br>
              <a:rPr lang="zh-TW" altLang="zh-HK" dirty="0">
                <a:latin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</a:rPr>
              <a:t>	</a:t>
            </a:r>
            <a:r>
              <a:rPr lang="zh-TW" altLang="zh-HK" dirty="0" smtClean="0">
                <a:latin typeface="標楷體" panose="03000509000000000000" pitchFamily="65" charset="-120"/>
              </a:rPr>
              <a:t>剛剛</a:t>
            </a:r>
            <a:r>
              <a:rPr lang="zh-TW" altLang="zh-HK" dirty="0">
                <a:latin typeface="標楷體" panose="03000509000000000000" pitchFamily="65" charset="-120"/>
              </a:rPr>
              <a:t>踏進海洋天地</a:t>
            </a:r>
            <a:r>
              <a:rPr lang="zh-TW" altLang="zh-HK" dirty="0" smtClean="0">
                <a:latin typeface="標楷體" panose="03000509000000000000" pitchFamily="65" charset="-120"/>
              </a:rPr>
              <a:t>，</a:t>
            </a:r>
            <a:r>
              <a:rPr lang="zh-TW" altLang="zh-HK" dirty="0" smtClean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</a:rPr>
              <a:t>一隻</a:t>
            </a:r>
            <a:r>
              <a:rPr lang="zh-TW" altLang="zh-HK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</a:rPr>
              <a:t>海豚</a:t>
            </a:r>
            <a:r>
              <a:rPr lang="zh-TW" altLang="zh-HK" dirty="0" smtClean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</a:rPr>
              <a:t>吉祥物</a:t>
            </a:r>
            <a:r>
              <a:rPr lang="zh-TW" altLang="en-US" dirty="0" smtClean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</a:rPr>
              <a:t>出現在我的眼前</a:t>
            </a:r>
            <a:r>
              <a:rPr lang="zh-TW" altLang="zh-HK" dirty="0" smtClean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</a:rPr>
              <a:t>，</a:t>
            </a:r>
            <a:r>
              <a:rPr lang="zh-TW" altLang="en-US" dirty="0" smtClean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</a:rPr>
              <a:t>我立即跑去跟牠</a:t>
            </a:r>
            <a:r>
              <a:rPr lang="zh-TW" altLang="zh-HK" dirty="0" smtClean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</a:rPr>
              <a:t>合</a:t>
            </a:r>
            <a:r>
              <a:rPr lang="zh-TW" altLang="zh-HK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</a:rPr>
              <a:t>照</a:t>
            </a:r>
            <a:r>
              <a:rPr lang="zh-TW" altLang="zh-HK" dirty="0" smtClean="0">
                <a:latin typeface="標楷體" panose="03000509000000000000" pitchFamily="65" charset="-120"/>
              </a:rPr>
              <a:t>。</a:t>
            </a:r>
            <a:r>
              <a:rPr lang="zh-HK" altLang="en-US" dirty="0">
                <a:latin typeface="標楷體" panose="03000509000000000000" pitchFamily="65" charset="-120"/>
              </a:rPr>
              <a:t/>
            </a:r>
            <a:br>
              <a:rPr lang="zh-HK" altLang="en-US" dirty="0">
                <a:latin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</a:rPr>
              <a:t>	</a:t>
            </a:r>
            <a:r>
              <a:rPr lang="zh-TW" altLang="zh-HK" dirty="0" smtClean="0">
                <a:latin typeface="標楷體" panose="03000509000000000000" pitchFamily="65" charset="-120"/>
              </a:rPr>
              <a:t>接</a:t>
            </a:r>
            <a:r>
              <a:rPr lang="zh-TW" altLang="zh-HK" dirty="0">
                <a:latin typeface="標楷體" panose="03000509000000000000" pitchFamily="65" charset="-120"/>
              </a:rPr>
              <a:t>着，我往鯊魚館去。那裏有不同品種的</a:t>
            </a:r>
            <a:r>
              <a:rPr lang="zh-TW" altLang="zh-HK" dirty="0" smtClean="0">
                <a:latin typeface="標楷體" panose="03000509000000000000" pitchFamily="65" charset="-120"/>
              </a:rPr>
              <a:t>鯊魚</a:t>
            </a:r>
            <a:r>
              <a:rPr lang="zh-TW" altLang="en-US" dirty="0" smtClean="0">
                <a:latin typeface="標楷體" panose="03000509000000000000" pitchFamily="65" charset="-120"/>
              </a:rPr>
              <a:t>在游來游去</a:t>
            </a:r>
            <a:r>
              <a:rPr lang="zh-TW" altLang="zh-HK" dirty="0" smtClean="0">
                <a:latin typeface="標楷體" panose="03000509000000000000" pitchFamily="65" charset="-120"/>
              </a:rPr>
              <a:t>，</a:t>
            </a:r>
            <a:r>
              <a:rPr lang="zh-TW" altLang="zh-HK" dirty="0">
                <a:latin typeface="標楷體" panose="03000509000000000000" pitchFamily="65" charset="-120"/>
              </a:rPr>
              <a:t>如虎鯊、豹紋</a:t>
            </a:r>
            <a:r>
              <a:rPr lang="zh-TW" altLang="zh-HK" dirty="0" smtClean="0">
                <a:latin typeface="標楷體" panose="03000509000000000000" pitchFamily="65" charset="-120"/>
              </a:rPr>
              <a:t>鯊</a:t>
            </a:r>
            <a:r>
              <a:rPr lang="en-US" altLang="zh-TW" dirty="0" smtClean="0">
                <a:latin typeface="標楷體" panose="03000509000000000000" pitchFamily="65" charset="-120"/>
              </a:rPr>
              <a:t>……</a:t>
            </a:r>
            <a:r>
              <a:rPr lang="zh-TW" altLang="zh-HK" dirty="0" smtClean="0">
                <a:latin typeface="標楷體" panose="03000509000000000000" pitchFamily="65" charset="-120"/>
              </a:rPr>
              <a:t>哇</a:t>
            </a:r>
            <a:r>
              <a:rPr lang="zh-TW" altLang="zh-HK" dirty="0">
                <a:latin typeface="標楷體" panose="03000509000000000000" pitchFamily="65" charset="-120"/>
              </a:rPr>
              <a:t>，真好看！</a:t>
            </a:r>
            <a:br>
              <a:rPr lang="zh-TW" altLang="zh-HK" dirty="0">
                <a:latin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</a:rPr>
              <a:t>	</a:t>
            </a:r>
            <a:r>
              <a:rPr lang="zh-TW" altLang="zh-HK" dirty="0" smtClean="0">
                <a:latin typeface="標楷體" panose="03000509000000000000" pitchFamily="65" charset="-120"/>
              </a:rPr>
              <a:t>不一</a:t>
            </a:r>
            <a:r>
              <a:rPr lang="zh-TW" altLang="zh-HK" dirty="0">
                <a:latin typeface="標楷體" panose="03000509000000000000" pitchFamily="65" charset="-120"/>
              </a:rPr>
              <a:t>會兒，我坐上摩天輪，飽</a:t>
            </a:r>
            <a:r>
              <a:rPr lang="zh-TW" altLang="zh-HK" dirty="0" smtClean="0">
                <a:latin typeface="標楷體" panose="03000509000000000000" pitchFamily="65" charset="-120"/>
              </a:rPr>
              <a:t>覽</a:t>
            </a:r>
            <a:r>
              <a:rPr lang="zh-TW" altLang="en-US" dirty="0" smtClean="0">
                <a:latin typeface="標楷體" panose="03000509000000000000" pitchFamily="65" charset="-120"/>
              </a:rPr>
              <a:t>四</a:t>
            </a:r>
            <a:r>
              <a:rPr lang="zh-TW" altLang="zh-HK" dirty="0" smtClean="0">
                <a:latin typeface="標楷體" panose="03000509000000000000" pitchFamily="65" charset="-120"/>
              </a:rPr>
              <a:t>周的</a:t>
            </a:r>
            <a:r>
              <a:rPr lang="zh-TW" altLang="en-US" dirty="0" smtClean="0">
                <a:latin typeface="標楷體" panose="03000509000000000000" pitchFamily="65" charset="-120"/>
              </a:rPr>
              <a:t>怡人</a:t>
            </a:r>
            <a:r>
              <a:rPr lang="zh-TW" altLang="zh-HK" dirty="0" smtClean="0">
                <a:latin typeface="標楷體" panose="03000509000000000000" pitchFamily="65" charset="-120"/>
              </a:rPr>
              <a:t>景</a:t>
            </a:r>
            <a:r>
              <a:rPr lang="zh-TW" altLang="en-US" dirty="0" smtClean="0">
                <a:latin typeface="標楷體" panose="03000509000000000000" pitchFamily="65" charset="-120"/>
              </a:rPr>
              <a:t>色。</a:t>
            </a:r>
            <a:r>
              <a:rPr lang="zh-TW" altLang="zh-HK" dirty="0" smtClean="0">
                <a:latin typeface="標楷體" panose="03000509000000000000" pitchFamily="65" charset="-120"/>
              </a:rPr>
              <a:t>藍</a:t>
            </a:r>
            <a:r>
              <a:rPr lang="zh-TW" altLang="zh-HK" dirty="0">
                <a:latin typeface="標楷體" panose="03000509000000000000" pitchFamily="65" charset="-120"/>
              </a:rPr>
              <a:t>的</a:t>
            </a:r>
            <a:r>
              <a:rPr lang="zh-TW" altLang="zh-HK" dirty="0" smtClean="0">
                <a:latin typeface="標楷體" panose="03000509000000000000" pitchFamily="65" charset="-120"/>
              </a:rPr>
              <a:t>天</a:t>
            </a:r>
            <a:r>
              <a:rPr lang="zh-TW" altLang="en-US" dirty="0" smtClean="0">
                <a:latin typeface="標楷體" panose="03000509000000000000" pitchFamily="65" charset="-120"/>
              </a:rPr>
              <a:t>、</a:t>
            </a:r>
            <a:r>
              <a:rPr lang="zh-TW" altLang="zh-HK" dirty="0" smtClean="0">
                <a:latin typeface="標楷體" panose="03000509000000000000" pitchFamily="65" charset="-120"/>
              </a:rPr>
              <a:t>白</a:t>
            </a:r>
            <a:r>
              <a:rPr lang="zh-TW" altLang="zh-HK" dirty="0">
                <a:latin typeface="標楷體" panose="03000509000000000000" pitchFamily="65" charset="-120"/>
              </a:rPr>
              <a:t>的</a:t>
            </a:r>
            <a:r>
              <a:rPr lang="zh-TW" altLang="zh-HK" dirty="0" smtClean="0">
                <a:latin typeface="標楷體" panose="03000509000000000000" pitchFamily="65" charset="-120"/>
              </a:rPr>
              <a:t>雲</a:t>
            </a:r>
            <a:r>
              <a:rPr lang="zh-TW" altLang="en-US" dirty="0" smtClean="0">
                <a:latin typeface="標楷體" panose="03000509000000000000" pitchFamily="65" charset="-120"/>
              </a:rPr>
              <a:t>、</a:t>
            </a:r>
            <a:r>
              <a:rPr lang="zh-TW" altLang="zh-HK" dirty="0" smtClean="0">
                <a:latin typeface="標楷體" panose="03000509000000000000" pitchFamily="65" charset="-120"/>
              </a:rPr>
              <a:t>綠</a:t>
            </a:r>
            <a:r>
              <a:rPr lang="zh-TW" altLang="zh-HK" dirty="0">
                <a:latin typeface="標楷體" panose="03000509000000000000" pitchFamily="65" charset="-120"/>
              </a:rPr>
              <a:t>的海</a:t>
            </a:r>
            <a:r>
              <a:rPr lang="zh-TW" altLang="zh-HK" dirty="0" smtClean="0">
                <a:latin typeface="標楷體" panose="03000509000000000000" pitchFamily="65" charset="-120"/>
              </a:rPr>
              <a:t>，令人</a:t>
            </a:r>
            <a:r>
              <a:rPr lang="zh-TW" altLang="zh-HK" dirty="0">
                <a:latin typeface="標楷體" panose="03000509000000000000" pitchFamily="65" charset="-120"/>
              </a:rPr>
              <a:t>心曠神怡。</a:t>
            </a:r>
            <a:br>
              <a:rPr lang="zh-TW" altLang="zh-HK" dirty="0">
                <a:latin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</a:rPr>
              <a:t>	</a:t>
            </a:r>
            <a:r>
              <a:rPr lang="zh-TW" altLang="zh-HK" dirty="0" smtClean="0">
                <a:latin typeface="標楷體" panose="03000509000000000000" pitchFamily="65" charset="-120"/>
              </a:rPr>
              <a:t>最後</a:t>
            </a:r>
            <a:r>
              <a:rPr lang="zh-TW" altLang="zh-HK" dirty="0">
                <a:latin typeface="標楷體" panose="03000509000000000000" pitchFamily="65" charset="-120"/>
              </a:rPr>
              <a:t>，我沿着樓梯</a:t>
            </a:r>
            <a:r>
              <a:rPr lang="zh-TW" altLang="en-US" dirty="0">
                <a:latin typeface="標楷體" panose="03000509000000000000" pitchFamily="65" charset="-120"/>
              </a:rPr>
              <a:t>走</a:t>
            </a:r>
            <a:r>
              <a:rPr lang="zh-TW" altLang="zh-HK" dirty="0">
                <a:latin typeface="標楷體" panose="03000509000000000000" pitchFamily="65" charset="-120"/>
              </a:rPr>
              <a:t>到過山</a:t>
            </a:r>
            <a:r>
              <a:rPr lang="zh-TW" altLang="zh-HK" dirty="0" smtClean="0">
                <a:latin typeface="標楷體" panose="03000509000000000000" pitchFamily="65" charset="-120"/>
              </a:rPr>
              <a:t>車</a:t>
            </a:r>
            <a:r>
              <a:rPr lang="zh-TW" altLang="en-US" dirty="0" smtClean="0">
                <a:latin typeface="標楷體" panose="03000509000000000000" pitchFamily="65" charset="-120"/>
              </a:rPr>
              <a:t>車</a:t>
            </a:r>
            <a:r>
              <a:rPr lang="zh-TW" altLang="zh-HK" dirty="0" smtClean="0">
                <a:latin typeface="標楷體" panose="03000509000000000000" pitchFamily="65" charset="-120"/>
              </a:rPr>
              <a:t>站</a:t>
            </a:r>
            <a:r>
              <a:rPr lang="zh-TW" altLang="en-US" dirty="0">
                <a:latin typeface="標楷體" panose="03000509000000000000" pitchFamily="65" charset="-120"/>
              </a:rPr>
              <a:t>時</a:t>
            </a:r>
            <a:r>
              <a:rPr lang="zh-TW" altLang="zh-HK" dirty="0">
                <a:latin typeface="標楷體" panose="03000509000000000000" pitchFamily="65" charset="-120"/>
              </a:rPr>
              <a:t>，</a:t>
            </a:r>
            <a:r>
              <a:rPr lang="zh-TW" altLang="zh-HK" dirty="0" smtClean="0">
                <a:latin typeface="標楷體" panose="03000509000000000000" pitchFamily="65" charset="-120"/>
              </a:rPr>
              <a:t>聽到遊客的</a:t>
            </a:r>
            <a:r>
              <a:rPr lang="zh-TW" altLang="en-US" dirty="0" smtClean="0">
                <a:latin typeface="標楷體" panose="03000509000000000000" pitchFamily="65" charset="-120"/>
              </a:rPr>
              <a:t>陣陣</a:t>
            </a:r>
            <a:r>
              <a:rPr lang="zh-TW" altLang="zh-HK" dirty="0" smtClean="0">
                <a:latin typeface="標楷體" panose="03000509000000000000" pitchFamily="65" charset="-120"/>
              </a:rPr>
              <a:t>尖叫聲，</a:t>
            </a:r>
            <a:r>
              <a:rPr lang="zh-TW" altLang="en-US" dirty="0" smtClean="0">
                <a:latin typeface="標楷體" panose="03000509000000000000" pitchFamily="65" charset="-120"/>
              </a:rPr>
              <a:t>不禁</a:t>
            </a:r>
            <a:r>
              <a:rPr lang="zh-TW" altLang="zh-HK" dirty="0" smtClean="0">
                <a:latin typeface="標楷體" panose="03000509000000000000" pitchFamily="65" charset="-120"/>
              </a:rPr>
              <a:t>令</a:t>
            </a:r>
            <a:r>
              <a:rPr lang="zh-TW" altLang="zh-HK" dirty="0">
                <a:latin typeface="標楷體" panose="03000509000000000000" pitchFamily="65" charset="-120"/>
              </a:rPr>
              <a:t>我</a:t>
            </a:r>
            <a:r>
              <a:rPr lang="zh-TW" altLang="en-US" dirty="0">
                <a:latin typeface="標楷體" panose="03000509000000000000" pitchFamily="65" charset="-120"/>
              </a:rPr>
              <a:t>緊張</a:t>
            </a:r>
            <a:r>
              <a:rPr lang="zh-TW" altLang="zh-HK" dirty="0">
                <a:latin typeface="標楷體" panose="03000509000000000000" pitchFamily="65" charset="-120"/>
              </a:rPr>
              <a:t>起來，</a:t>
            </a:r>
            <a:r>
              <a:rPr lang="zh-TW" altLang="en-US" dirty="0">
                <a:latin typeface="標楷體" panose="03000509000000000000" pitchFamily="65" charset="-120"/>
              </a:rPr>
              <a:t>心裏想了又想，膽小的我還是</a:t>
            </a:r>
            <a:r>
              <a:rPr lang="zh-TW" altLang="zh-HK" dirty="0" smtClean="0">
                <a:latin typeface="標楷體" panose="03000509000000000000" pitchFamily="65" charset="-120"/>
              </a:rPr>
              <a:t>決定不</a:t>
            </a:r>
            <a:r>
              <a:rPr lang="zh-TW" altLang="zh-HK" dirty="0">
                <a:latin typeface="標楷體" panose="03000509000000000000" pitchFamily="65" charset="-120"/>
              </a:rPr>
              <a:t>玩了</a:t>
            </a:r>
            <a:r>
              <a:rPr lang="zh-TW" altLang="zh-HK" dirty="0" smtClean="0">
                <a:latin typeface="標楷體" panose="03000509000000000000" pitchFamily="65" charset="-120"/>
              </a:rPr>
              <a:t>。</a:t>
            </a:r>
            <a:r>
              <a:rPr lang="zh-TW" altLang="en-US" dirty="0">
                <a:latin typeface="標楷體" panose="03000509000000000000" pitchFamily="65" charset="-120"/>
              </a:rPr>
              <a:t>突然，</a:t>
            </a:r>
            <a:r>
              <a:rPr lang="zh-TW" altLang="zh-HK" dirty="0">
                <a:latin typeface="標楷體" panose="03000509000000000000" pitchFamily="65" charset="-120"/>
              </a:rPr>
              <a:t>肚子</a:t>
            </a:r>
            <a:r>
              <a:rPr lang="zh-TW" altLang="en-US" dirty="0">
                <a:latin typeface="標楷體" panose="03000509000000000000" pitchFamily="65" charset="-120"/>
              </a:rPr>
              <a:t>「咕咕」作響</a:t>
            </a:r>
            <a:r>
              <a:rPr lang="zh-TW" altLang="zh-HK" dirty="0">
                <a:latin typeface="標楷體" panose="03000509000000000000" pitchFamily="65" charset="-120"/>
              </a:rPr>
              <a:t>，</a:t>
            </a:r>
            <a:r>
              <a:rPr lang="zh-TW" altLang="en-US" dirty="0">
                <a:latin typeface="標楷體" panose="03000509000000000000" pitchFamily="65" charset="-120"/>
              </a:rPr>
              <a:t>原來已是下午一時多</a:t>
            </a:r>
            <a:r>
              <a:rPr lang="zh-TW" altLang="en-US" dirty="0" smtClean="0">
                <a:latin typeface="標楷體" panose="03000509000000000000" pitchFamily="65" charset="-120"/>
              </a:rPr>
              <a:t>了，我</a:t>
            </a:r>
            <a:r>
              <a:rPr lang="zh-TW" altLang="zh-HK" dirty="0" smtClean="0">
                <a:latin typeface="標楷體" panose="03000509000000000000" pitchFamily="65" charset="-120"/>
              </a:rPr>
              <a:t>便</a:t>
            </a:r>
            <a:r>
              <a:rPr lang="zh-TW" altLang="en-US" dirty="0" smtClean="0">
                <a:latin typeface="標楷體" panose="03000509000000000000" pitchFamily="65" charset="-120"/>
              </a:rPr>
              <a:t>走</a:t>
            </a:r>
            <a:r>
              <a:rPr lang="zh-TW" altLang="zh-HK" dirty="0" smtClean="0">
                <a:latin typeface="標楷體" panose="03000509000000000000" pitchFamily="65" charset="-120"/>
              </a:rPr>
              <a:t>到小食亭買</a:t>
            </a:r>
            <a:r>
              <a:rPr lang="zh-TW" altLang="zh-HK" dirty="0">
                <a:latin typeface="標楷體" panose="03000509000000000000" pitchFamily="65" charset="-120"/>
              </a:rPr>
              <a:t>東西吃。</a:t>
            </a:r>
            <a:br>
              <a:rPr lang="zh-TW" altLang="zh-HK" dirty="0">
                <a:latin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</a:rPr>
              <a:t>	</a:t>
            </a:r>
            <a:r>
              <a:rPr lang="zh-TW" altLang="zh-HK" dirty="0" smtClean="0">
                <a:latin typeface="標楷體" panose="03000509000000000000" pitchFamily="65" charset="-120"/>
              </a:rPr>
              <a:t>今天</a:t>
            </a:r>
            <a:r>
              <a:rPr lang="zh-TW" altLang="zh-HK" dirty="0">
                <a:latin typeface="標楷體" panose="03000509000000000000" pitchFamily="65" charset="-120"/>
              </a:rPr>
              <a:t>過</a:t>
            </a:r>
            <a:r>
              <a:rPr lang="zh-TW" altLang="zh-HK" dirty="0" smtClean="0">
                <a:latin typeface="標楷體" panose="03000509000000000000" pitchFamily="65" charset="-120"/>
              </a:rPr>
              <a:t>得</a:t>
            </a:r>
            <a:r>
              <a:rPr lang="zh-TW" altLang="en-US" dirty="0" smtClean="0">
                <a:latin typeface="標楷體" panose="03000509000000000000" pitchFamily="65" charset="-120"/>
              </a:rPr>
              <a:t>十分</a:t>
            </a:r>
            <a:r>
              <a:rPr lang="zh-TW" altLang="zh-HK" dirty="0" smtClean="0">
                <a:latin typeface="標楷體" panose="03000509000000000000" pitchFamily="65" charset="-120"/>
              </a:rPr>
              <a:t>愉快，</a:t>
            </a:r>
            <a:r>
              <a:rPr lang="zh-TW" altLang="en-US" dirty="0" smtClean="0">
                <a:latin typeface="標楷體" panose="03000509000000000000" pitchFamily="65" charset="-120"/>
              </a:rPr>
              <a:t>我</a:t>
            </a:r>
            <a:r>
              <a:rPr lang="zh-TW" altLang="zh-HK" dirty="0" smtClean="0">
                <a:latin typeface="標楷體" panose="03000509000000000000" pitchFamily="65" charset="-120"/>
              </a:rPr>
              <a:t>希望和</a:t>
            </a:r>
            <a:r>
              <a:rPr lang="zh-TW" altLang="en-US" dirty="0" smtClean="0">
                <a:latin typeface="標楷體" panose="03000509000000000000" pitchFamily="65" charset="-120"/>
              </a:rPr>
              <a:t>朋友</a:t>
            </a:r>
            <a:r>
              <a:rPr lang="zh-TW" altLang="zh-HK" dirty="0" smtClean="0">
                <a:latin typeface="標楷體" panose="03000509000000000000" pitchFamily="65" charset="-120"/>
              </a:rPr>
              <a:t>一起</a:t>
            </a:r>
            <a:r>
              <a:rPr lang="zh-TW" altLang="en-US" dirty="0" smtClean="0">
                <a:latin typeface="標楷體" panose="03000509000000000000" pitchFamily="65" charset="-120"/>
              </a:rPr>
              <a:t>再</a:t>
            </a:r>
            <a:r>
              <a:rPr lang="zh-TW" altLang="zh-HK" dirty="0" smtClean="0">
                <a:latin typeface="標楷體" panose="03000509000000000000" pitchFamily="65" charset="-120"/>
              </a:rPr>
              <a:t>來</a:t>
            </a:r>
            <a:r>
              <a:rPr lang="zh-TW" altLang="zh-HK" dirty="0">
                <a:latin typeface="標楷體" panose="03000509000000000000" pitchFamily="65" charset="-120"/>
              </a:rPr>
              <a:t>呢！</a:t>
            </a:r>
            <a:endParaRPr lang="zh-HK" altLang="en-US" dirty="0">
              <a:latin typeface="標楷體" panose="03000509000000000000" pitchFamily="65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dirty="0" smtClean="0"/>
              <a:t>(</a:t>
            </a:r>
            <a:r>
              <a:rPr lang="zh-HK" altLang="en-US" smtClean="0"/>
              <a:t>閱讀</a:t>
            </a:r>
            <a:r>
              <a:rPr lang="en-US" altLang="zh-HK" dirty="0" smtClean="0"/>
              <a:t>)</a:t>
            </a:r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dirty="0" smtClean="0"/>
              <a:t>(</a:t>
            </a:r>
            <a:r>
              <a:rPr lang="zh-TW" altLang="en-US" smtClean="0"/>
              <a:t>新界東</a:t>
            </a:r>
            <a:r>
              <a:rPr lang="en-US" altLang="zh-TW" dirty="0" smtClean="0"/>
              <a:t>)</a:t>
            </a:r>
            <a:r>
              <a:rPr lang="zh-TW" altLang="en-US" smtClean="0"/>
              <a:t>組 </a:t>
            </a:r>
            <a:r>
              <a:rPr lang="en-US" altLang="zh-TW" dirty="0" smtClean="0"/>
              <a:t>©2019</a:t>
            </a:r>
            <a:endParaRPr lang="zh-HK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pPr/>
              <a:t>32</a:t>
            </a:fld>
            <a:endParaRPr lang="zh-HK" altLang="en-US"/>
          </a:p>
        </p:txBody>
      </p:sp>
      <p:sp>
        <p:nvSpPr>
          <p:cNvPr id="14" name="橢圓 7"/>
          <p:cNvSpPr/>
          <p:nvPr/>
        </p:nvSpPr>
        <p:spPr>
          <a:xfrm>
            <a:off x="1342088" y="1635564"/>
            <a:ext cx="793474" cy="366038"/>
          </a:xfrm>
          <a:prstGeom prst="ellipse">
            <a:avLst/>
          </a:prstGeom>
          <a:solidFill>
            <a:srgbClr val="CCCCFF">
              <a:alpha val="25098"/>
            </a:srgbClr>
          </a:solidFill>
          <a:ln w="28575">
            <a:solidFill>
              <a:srgbClr val="7030A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b="1" dirty="0"/>
          </a:p>
        </p:txBody>
      </p:sp>
      <p:sp>
        <p:nvSpPr>
          <p:cNvPr id="19" name="橢圓 7"/>
          <p:cNvSpPr/>
          <p:nvPr/>
        </p:nvSpPr>
        <p:spPr>
          <a:xfrm>
            <a:off x="1300017" y="2418645"/>
            <a:ext cx="877615" cy="370353"/>
          </a:xfrm>
          <a:prstGeom prst="ellipse">
            <a:avLst/>
          </a:prstGeom>
          <a:solidFill>
            <a:srgbClr val="CCCCFF">
              <a:alpha val="25098"/>
            </a:srgbClr>
          </a:solidFill>
          <a:ln w="28575">
            <a:solidFill>
              <a:srgbClr val="7030A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0" name="橢圓 7"/>
          <p:cNvSpPr/>
          <p:nvPr/>
        </p:nvSpPr>
        <p:spPr>
          <a:xfrm>
            <a:off x="1304005" y="3206041"/>
            <a:ext cx="1560508" cy="362001"/>
          </a:xfrm>
          <a:prstGeom prst="ellipse">
            <a:avLst/>
          </a:prstGeom>
          <a:solidFill>
            <a:srgbClr val="CCCCFF">
              <a:alpha val="25098"/>
            </a:srgbClr>
          </a:solidFill>
          <a:ln w="28575">
            <a:solidFill>
              <a:srgbClr val="7030A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1" name="橢圓 7"/>
          <p:cNvSpPr/>
          <p:nvPr/>
        </p:nvSpPr>
        <p:spPr>
          <a:xfrm>
            <a:off x="1300017" y="3915964"/>
            <a:ext cx="868496" cy="496010"/>
          </a:xfrm>
          <a:prstGeom prst="ellipse">
            <a:avLst/>
          </a:prstGeom>
          <a:solidFill>
            <a:srgbClr val="CCCCFF">
              <a:alpha val="25098"/>
            </a:srgbClr>
          </a:solidFill>
          <a:ln w="28575">
            <a:solidFill>
              <a:srgbClr val="7030A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2" name="橢圓 7"/>
          <p:cNvSpPr/>
          <p:nvPr/>
        </p:nvSpPr>
        <p:spPr>
          <a:xfrm>
            <a:off x="2175020" y="5162116"/>
            <a:ext cx="1820916" cy="428991"/>
          </a:xfrm>
          <a:prstGeom prst="ellipse">
            <a:avLst/>
          </a:prstGeom>
          <a:noFill/>
          <a:ln>
            <a:solidFill>
              <a:srgbClr val="6633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5" name="TextBox 33"/>
          <p:cNvSpPr txBox="1"/>
          <p:nvPr/>
        </p:nvSpPr>
        <p:spPr>
          <a:xfrm>
            <a:off x="5159127" y="6143407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文章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改編自聖公會基恩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小學教材</a:t>
            </a:r>
            <a:endParaRPr lang="zh-HK" altLang="en-US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3508" y="121954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</a:t>
            </a:r>
            <a:r>
              <a:rPr lang="zh-HK" altLang="zh-HK" sz="3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章</a:t>
            </a:r>
            <a:r>
              <a:rPr lang="zh-HK" altLang="zh-HK" sz="3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中哪些文字</a:t>
            </a:r>
            <a:r>
              <a:rPr lang="en-US" altLang="zh-HK" sz="3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HK" altLang="zh-HK" sz="3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時間過渡語</a:t>
            </a:r>
            <a:r>
              <a:rPr lang="en-US" altLang="zh-HK" sz="3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HK" altLang="zh-HK" sz="3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讓你清楚掌握</a:t>
            </a:r>
            <a:r>
              <a:rPr lang="zh-HK" altLang="zh-HK" sz="3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主角</a:t>
            </a:r>
            <a:endParaRPr lang="en-US" altLang="zh-HK" sz="30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HK" sz="3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HK" altLang="zh-HK" sz="3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HK" altLang="zh-HK" sz="3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活動次序﹖請把它們圈</a:t>
            </a:r>
            <a:r>
              <a:rPr lang="en-US" altLang="zh-HK" sz="3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HK" sz="3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HK" altLang="zh-HK" sz="3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出來</a:t>
            </a:r>
            <a:r>
              <a:rPr lang="zh-TW" altLang="en-US" sz="3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HK" altLang="en-US" sz="30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  <p:sp>
        <p:nvSpPr>
          <p:cNvPr id="25" name="橢圓 7"/>
          <p:cNvSpPr/>
          <p:nvPr/>
        </p:nvSpPr>
        <p:spPr>
          <a:xfrm>
            <a:off x="4878752" y="654911"/>
            <a:ext cx="793474" cy="366038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b="1" dirty="0"/>
          </a:p>
        </p:txBody>
      </p:sp>
    </p:spTree>
    <p:extLst>
      <p:ext uri="{BB962C8B-B14F-4D97-AF65-F5344CB8AC3E}">
        <p14:creationId xmlns:p14="http://schemas.microsoft.com/office/powerpoint/2010/main" val="218708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55" y="1164814"/>
            <a:ext cx="8435280" cy="5073427"/>
          </a:xfrm>
          <a:solidFill>
            <a:schemeClr val="bg1">
              <a:lumMod val="95000"/>
            </a:schemeClr>
          </a:solidFill>
        </p:spPr>
        <p:txBody>
          <a:bodyPr>
            <a:normAutofit fontScale="92500"/>
          </a:bodyPr>
          <a:lstStyle/>
          <a:p>
            <a:pPr marL="400050" lvl="1" indent="0">
              <a:buNone/>
            </a:pPr>
            <a:r>
              <a:rPr lang="en-US" altLang="zh-TW" dirty="0" smtClean="0">
                <a:latin typeface="標楷體" panose="03000509000000000000" pitchFamily="65" charset="-120"/>
              </a:rPr>
              <a:t>	</a:t>
            </a:r>
            <a:r>
              <a:rPr lang="zh-TW" altLang="zh-HK" dirty="0" smtClean="0">
                <a:latin typeface="標楷體" panose="03000509000000000000" pitchFamily="65" charset="-120"/>
              </a:rPr>
              <a:t>今天，</a:t>
            </a:r>
            <a:r>
              <a:rPr lang="zh-TW" altLang="en-US" dirty="0">
                <a:latin typeface="標楷體" panose="03000509000000000000" pitchFamily="65" charset="-120"/>
              </a:rPr>
              <a:t>我</a:t>
            </a:r>
            <a:r>
              <a:rPr lang="zh-TW" altLang="zh-HK" dirty="0" smtClean="0">
                <a:latin typeface="標楷體" panose="03000509000000000000" pitchFamily="65" charset="-120"/>
              </a:rPr>
              <a:t>到</a:t>
            </a:r>
            <a:r>
              <a:rPr lang="zh-TW" altLang="zh-HK" dirty="0">
                <a:latin typeface="標楷體" panose="03000509000000000000" pitchFamily="65" charset="-120"/>
              </a:rPr>
              <a:t>海洋公園遊玩。</a:t>
            </a:r>
            <a:br>
              <a:rPr lang="zh-TW" altLang="zh-HK" dirty="0">
                <a:latin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</a:rPr>
              <a:t>	</a:t>
            </a:r>
            <a:r>
              <a:rPr lang="zh-TW" altLang="zh-HK" dirty="0" smtClean="0">
                <a:latin typeface="標楷體" panose="03000509000000000000" pitchFamily="65" charset="-120"/>
              </a:rPr>
              <a:t>剛剛</a:t>
            </a:r>
            <a:r>
              <a:rPr lang="zh-TW" altLang="zh-HK" dirty="0">
                <a:latin typeface="標楷體" panose="03000509000000000000" pitchFamily="65" charset="-120"/>
              </a:rPr>
              <a:t>踏進海洋天地</a:t>
            </a:r>
            <a:r>
              <a:rPr lang="zh-TW" altLang="zh-HK" dirty="0" smtClean="0">
                <a:latin typeface="標楷體" panose="03000509000000000000" pitchFamily="65" charset="-120"/>
              </a:rPr>
              <a:t>，</a:t>
            </a:r>
            <a:r>
              <a:rPr lang="zh-TW" altLang="zh-HK" dirty="0" smtClean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</a:rPr>
              <a:t>一隻</a:t>
            </a:r>
            <a:r>
              <a:rPr lang="zh-TW" altLang="zh-HK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</a:rPr>
              <a:t>海豚</a:t>
            </a:r>
            <a:r>
              <a:rPr lang="zh-TW" altLang="zh-HK" dirty="0" smtClean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</a:rPr>
              <a:t>吉祥物</a:t>
            </a:r>
            <a:r>
              <a:rPr lang="zh-TW" altLang="en-US" dirty="0" smtClean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</a:rPr>
              <a:t>出現在我的眼前</a:t>
            </a:r>
            <a:r>
              <a:rPr lang="zh-TW" altLang="zh-HK" dirty="0" smtClean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</a:rPr>
              <a:t>，</a:t>
            </a:r>
            <a:r>
              <a:rPr lang="zh-TW" altLang="en-US" dirty="0" smtClean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</a:rPr>
              <a:t>我立即跑去跟牠</a:t>
            </a:r>
            <a:r>
              <a:rPr lang="zh-TW" altLang="zh-HK" dirty="0" smtClean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</a:rPr>
              <a:t>合</a:t>
            </a:r>
            <a:r>
              <a:rPr lang="zh-TW" altLang="zh-HK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</a:rPr>
              <a:t>照</a:t>
            </a:r>
            <a:r>
              <a:rPr lang="zh-TW" altLang="zh-HK" dirty="0" smtClean="0">
                <a:latin typeface="標楷體" panose="03000509000000000000" pitchFamily="65" charset="-120"/>
              </a:rPr>
              <a:t>。</a:t>
            </a:r>
            <a:r>
              <a:rPr lang="zh-HK" altLang="en-US" dirty="0">
                <a:latin typeface="標楷體" panose="03000509000000000000" pitchFamily="65" charset="-120"/>
              </a:rPr>
              <a:t/>
            </a:r>
            <a:br>
              <a:rPr lang="zh-HK" altLang="en-US" dirty="0">
                <a:latin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</a:rPr>
              <a:t>	</a:t>
            </a:r>
            <a:r>
              <a:rPr lang="zh-TW" altLang="zh-HK" dirty="0" smtClean="0">
                <a:latin typeface="標楷體" panose="03000509000000000000" pitchFamily="65" charset="-120"/>
              </a:rPr>
              <a:t>接</a:t>
            </a:r>
            <a:r>
              <a:rPr lang="zh-TW" altLang="zh-HK" dirty="0">
                <a:latin typeface="標楷體" panose="03000509000000000000" pitchFamily="65" charset="-120"/>
              </a:rPr>
              <a:t>着，我往鯊魚館去。那裏有不同品種的</a:t>
            </a:r>
            <a:r>
              <a:rPr lang="zh-TW" altLang="zh-HK" dirty="0" smtClean="0">
                <a:latin typeface="標楷體" panose="03000509000000000000" pitchFamily="65" charset="-120"/>
              </a:rPr>
              <a:t>鯊魚</a:t>
            </a:r>
            <a:r>
              <a:rPr lang="zh-TW" altLang="en-US" dirty="0" smtClean="0">
                <a:latin typeface="標楷體" panose="03000509000000000000" pitchFamily="65" charset="-120"/>
              </a:rPr>
              <a:t>在游來游去</a:t>
            </a:r>
            <a:r>
              <a:rPr lang="zh-TW" altLang="zh-HK" dirty="0" smtClean="0">
                <a:latin typeface="標楷體" panose="03000509000000000000" pitchFamily="65" charset="-120"/>
              </a:rPr>
              <a:t>，</a:t>
            </a:r>
            <a:r>
              <a:rPr lang="zh-TW" altLang="zh-HK" dirty="0">
                <a:latin typeface="標楷體" panose="03000509000000000000" pitchFamily="65" charset="-120"/>
              </a:rPr>
              <a:t>如虎鯊、豹紋</a:t>
            </a:r>
            <a:r>
              <a:rPr lang="zh-TW" altLang="zh-HK" dirty="0" smtClean="0">
                <a:latin typeface="標楷體" panose="03000509000000000000" pitchFamily="65" charset="-120"/>
              </a:rPr>
              <a:t>鯊</a:t>
            </a:r>
            <a:r>
              <a:rPr lang="en-US" altLang="zh-TW" dirty="0" smtClean="0">
                <a:latin typeface="標楷體" panose="03000509000000000000" pitchFamily="65" charset="-120"/>
              </a:rPr>
              <a:t>……</a:t>
            </a:r>
            <a:r>
              <a:rPr lang="zh-TW" altLang="zh-HK" dirty="0" smtClean="0">
                <a:latin typeface="標楷體" panose="03000509000000000000" pitchFamily="65" charset="-120"/>
              </a:rPr>
              <a:t>哇</a:t>
            </a:r>
            <a:r>
              <a:rPr lang="zh-TW" altLang="zh-HK" dirty="0">
                <a:latin typeface="標楷體" panose="03000509000000000000" pitchFamily="65" charset="-120"/>
              </a:rPr>
              <a:t>，真好看！</a:t>
            </a:r>
            <a:br>
              <a:rPr lang="zh-TW" altLang="zh-HK" dirty="0">
                <a:latin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</a:rPr>
              <a:t>	</a:t>
            </a:r>
            <a:r>
              <a:rPr lang="zh-TW" altLang="zh-HK" dirty="0" smtClean="0">
                <a:latin typeface="標楷體" panose="03000509000000000000" pitchFamily="65" charset="-120"/>
              </a:rPr>
              <a:t>不一</a:t>
            </a:r>
            <a:r>
              <a:rPr lang="zh-TW" altLang="zh-HK" dirty="0">
                <a:latin typeface="標楷體" panose="03000509000000000000" pitchFamily="65" charset="-120"/>
              </a:rPr>
              <a:t>會兒，我坐上摩天輪，飽</a:t>
            </a:r>
            <a:r>
              <a:rPr lang="zh-TW" altLang="zh-HK" dirty="0" smtClean="0">
                <a:latin typeface="標楷體" panose="03000509000000000000" pitchFamily="65" charset="-120"/>
              </a:rPr>
              <a:t>覽</a:t>
            </a:r>
            <a:r>
              <a:rPr lang="zh-TW" altLang="en-US" dirty="0" smtClean="0">
                <a:latin typeface="標楷體" panose="03000509000000000000" pitchFamily="65" charset="-120"/>
              </a:rPr>
              <a:t>四</a:t>
            </a:r>
            <a:r>
              <a:rPr lang="zh-TW" altLang="zh-HK" dirty="0" smtClean="0">
                <a:latin typeface="標楷體" panose="03000509000000000000" pitchFamily="65" charset="-120"/>
              </a:rPr>
              <a:t>周的</a:t>
            </a:r>
            <a:r>
              <a:rPr lang="zh-TW" altLang="en-US" dirty="0" smtClean="0">
                <a:latin typeface="標楷體" panose="03000509000000000000" pitchFamily="65" charset="-120"/>
              </a:rPr>
              <a:t>怡人</a:t>
            </a:r>
            <a:r>
              <a:rPr lang="zh-TW" altLang="zh-HK" dirty="0" smtClean="0">
                <a:latin typeface="標楷體" panose="03000509000000000000" pitchFamily="65" charset="-120"/>
              </a:rPr>
              <a:t>景</a:t>
            </a:r>
            <a:r>
              <a:rPr lang="zh-TW" altLang="en-US" dirty="0" smtClean="0">
                <a:latin typeface="標楷體" panose="03000509000000000000" pitchFamily="65" charset="-120"/>
              </a:rPr>
              <a:t>色。</a:t>
            </a:r>
            <a:r>
              <a:rPr lang="zh-TW" altLang="zh-HK" dirty="0" smtClean="0">
                <a:latin typeface="標楷體" panose="03000509000000000000" pitchFamily="65" charset="-120"/>
              </a:rPr>
              <a:t>藍</a:t>
            </a:r>
            <a:r>
              <a:rPr lang="zh-TW" altLang="zh-HK" dirty="0">
                <a:latin typeface="標楷體" panose="03000509000000000000" pitchFamily="65" charset="-120"/>
              </a:rPr>
              <a:t>的</a:t>
            </a:r>
            <a:r>
              <a:rPr lang="zh-TW" altLang="zh-HK" dirty="0" smtClean="0">
                <a:latin typeface="標楷體" panose="03000509000000000000" pitchFamily="65" charset="-120"/>
              </a:rPr>
              <a:t>天</a:t>
            </a:r>
            <a:r>
              <a:rPr lang="zh-TW" altLang="en-US" dirty="0" smtClean="0">
                <a:latin typeface="標楷體" panose="03000509000000000000" pitchFamily="65" charset="-120"/>
              </a:rPr>
              <a:t>、</a:t>
            </a:r>
            <a:r>
              <a:rPr lang="zh-TW" altLang="zh-HK" dirty="0" smtClean="0">
                <a:latin typeface="標楷體" panose="03000509000000000000" pitchFamily="65" charset="-120"/>
              </a:rPr>
              <a:t>白</a:t>
            </a:r>
            <a:r>
              <a:rPr lang="zh-TW" altLang="zh-HK" dirty="0">
                <a:latin typeface="標楷體" panose="03000509000000000000" pitchFamily="65" charset="-120"/>
              </a:rPr>
              <a:t>的</a:t>
            </a:r>
            <a:r>
              <a:rPr lang="zh-TW" altLang="zh-HK" dirty="0" smtClean="0">
                <a:latin typeface="標楷體" panose="03000509000000000000" pitchFamily="65" charset="-120"/>
              </a:rPr>
              <a:t>雲</a:t>
            </a:r>
            <a:r>
              <a:rPr lang="zh-TW" altLang="en-US" dirty="0" smtClean="0">
                <a:latin typeface="標楷體" panose="03000509000000000000" pitchFamily="65" charset="-120"/>
              </a:rPr>
              <a:t>、</a:t>
            </a:r>
            <a:r>
              <a:rPr lang="zh-TW" altLang="zh-HK" dirty="0" smtClean="0">
                <a:latin typeface="標楷體" panose="03000509000000000000" pitchFamily="65" charset="-120"/>
              </a:rPr>
              <a:t>綠</a:t>
            </a:r>
            <a:r>
              <a:rPr lang="zh-TW" altLang="zh-HK" dirty="0">
                <a:latin typeface="標楷體" panose="03000509000000000000" pitchFamily="65" charset="-120"/>
              </a:rPr>
              <a:t>的海</a:t>
            </a:r>
            <a:r>
              <a:rPr lang="zh-TW" altLang="zh-HK" dirty="0" smtClean="0">
                <a:latin typeface="標楷體" panose="03000509000000000000" pitchFamily="65" charset="-120"/>
              </a:rPr>
              <a:t>，令人</a:t>
            </a:r>
            <a:r>
              <a:rPr lang="zh-TW" altLang="zh-HK" dirty="0">
                <a:latin typeface="標楷體" panose="03000509000000000000" pitchFamily="65" charset="-120"/>
              </a:rPr>
              <a:t>心曠神怡。</a:t>
            </a:r>
            <a:br>
              <a:rPr lang="zh-TW" altLang="zh-HK" dirty="0">
                <a:latin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</a:rPr>
              <a:t>	</a:t>
            </a:r>
            <a:r>
              <a:rPr lang="zh-TW" altLang="zh-HK" dirty="0" smtClean="0">
                <a:latin typeface="標楷體" panose="03000509000000000000" pitchFamily="65" charset="-120"/>
              </a:rPr>
              <a:t>最後</a:t>
            </a:r>
            <a:r>
              <a:rPr lang="zh-TW" altLang="zh-HK" dirty="0">
                <a:latin typeface="標楷體" panose="03000509000000000000" pitchFamily="65" charset="-120"/>
              </a:rPr>
              <a:t>，我沿着樓梯</a:t>
            </a:r>
            <a:r>
              <a:rPr lang="zh-TW" altLang="en-US" dirty="0">
                <a:latin typeface="標楷體" panose="03000509000000000000" pitchFamily="65" charset="-120"/>
              </a:rPr>
              <a:t>走</a:t>
            </a:r>
            <a:r>
              <a:rPr lang="zh-TW" altLang="zh-HK" dirty="0">
                <a:latin typeface="標楷體" panose="03000509000000000000" pitchFamily="65" charset="-120"/>
              </a:rPr>
              <a:t>到過山</a:t>
            </a:r>
            <a:r>
              <a:rPr lang="zh-TW" altLang="zh-HK" dirty="0" smtClean="0">
                <a:latin typeface="標楷體" panose="03000509000000000000" pitchFamily="65" charset="-120"/>
              </a:rPr>
              <a:t>車</a:t>
            </a:r>
            <a:r>
              <a:rPr lang="zh-TW" altLang="en-US" dirty="0" smtClean="0">
                <a:latin typeface="標楷體" panose="03000509000000000000" pitchFamily="65" charset="-120"/>
              </a:rPr>
              <a:t>車</a:t>
            </a:r>
            <a:r>
              <a:rPr lang="zh-TW" altLang="zh-HK" dirty="0" smtClean="0">
                <a:latin typeface="標楷體" panose="03000509000000000000" pitchFamily="65" charset="-120"/>
              </a:rPr>
              <a:t>站</a:t>
            </a:r>
            <a:r>
              <a:rPr lang="zh-TW" altLang="en-US" dirty="0">
                <a:latin typeface="標楷體" panose="03000509000000000000" pitchFamily="65" charset="-120"/>
              </a:rPr>
              <a:t>時</a:t>
            </a:r>
            <a:r>
              <a:rPr lang="zh-TW" altLang="zh-HK" dirty="0">
                <a:latin typeface="標楷體" panose="03000509000000000000" pitchFamily="65" charset="-120"/>
              </a:rPr>
              <a:t>，</a:t>
            </a:r>
            <a:r>
              <a:rPr lang="zh-TW" altLang="zh-HK" dirty="0" smtClean="0">
                <a:latin typeface="標楷體" panose="03000509000000000000" pitchFamily="65" charset="-120"/>
              </a:rPr>
              <a:t>聽到遊客的</a:t>
            </a:r>
            <a:r>
              <a:rPr lang="zh-TW" altLang="en-US" dirty="0" smtClean="0">
                <a:latin typeface="標楷體" panose="03000509000000000000" pitchFamily="65" charset="-120"/>
              </a:rPr>
              <a:t>陣陣</a:t>
            </a:r>
            <a:r>
              <a:rPr lang="zh-TW" altLang="zh-HK" dirty="0" smtClean="0">
                <a:latin typeface="標楷體" panose="03000509000000000000" pitchFamily="65" charset="-120"/>
              </a:rPr>
              <a:t>尖叫聲，</a:t>
            </a:r>
            <a:r>
              <a:rPr lang="zh-TW" altLang="en-US" dirty="0" smtClean="0">
                <a:latin typeface="標楷體" panose="03000509000000000000" pitchFamily="65" charset="-120"/>
              </a:rPr>
              <a:t>不禁</a:t>
            </a:r>
            <a:r>
              <a:rPr lang="zh-TW" altLang="zh-HK" dirty="0" smtClean="0">
                <a:latin typeface="標楷體" panose="03000509000000000000" pitchFamily="65" charset="-120"/>
              </a:rPr>
              <a:t>令</a:t>
            </a:r>
            <a:r>
              <a:rPr lang="zh-TW" altLang="zh-HK" dirty="0">
                <a:latin typeface="標楷體" panose="03000509000000000000" pitchFamily="65" charset="-120"/>
              </a:rPr>
              <a:t>我</a:t>
            </a:r>
            <a:r>
              <a:rPr lang="zh-TW" altLang="en-US" dirty="0">
                <a:latin typeface="標楷體" panose="03000509000000000000" pitchFamily="65" charset="-120"/>
              </a:rPr>
              <a:t>緊張</a:t>
            </a:r>
            <a:r>
              <a:rPr lang="zh-TW" altLang="zh-HK" dirty="0">
                <a:latin typeface="標楷體" panose="03000509000000000000" pitchFamily="65" charset="-120"/>
              </a:rPr>
              <a:t>起來，</a:t>
            </a:r>
            <a:r>
              <a:rPr lang="zh-TW" altLang="en-US" dirty="0">
                <a:latin typeface="標楷體" panose="03000509000000000000" pitchFamily="65" charset="-120"/>
              </a:rPr>
              <a:t>心裏想了又想，膽小的我還是</a:t>
            </a:r>
            <a:r>
              <a:rPr lang="zh-TW" altLang="zh-HK" dirty="0" smtClean="0">
                <a:latin typeface="標楷體" panose="03000509000000000000" pitchFamily="65" charset="-120"/>
              </a:rPr>
              <a:t>決定不</a:t>
            </a:r>
            <a:r>
              <a:rPr lang="zh-TW" altLang="zh-HK" dirty="0">
                <a:latin typeface="標楷體" panose="03000509000000000000" pitchFamily="65" charset="-120"/>
              </a:rPr>
              <a:t>玩了</a:t>
            </a:r>
            <a:r>
              <a:rPr lang="zh-TW" altLang="zh-HK" dirty="0" smtClean="0">
                <a:latin typeface="標楷體" panose="03000509000000000000" pitchFamily="65" charset="-120"/>
              </a:rPr>
              <a:t>。</a:t>
            </a:r>
            <a:r>
              <a:rPr lang="zh-TW" altLang="en-US" dirty="0">
                <a:latin typeface="標楷體" panose="03000509000000000000" pitchFamily="65" charset="-120"/>
              </a:rPr>
              <a:t>突然，</a:t>
            </a:r>
            <a:r>
              <a:rPr lang="zh-TW" altLang="zh-HK" dirty="0">
                <a:latin typeface="標楷體" panose="03000509000000000000" pitchFamily="65" charset="-120"/>
              </a:rPr>
              <a:t>肚子</a:t>
            </a:r>
            <a:r>
              <a:rPr lang="zh-TW" altLang="en-US" dirty="0">
                <a:latin typeface="標楷體" panose="03000509000000000000" pitchFamily="65" charset="-120"/>
              </a:rPr>
              <a:t>「咕咕」作響</a:t>
            </a:r>
            <a:r>
              <a:rPr lang="zh-TW" altLang="zh-HK" dirty="0">
                <a:latin typeface="標楷體" panose="03000509000000000000" pitchFamily="65" charset="-120"/>
              </a:rPr>
              <a:t>，</a:t>
            </a:r>
            <a:r>
              <a:rPr lang="zh-TW" altLang="en-US" dirty="0">
                <a:latin typeface="標楷體" panose="03000509000000000000" pitchFamily="65" charset="-120"/>
              </a:rPr>
              <a:t>原來已是下午一時多</a:t>
            </a:r>
            <a:r>
              <a:rPr lang="zh-TW" altLang="en-US" dirty="0" smtClean="0">
                <a:latin typeface="標楷體" panose="03000509000000000000" pitchFamily="65" charset="-120"/>
              </a:rPr>
              <a:t>了，我</a:t>
            </a:r>
            <a:r>
              <a:rPr lang="zh-TW" altLang="zh-HK" dirty="0" smtClean="0">
                <a:latin typeface="標楷體" panose="03000509000000000000" pitchFamily="65" charset="-120"/>
              </a:rPr>
              <a:t>便</a:t>
            </a:r>
            <a:r>
              <a:rPr lang="zh-TW" altLang="en-US" dirty="0" smtClean="0">
                <a:latin typeface="標楷體" panose="03000509000000000000" pitchFamily="65" charset="-120"/>
              </a:rPr>
              <a:t>走</a:t>
            </a:r>
            <a:r>
              <a:rPr lang="zh-TW" altLang="zh-HK" dirty="0" smtClean="0">
                <a:latin typeface="標楷體" panose="03000509000000000000" pitchFamily="65" charset="-120"/>
              </a:rPr>
              <a:t>到小食亭買</a:t>
            </a:r>
            <a:r>
              <a:rPr lang="zh-TW" altLang="zh-HK" dirty="0">
                <a:latin typeface="標楷體" panose="03000509000000000000" pitchFamily="65" charset="-120"/>
              </a:rPr>
              <a:t>東西吃。</a:t>
            </a:r>
            <a:br>
              <a:rPr lang="zh-TW" altLang="zh-HK" dirty="0">
                <a:latin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</a:rPr>
              <a:t>	</a:t>
            </a:r>
            <a:r>
              <a:rPr lang="zh-TW" altLang="zh-HK" dirty="0" smtClean="0">
                <a:latin typeface="標楷體" panose="03000509000000000000" pitchFamily="65" charset="-120"/>
              </a:rPr>
              <a:t>今天</a:t>
            </a:r>
            <a:r>
              <a:rPr lang="zh-TW" altLang="zh-HK" dirty="0">
                <a:latin typeface="標楷體" panose="03000509000000000000" pitchFamily="65" charset="-120"/>
              </a:rPr>
              <a:t>過</a:t>
            </a:r>
            <a:r>
              <a:rPr lang="zh-TW" altLang="zh-HK" dirty="0" smtClean="0">
                <a:latin typeface="標楷體" panose="03000509000000000000" pitchFamily="65" charset="-120"/>
              </a:rPr>
              <a:t>得</a:t>
            </a:r>
            <a:r>
              <a:rPr lang="zh-TW" altLang="en-US" dirty="0" smtClean="0">
                <a:latin typeface="標楷體" panose="03000509000000000000" pitchFamily="65" charset="-120"/>
              </a:rPr>
              <a:t>十分</a:t>
            </a:r>
            <a:r>
              <a:rPr lang="zh-TW" altLang="zh-HK" dirty="0" smtClean="0">
                <a:latin typeface="標楷體" panose="03000509000000000000" pitchFamily="65" charset="-120"/>
              </a:rPr>
              <a:t>愉快，</a:t>
            </a:r>
            <a:r>
              <a:rPr lang="zh-TW" altLang="en-US" dirty="0" smtClean="0">
                <a:latin typeface="標楷體" panose="03000509000000000000" pitchFamily="65" charset="-120"/>
              </a:rPr>
              <a:t>我</a:t>
            </a:r>
            <a:r>
              <a:rPr lang="zh-TW" altLang="zh-HK" dirty="0" smtClean="0">
                <a:latin typeface="標楷體" panose="03000509000000000000" pitchFamily="65" charset="-120"/>
              </a:rPr>
              <a:t>希望和</a:t>
            </a:r>
            <a:r>
              <a:rPr lang="zh-TW" altLang="en-US" dirty="0" smtClean="0">
                <a:latin typeface="標楷體" panose="03000509000000000000" pitchFamily="65" charset="-120"/>
              </a:rPr>
              <a:t>朋友</a:t>
            </a:r>
            <a:r>
              <a:rPr lang="zh-TW" altLang="zh-HK" dirty="0" smtClean="0">
                <a:latin typeface="標楷體" panose="03000509000000000000" pitchFamily="65" charset="-120"/>
              </a:rPr>
              <a:t>一起</a:t>
            </a:r>
            <a:r>
              <a:rPr lang="zh-TW" altLang="en-US" dirty="0" smtClean="0">
                <a:latin typeface="標楷體" panose="03000509000000000000" pitchFamily="65" charset="-120"/>
              </a:rPr>
              <a:t>再</a:t>
            </a:r>
            <a:r>
              <a:rPr lang="zh-TW" altLang="zh-HK" dirty="0" smtClean="0">
                <a:latin typeface="標楷體" panose="03000509000000000000" pitchFamily="65" charset="-120"/>
              </a:rPr>
              <a:t>來</a:t>
            </a:r>
            <a:r>
              <a:rPr lang="zh-TW" altLang="zh-HK" dirty="0">
                <a:latin typeface="標楷體" panose="03000509000000000000" pitchFamily="65" charset="-120"/>
              </a:rPr>
              <a:t>呢！</a:t>
            </a:r>
            <a:endParaRPr lang="zh-HK" altLang="en-US" dirty="0">
              <a:latin typeface="標楷體" panose="03000509000000000000" pitchFamily="65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dirty="0" smtClean="0"/>
              <a:t>(</a:t>
            </a:r>
            <a:r>
              <a:rPr lang="zh-HK" altLang="en-US" smtClean="0"/>
              <a:t>閱讀</a:t>
            </a:r>
            <a:r>
              <a:rPr lang="en-US" altLang="zh-HK" dirty="0" smtClean="0"/>
              <a:t>)</a:t>
            </a:r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dirty="0" smtClean="0"/>
              <a:t>(</a:t>
            </a:r>
            <a:r>
              <a:rPr lang="zh-TW" altLang="en-US" smtClean="0"/>
              <a:t>新界東</a:t>
            </a:r>
            <a:r>
              <a:rPr lang="en-US" altLang="zh-TW" dirty="0" smtClean="0"/>
              <a:t>)</a:t>
            </a:r>
            <a:r>
              <a:rPr lang="zh-TW" altLang="en-US" smtClean="0"/>
              <a:t>組 </a:t>
            </a:r>
            <a:r>
              <a:rPr lang="en-US" altLang="zh-TW" dirty="0" smtClean="0"/>
              <a:t>©2019</a:t>
            </a:r>
            <a:endParaRPr lang="zh-HK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pPr/>
              <a:t>33</a:t>
            </a:fld>
            <a:endParaRPr lang="zh-HK" altLang="en-US"/>
          </a:p>
        </p:txBody>
      </p:sp>
      <p:sp>
        <p:nvSpPr>
          <p:cNvPr id="14" name="橢圓 7"/>
          <p:cNvSpPr/>
          <p:nvPr/>
        </p:nvSpPr>
        <p:spPr>
          <a:xfrm>
            <a:off x="1342088" y="1635564"/>
            <a:ext cx="793474" cy="366038"/>
          </a:xfrm>
          <a:prstGeom prst="ellipse">
            <a:avLst/>
          </a:prstGeom>
          <a:solidFill>
            <a:srgbClr val="CCCCFF">
              <a:alpha val="25098"/>
            </a:srgbClr>
          </a:solidFill>
          <a:ln w="28575">
            <a:solidFill>
              <a:srgbClr val="7030A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b="1" dirty="0"/>
          </a:p>
        </p:txBody>
      </p:sp>
      <p:sp>
        <p:nvSpPr>
          <p:cNvPr id="19" name="橢圓 7"/>
          <p:cNvSpPr/>
          <p:nvPr/>
        </p:nvSpPr>
        <p:spPr>
          <a:xfrm>
            <a:off x="1300017" y="2418645"/>
            <a:ext cx="877615" cy="370353"/>
          </a:xfrm>
          <a:prstGeom prst="ellipse">
            <a:avLst/>
          </a:prstGeom>
          <a:solidFill>
            <a:srgbClr val="CCCCFF">
              <a:alpha val="25098"/>
            </a:srgbClr>
          </a:solidFill>
          <a:ln w="28575">
            <a:solidFill>
              <a:srgbClr val="7030A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0" name="橢圓 7"/>
          <p:cNvSpPr/>
          <p:nvPr/>
        </p:nvSpPr>
        <p:spPr>
          <a:xfrm>
            <a:off x="1304005" y="3206041"/>
            <a:ext cx="1560508" cy="362001"/>
          </a:xfrm>
          <a:prstGeom prst="ellipse">
            <a:avLst/>
          </a:prstGeom>
          <a:solidFill>
            <a:srgbClr val="CCCCFF">
              <a:alpha val="25098"/>
            </a:srgbClr>
          </a:solidFill>
          <a:ln w="28575">
            <a:solidFill>
              <a:srgbClr val="7030A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1" name="橢圓 7"/>
          <p:cNvSpPr/>
          <p:nvPr/>
        </p:nvSpPr>
        <p:spPr>
          <a:xfrm>
            <a:off x="1300017" y="3915964"/>
            <a:ext cx="868496" cy="496010"/>
          </a:xfrm>
          <a:prstGeom prst="ellipse">
            <a:avLst/>
          </a:prstGeom>
          <a:solidFill>
            <a:srgbClr val="CCCCFF">
              <a:alpha val="25098"/>
            </a:srgbClr>
          </a:solidFill>
          <a:ln w="28575">
            <a:solidFill>
              <a:srgbClr val="7030A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2" name="橢圓 7"/>
          <p:cNvSpPr/>
          <p:nvPr/>
        </p:nvSpPr>
        <p:spPr>
          <a:xfrm>
            <a:off x="2175020" y="5162116"/>
            <a:ext cx="1820916" cy="428991"/>
          </a:xfrm>
          <a:prstGeom prst="ellipse">
            <a:avLst/>
          </a:prstGeom>
          <a:noFill/>
          <a:ln>
            <a:solidFill>
              <a:srgbClr val="6633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16" name="Group 15"/>
          <p:cNvGrpSpPr/>
          <p:nvPr/>
        </p:nvGrpSpPr>
        <p:grpSpPr>
          <a:xfrm>
            <a:off x="2818994" y="1114905"/>
            <a:ext cx="5997368" cy="3951296"/>
            <a:chOff x="2632734" y="1157890"/>
            <a:chExt cx="5997368" cy="3951296"/>
          </a:xfrm>
        </p:grpSpPr>
        <p:sp>
          <p:nvSpPr>
            <p:cNvPr id="17" name="Cloud Callout 16"/>
            <p:cNvSpPr/>
            <p:nvPr/>
          </p:nvSpPr>
          <p:spPr>
            <a:xfrm>
              <a:off x="2632734" y="1157890"/>
              <a:ext cx="5997368" cy="3951296"/>
            </a:xfrm>
            <a:prstGeom prst="cloudCallout">
              <a:avLst>
                <a:gd name="adj1" fmla="val 48630"/>
                <a:gd name="adj2" fmla="val 67176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除下午一時多外，</a:t>
              </a:r>
              <a:r>
                <a:rPr lang="zh-TW" altLang="en-US" sz="3200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其餘的</a:t>
              </a:r>
              <a:r>
                <a:rPr lang="zh-TW" altLang="zh-HK" sz="3200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時間</a:t>
              </a:r>
              <a:r>
                <a:rPr lang="zh-TW" altLang="en-US" sz="3200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過渡語</a:t>
              </a:r>
              <a:r>
                <a:rPr lang="zh-TW" altLang="en-US" sz="32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都 </a:t>
              </a:r>
              <a:r>
                <a:rPr lang="zh-TW" altLang="en-US" sz="3200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沒有</a:t>
              </a:r>
              <a:r>
                <a:rPr lang="zh-TW" altLang="en-US" sz="32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指明時間</a:t>
              </a:r>
              <a:r>
                <a:rPr lang="zh-TW" altLang="en-US" sz="3200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，但顯示了</a:t>
              </a:r>
              <a:r>
                <a:rPr lang="zh-TW" altLang="en-US" sz="3200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時間的推進</a:t>
              </a:r>
              <a:r>
                <a:rPr lang="zh-TW" altLang="en-US" sz="32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。</a:t>
              </a:r>
              <a:endParaRPr lang="zh-HK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8" name="橢圓 7"/>
            <p:cNvSpPr/>
            <p:nvPr/>
          </p:nvSpPr>
          <p:spPr>
            <a:xfrm>
              <a:off x="3963368" y="2017602"/>
              <a:ext cx="2142962" cy="576123"/>
            </a:xfrm>
            <a:prstGeom prst="ellipse">
              <a:avLst/>
            </a:prstGeom>
            <a:noFill/>
            <a:ln>
              <a:solidFill>
                <a:srgbClr val="66330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15" name="TextBox 33"/>
          <p:cNvSpPr txBox="1"/>
          <p:nvPr/>
        </p:nvSpPr>
        <p:spPr>
          <a:xfrm>
            <a:off x="5159127" y="6143407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文章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改編自聖公會基恩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小學教材</a:t>
            </a:r>
            <a:endParaRPr lang="zh-HK" altLang="en-US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3508" y="121954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</a:t>
            </a:r>
            <a:r>
              <a:rPr lang="zh-HK" altLang="zh-HK" sz="3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章</a:t>
            </a:r>
            <a:r>
              <a:rPr lang="zh-HK" altLang="zh-HK" sz="3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中哪些文字</a:t>
            </a:r>
            <a:r>
              <a:rPr lang="en-US" altLang="zh-HK" sz="3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HK" altLang="zh-HK" sz="3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時間過渡語</a:t>
            </a:r>
            <a:r>
              <a:rPr lang="en-US" altLang="zh-HK" sz="3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HK" altLang="zh-HK" sz="3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讓你清楚掌握</a:t>
            </a:r>
            <a:r>
              <a:rPr lang="zh-HK" altLang="zh-HK" sz="3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主角</a:t>
            </a:r>
            <a:endParaRPr lang="en-US" altLang="zh-HK" sz="30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HK" sz="3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HK" altLang="zh-HK" sz="3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HK" altLang="zh-HK" sz="3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活動次序﹖請把它們圈</a:t>
            </a:r>
            <a:r>
              <a:rPr lang="en-US" altLang="zh-HK" sz="3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HK" sz="3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HK" altLang="zh-HK" sz="3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出來</a:t>
            </a:r>
            <a:r>
              <a:rPr lang="zh-TW" altLang="en-US" sz="3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HK" altLang="en-US" sz="30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  <p:sp>
        <p:nvSpPr>
          <p:cNvPr id="25" name="橢圓 7"/>
          <p:cNvSpPr/>
          <p:nvPr/>
        </p:nvSpPr>
        <p:spPr>
          <a:xfrm>
            <a:off x="4878752" y="654911"/>
            <a:ext cx="793474" cy="366038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b="1" dirty="0"/>
          </a:p>
        </p:txBody>
      </p:sp>
    </p:spTree>
    <p:extLst>
      <p:ext uri="{BB962C8B-B14F-4D97-AF65-F5344CB8AC3E}">
        <p14:creationId xmlns:p14="http://schemas.microsoft.com/office/powerpoint/2010/main" val="382462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877" y="1164814"/>
            <a:ext cx="8640241" cy="5073427"/>
          </a:xfrm>
          <a:solidFill>
            <a:schemeClr val="bg1">
              <a:lumMod val="95000"/>
            </a:schemeClr>
          </a:solidFill>
        </p:spPr>
        <p:txBody>
          <a:bodyPr>
            <a:normAutofit fontScale="92500"/>
          </a:bodyPr>
          <a:lstStyle/>
          <a:p>
            <a:pPr marL="400050" lvl="1" indent="0">
              <a:buNone/>
            </a:pPr>
            <a:r>
              <a:rPr lang="en-US" altLang="zh-TW" dirty="0" smtClean="0">
                <a:latin typeface="標楷體" panose="03000509000000000000" pitchFamily="65" charset="-120"/>
              </a:rPr>
              <a:t>	</a:t>
            </a:r>
            <a:r>
              <a:rPr lang="zh-TW" altLang="zh-HK" sz="2900" dirty="0" smtClean="0">
                <a:latin typeface="標楷體" panose="03000509000000000000" pitchFamily="65" charset="-120"/>
              </a:rPr>
              <a:t>今天，</a:t>
            </a:r>
            <a:r>
              <a:rPr lang="zh-TW" altLang="en-US" sz="2900" dirty="0">
                <a:latin typeface="標楷體" panose="03000509000000000000" pitchFamily="65" charset="-120"/>
              </a:rPr>
              <a:t>我</a:t>
            </a:r>
            <a:r>
              <a:rPr lang="zh-TW" altLang="zh-HK" sz="2900" dirty="0" smtClean="0">
                <a:latin typeface="標楷體" panose="03000509000000000000" pitchFamily="65" charset="-120"/>
              </a:rPr>
              <a:t>到</a:t>
            </a:r>
            <a:r>
              <a:rPr lang="zh-TW" altLang="zh-HK" sz="2900" dirty="0">
                <a:latin typeface="標楷體" panose="03000509000000000000" pitchFamily="65" charset="-120"/>
              </a:rPr>
              <a:t>海洋公園遊玩。</a:t>
            </a:r>
            <a:br>
              <a:rPr lang="zh-TW" altLang="zh-HK" sz="2900" dirty="0">
                <a:latin typeface="標楷體" panose="03000509000000000000" pitchFamily="65" charset="-120"/>
              </a:rPr>
            </a:br>
            <a:r>
              <a:rPr lang="en-US" altLang="zh-TW" sz="2900" dirty="0" smtClean="0">
                <a:latin typeface="標楷體" panose="03000509000000000000" pitchFamily="65" charset="-120"/>
              </a:rPr>
              <a:t>	</a:t>
            </a:r>
            <a:r>
              <a:rPr lang="zh-TW" altLang="zh-HK" sz="2900" dirty="0" smtClean="0">
                <a:latin typeface="標楷體" panose="03000509000000000000" pitchFamily="65" charset="-120"/>
              </a:rPr>
              <a:t>剛剛</a:t>
            </a:r>
            <a:r>
              <a:rPr lang="zh-TW" altLang="zh-HK" sz="2900" dirty="0">
                <a:latin typeface="標楷體" panose="03000509000000000000" pitchFamily="65" charset="-120"/>
              </a:rPr>
              <a:t>踏進海洋天地</a:t>
            </a:r>
            <a:r>
              <a:rPr lang="zh-TW" altLang="zh-HK" sz="2900" dirty="0" smtClean="0">
                <a:latin typeface="標楷體" panose="03000509000000000000" pitchFamily="65" charset="-120"/>
              </a:rPr>
              <a:t>，</a:t>
            </a:r>
            <a:r>
              <a:rPr lang="zh-TW" altLang="zh-HK" sz="2900" dirty="0" smtClean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</a:rPr>
              <a:t>一隻</a:t>
            </a:r>
            <a:r>
              <a:rPr lang="zh-TW" altLang="zh-HK" sz="2900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</a:rPr>
              <a:t>海豚</a:t>
            </a:r>
            <a:r>
              <a:rPr lang="zh-TW" altLang="zh-HK" sz="2900" dirty="0" smtClean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</a:rPr>
              <a:t>吉祥物</a:t>
            </a:r>
            <a:r>
              <a:rPr lang="zh-TW" altLang="en-US" sz="2900" dirty="0" smtClean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</a:rPr>
              <a:t>出現在我的眼前</a:t>
            </a:r>
            <a:r>
              <a:rPr lang="zh-TW" altLang="zh-HK" sz="2900" dirty="0" smtClean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</a:rPr>
              <a:t>，</a:t>
            </a:r>
            <a:r>
              <a:rPr lang="zh-TW" altLang="en-US" sz="2900" dirty="0" smtClean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</a:rPr>
              <a:t>我立即跑去跟牠</a:t>
            </a:r>
            <a:r>
              <a:rPr lang="zh-TW" altLang="zh-HK" sz="2900" dirty="0" smtClean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</a:rPr>
              <a:t>合</a:t>
            </a:r>
            <a:r>
              <a:rPr lang="zh-TW" altLang="zh-HK" sz="2900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</a:rPr>
              <a:t>照</a:t>
            </a:r>
            <a:r>
              <a:rPr lang="zh-TW" altLang="zh-HK" sz="2900" dirty="0" smtClean="0">
                <a:latin typeface="標楷體" panose="03000509000000000000" pitchFamily="65" charset="-120"/>
              </a:rPr>
              <a:t>。</a:t>
            </a:r>
            <a:r>
              <a:rPr lang="zh-HK" altLang="en-US" sz="2900" dirty="0">
                <a:latin typeface="標楷體" panose="03000509000000000000" pitchFamily="65" charset="-120"/>
              </a:rPr>
              <a:t/>
            </a:r>
            <a:br>
              <a:rPr lang="zh-HK" altLang="en-US" sz="2900" dirty="0">
                <a:latin typeface="標楷體" panose="03000509000000000000" pitchFamily="65" charset="-120"/>
              </a:rPr>
            </a:br>
            <a:r>
              <a:rPr lang="en-US" altLang="zh-TW" sz="2900" dirty="0" smtClean="0">
                <a:latin typeface="標楷體" panose="03000509000000000000" pitchFamily="65" charset="-120"/>
              </a:rPr>
              <a:t>	</a:t>
            </a:r>
            <a:r>
              <a:rPr lang="zh-TW" altLang="zh-HK" sz="2900" dirty="0" smtClean="0">
                <a:latin typeface="標楷體" panose="03000509000000000000" pitchFamily="65" charset="-120"/>
              </a:rPr>
              <a:t>接</a:t>
            </a:r>
            <a:r>
              <a:rPr lang="zh-TW" altLang="zh-HK" sz="2900" dirty="0">
                <a:latin typeface="標楷體" panose="03000509000000000000" pitchFamily="65" charset="-120"/>
              </a:rPr>
              <a:t>着，我往鯊魚館去。那裏有不同品種的</a:t>
            </a:r>
            <a:r>
              <a:rPr lang="zh-TW" altLang="zh-HK" sz="2900" dirty="0" smtClean="0">
                <a:latin typeface="標楷體" panose="03000509000000000000" pitchFamily="65" charset="-120"/>
              </a:rPr>
              <a:t>鯊魚</a:t>
            </a:r>
            <a:r>
              <a:rPr lang="zh-TW" altLang="en-US" sz="2900" dirty="0" smtClean="0">
                <a:latin typeface="標楷體" panose="03000509000000000000" pitchFamily="65" charset="-120"/>
              </a:rPr>
              <a:t>在游來游去</a:t>
            </a:r>
            <a:r>
              <a:rPr lang="zh-TW" altLang="zh-HK" sz="2900" dirty="0" smtClean="0">
                <a:latin typeface="標楷體" panose="03000509000000000000" pitchFamily="65" charset="-120"/>
              </a:rPr>
              <a:t>，</a:t>
            </a:r>
            <a:r>
              <a:rPr lang="zh-TW" altLang="zh-HK" sz="2900" dirty="0">
                <a:latin typeface="標楷體" panose="03000509000000000000" pitchFamily="65" charset="-120"/>
              </a:rPr>
              <a:t>如虎鯊、豹紋</a:t>
            </a:r>
            <a:r>
              <a:rPr lang="zh-TW" altLang="zh-HK" sz="2900" dirty="0" smtClean="0">
                <a:latin typeface="標楷體" panose="03000509000000000000" pitchFamily="65" charset="-120"/>
              </a:rPr>
              <a:t>鯊</a:t>
            </a:r>
            <a:r>
              <a:rPr lang="en-US" altLang="zh-TW" sz="2900" dirty="0" smtClean="0">
                <a:latin typeface="標楷體" panose="03000509000000000000" pitchFamily="65" charset="-120"/>
              </a:rPr>
              <a:t>……</a:t>
            </a:r>
            <a:r>
              <a:rPr lang="zh-TW" altLang="zh-HK" sz="2900" dirty="0" smtClean="0">
                <a:latin typeface="標楷體" panose="03000509000000000000" pitchFamily="65" charset="-120"/>
              </a:rPr>
              <a:t>哇</a:t>
            </a:r>
            <a:r>
              <a:rPr lang="zh-TW" altLang="zh-HK" sz="2900" dirty="0">
                <a:latin typeface="標楷體" panose="03000509000000000000" pitchFamily="65" charset="-120"/>
              </a:rPr>
              <a:t>，真好看！</a:t>
            </a:r>
            <a:br>
              <a:rPr lang="zh-TW" altLang="zh-HK" sz="2900" dirty="0">
                <a:latin typeface="標楷體" panose="03000509000000000000" pitchFamily="65" charset="-120"/>
              </a:rPr>
            </a:br>
            <a:r>
              <a:rPr lang="en-US" altLang="zh-TW" sz="2900" dirty="0" smtClean="0">
                <a:latin typeface="標楷體" panose="03000509000000000000" pitchFamily="65" charset="-120"/>
              </a:rPr>
              <a:t>	</a:t>
            </a:r>
            <a:r>
              <a:rPr lang="zh-TW" altLang="zh-HK" sz="2900" dirty="0" smtClean="0">
                <a:latin typeface="標楷體" panose="03000509000000000000" pitchFamily="65" charset="-120"/>
              </a:rPr>
              <a:t>不一</a:t>
            </a:r>
            <a:r>
              <a:rPr lang="zh-TW" altLang="zh-HK" sz="2900" dirty="0">
                <a:latin typeface="標楷體" panose="03000509000000000000" pitchFamily="65" charset="-120"/>
              </a:rPr>
              <a:t>會兒，我坐上摩天輪，飽</a:t>
            </a:r>
            <a:r>
              <a:rPr lang="zh-TW" altLang="zh-HK" sz="2900" dirty="0" smtClean="0">
                <a:latin typeface="標楷體" panose="03000509000000000000" pitchFamily="65" charset="-120"/>
              </a:rPr>
              <a:t>覽</a:t>
            </a:r>
            <a:r>
              <a:rPr lang="zh-TW" altLang="en-US" sz="2900" dirty="0" smtClean="0">
                <a:latin typeface="標楷體" panose="03000509000000000000" pitchFamily="65" charset="-120"/>
              </a:rPr>
              <a:t>四</a:t>
            </a:r>
            <a:r>
              <a:rPr lang="zh-TW" altLang="zh-HK" sz="2900" dirty="0" smtClean="0">
                <a:latin typeface="標楷體" panose="03000509000000000000" pitchFamily="65" charset="-120"/>
              </a:rPr>
              <a:t>周的</a:t>
            </a:r>
            <a:r>
              <a:rPr lang="zh-TW" altLang="en-US" sz="2900" dirty="0" smtClean="0">
                <a:latin typeface="標楷體" panose="03000509000000000000" pitchFamily="65" charset="-120"/>
              </a:rPr>
              <a:t>怡人</a:t>
            </a:r>
            <a:r>
              <a:rPr lang="zh-TW" altLang="zh-HK" sz="2900" dirty="0" smtClean="0">
                <a:latin typeface="標楷體" panose="03000509000000000000" pitchFamily="65" charset="-120"/>
              </a:rPr>
              <a:t>景</a:t>
            </a:r>
            <a:r>
              <a:rPr lang="zh-TW" altLang="en-US" sz="2900" dirty="0" smtClean="0">
                <a:latin typeface="標楷體" panose="03000509000000000000" pitchFamily="65" charset="-120"/>
              </a:rPr>
              <a:t>色。</a:t>
            </a:r>
            <a:r>
              <a:rPr lang="zh-TW" altLang="zh-HK" sz="2900" dirty="0" smtClean="0">
                <a:latin typeface="標楷體" panose="03000509000000000000" pitchFamily="65" charset="-120"/>
              </a:rPr>
              <a:t>藍</a:t>
            </a:r>
            <a:r>
              <a:rPr lang="zh-TW" altLang="zh-HK" sz="2900" dirty="0">
                <a:latin typeface="標楷體" panose="03000509000000000000" pitchFamily="65" charset="-120"/>
              </a:rPr>
              <a:t>的</a:t>
            </a:r>
            <a:r>
              <a:rPr lang="zh-TW" altLang="zh-HK" sz="2900" dirty="0" smtClean="0">
                <a:latin typeface="標楷體" panose="03000509000000000000" pitchFamily="65" charset="-120"/>
              </a:rPr>
              <a:t>天</a:t>
            </a:r>
            <a:r>
              <a:rPr lang="zh-TW" altLang="en-US" sz="2900" dirty="0" smtClean="0">
                <a:latin typeface="標楷體" panose="03000509000000000000" pitchFamily="65" charset="-120"/>
              </a:rPr>
              <a:t>、</a:t>
            </a:r>
            <a:r>
              <a:rPr lang="zh-TW" altLang="zh-HK" sz="2900" dirty="0" smtClean="0">
                <a:latin typeface="標楷體" panose="03000509000000000000" pitchFamily="65" charset="-120"/>
              </a:rPr>
              <a:t>白</a:t>
            </a:r>
            <a:r>
              <a:rPr lang="zh-TW" altLang="zh-HK" sz="2900" dirty="0">
                <a:latin typeface="標楷體" panose="03000509000000000000" pitchFamily="65" charset="-120"/>
              </a:rPr>
              <a:t>的</a:t>
            </a:r>
            <a:r>
              <a:rPr lang="zh-TW" altLang="zh-HK" sz="2900" dirty="0" smtClean="0">
                <a:latin typeface="標楷體" panose="03000509000000000000" pitchFamily="65" charset="-120"/>
              </a:rPr>
              <a:t>雲</a:t>
            </a:r>
            <a:r>
              <a:rPr lang="zh-TW" altLang="en-US" sz="2900" dirty="0" smtClean="0">
                <a:latin typeface="標楷體" panose="03000509000000000000" pitchFamily="65" charset="-120"/>
              </a:rPr>
              <a:t>、</a:t>
            </a:r>
            <a:r>
              <a:rPr lang="zh-TW" altLang="zh-HK" sz="2900" dirty="0" smtClean="0">
                <a:latin typeface="標楷體" panose="03000509000000000000" pitchFamily="65" charset="-120"/>
              </a:rPr>
              <a:t>綠</a:t>
            </a:r>
            <a:r>
              <a:rPr lang="zh-TW" altLang="zh-HK" sz="2900" dirty="0">
                <a:latin typeface="標楷體" panose="03000509000000000000" pitchFamily="65" charset="-120"/>
              </a:rPr>
              <a:t>的海</a:t>
            </a:r>
            <a:r>
              <a:rPr lang="zh-TW" altLang="zh-HK" sz="2900" dirty="0" smtClean="0">
                <a:latin typeface="標楷體" panose="03000509000000000000" pitchFamily="65" charset="-120"/>
              </a:rPr>
              <a:t>，令人</a:t>
            </a:r>
            <a:r>
              <a:rPr lang="zh-TW" altLang="zh-HK" sz="2900" dirty="0">
                <a:latin typeface="標楷體" panose="03000509000000000000" pitchFamily="65" charset="-120"/>
              </a:rPr>
              <a:t>心曠神怡。</a:t>
            </a:r>
            <a:br>
              <a:rPr lang="zh-TW" altLang="zh-HK" sz="2900" dirty="0">
                <a:latin typeface="標楷體" panose="03000509000000000000" pitchFamily="65" charset="-120"/>
              </a:rPr>
            </a:br>
            <a:r>
              <a:rPr lang="en-US" altLang="zh-TW" sz="2900" dirty="0" smtClean="0">
                <a:latin typeface="標楷體" panose="03000509000000000000" pitchFamily="65" charset="-120"/>
              </a:rPr>
              <a:t>	</a:t>
            </a:r>
            <a:r>
              <a:rPr lang="zh-TW" altLang="zh-HK" sz="2900" dirty="0" smtClean="0">
                <a:latin typeface="標楷體" panose="03000509000000000000" pitchFamily="65" charset="-120"/>
              </a:rPr>
              <a:t>最後</a:t>
            </a:r>
            <a:r>
              <a:rPr lang="zh-TW" altLang="zh-HK" sz="2900" dirty="0">
                <a:latin typeface="標楷體" panose="03000509000000000000" pitchFamily="65" charset="-120"/>
              </a:rPr>
              <a:t>，我沿着樓梯</a:t>
            </a:r>
            <a:r>
              <a:rPr lang="zh-TW" altLang="en-US" sz="2900" dirty="0">
                <a:latin typeface="標楷體" panose="03000509000000000000" pitchFamily="65" charset="-120"/>
              </a:rPr>
              <a:t>走</a:t>
            </a:r>
            <a:r>
              <a:rPr lang="zh-TW" altLang="zh-HK" sz="2900" dirty="0">
                <a:latin typeface="標楷體" panose="03000509000000000000" pitchFamily="65" charset="-120"/>
              </a:rPr>
              <a:t>到過山</a:t>
            </a:r>
            <a:r>
              <a:rPr lang="zh-TW" altLang="zh-HK" sz="2900" dirty="0" smtClean="0">
                <a:latin typeface="標楷體" panose="03000509000000000000" pitchFamily="65" charset="-120"/>
              </a:rPr>
              <a:t>車</a:t>
            </a:r>
            <a:r>
              <a:rPr lang="zh-TW" altLang="en-US" sz="2900" dirty="0" smtClean="0">
                <a:latin typeface="標楷體" panose="03000509000000000000" pitchFamily="65" charset="-120"/>
              </a:rPr>
              <a:t>車</a:t>
            </a:r>
            <a:r>
              <a:rPr lang="zh-TW" altLang="zh-HK" sz="2900" dirty="0" smtClean="0">
                <a:latin typeface="標楷體" panose="03000509000000000000" pitchFamily="65" charset="-120"/>
              </a:rPr>
              <a:t>站</a:t>
            </a:r>
            <a:r>
              <a:rPr lang="zh-TW" altLang="en-US" sz="2900" dirty="0">
                <a:latin typeface="標楷體" panose="03000509000000000000" pitchFamily="65" charset="-120"/>
              </a:rPr>
              <a:t>時</a:t>
            </a:r>
            <a:r>
              <a:rPr lang="zh-TW" altLang="zh-HK" sz="2900" dirty="0">
                <a:latin typeface="標楷體" panose="03000509000000000000" pitchFamily="65" charset="-120"/>
              </a:rPr>
              <a:t>，</a:t>
            </a:r>
            <a:r>
              <a:rPr lang="zh-TW" altLang="zh-HK" sz="2900" dirty="0" smtClean="0">
                <a:latin typeface="標楷體" panose="03000509000000000000" pitchFamily="65" charset="-120"/>
              </a:rPr>
              <a:t>聽到遊客的</a:t>
            </a:r>
            <a:r>
              <a:rPr lang="zh-TW" altLang="en-US" sz="2900" dirty="0" smtClean="0">
                <a:latin typeface="標楷體" panose="03000509000000000000" pitchFamily="65" charset="-120"/>
              </a:rPr>
              <a:t>陣陣</a:t>
            </a:r>
            <a:r>
              <a:rPr lang="zh-TW" altLang="zh-HK" sz="2900" dirty="0" smtClean="0">
                <a:latin typeface="標楷體" panose="03000509000000000000" pitchFamily="65" charset="-120"/>
              </a:rPr>
              <a:t>尖叫聲，</a:t>
            </a:r>
            <a:r>
              <a:rPr lang="zh-TW" altLang="en-US" sz="2900" dirty="0" smtClean="0">
                <a:latin typeface="標楷體" panose="03000509000000000000" pitchFamily="65" charset="-120"/>
              </a:rPr>
              <a:t>不禁</a:t>
            </a:r>
            <a:r>
              <a:rPr lang="zh-TW" altLang="zh-HK" sz="2900" dirty="0" smtClean="0">
                <a:latin typeface="標楷體" panose="03000509000000000000" pitchFamily="65" charset="-120"/>
              </a:rPr>
              <a:t>令</a:t>
            </a:r>
            <a:r>
              <a:rPr lang="zh-TW" altLang="zh-HK" sz="2900" dirty="0">
                <a:latin typeface="標楷體" panose="03000509000000000000" pitchFamily="65" charset="-120"/>
              </a:rPr>
              <a:t>我</a:t>
            </a:r>
            <a:r>
              <a:rPr lang="zh-TW" altLang="en-US" sz="2900" dirty="0">
                <a:latin typeface="標楷體" panose="03000509000000000000" pitchFamily="65" charset="-120"/>
              </a:rPr>
              <a:t>緊張</a:t>
            </a:r>
            <a:r>
              <a:rPr lang="zh-TW" altLang="zh-HK" sz="2900" dirty="0">
                <a:latin typeface="標楷體" panose="03000509000000000000" pitchFamily="65" charset="-120"/>
              </a:rPr>
              <a:t>起來，</a:t>
            </a:r>
            <a:r>
              <a:rPr lang="zh-TW" altLang="en-US" sz="2900" dirty="0">
                <a:latin typeface="標楷體" panose="03000509000000000000" pitchFamily="65" charset="-120"/>
              </a:rPr>
              <a:t>心裏想了又想，膽小的我還是</a:t>
            </a:r>
            <a:r>
              <a:rPr lang="zh-TW" altLang="zh-HK" sz="2900" dirty="0" smtClean="0">
                <a:latin typeface="標楷體" panose="03000509000000000000" pitchFamily="65" charset="-120"/>
              </a:rPr>
              <a:t>決定不</a:t>
            </a:r>
            <a:r>
              <a:rPr lang="zh-TW" altLang="zh-HK" sz="2900" dirty="0">
                <a:latin typeface="標楷體" panose="03000509000000000000" pitchFamily="65" charset="-120"/>
              </a:rPr>
              <a:t>玩了</a:t>
            </a:r>
            <a:r>
              <a:rPr lang="zh-TW" altLang="zh-HK" sz="2900" dirty="0" smtClean="0">
                <a:latin typeface="標楷體" panose="03000509000000000000" pitchFamily="65" charset="-120"/>
              </a:rPr>
              <a:t>。</a:t>
            </a:r>
            <a:r>
              <a:rPr lang="zh-TW" altLang="en-US" sz="2900" dirty="0">
                <a:latin typeface="標楷體" panose="03000509000000000000" pitchFamily="65" charset="-120"/>
              </a:rPr>
              <a:t>突然，</a:t>
            </a:r>
            <a:r>
              <a:rPr lang="zh-TW" altLang="zh-HK" sz="2900" dirty="0" smtClean="0">
                <a:latin typeface="標楷體" panose="03000509000000000000" pitchFamily="65" charset="-120"/>
              </a:rPr>
              <a:t>肚子</a:t>
            </a:r>
            <a:r>
              <a:rPr lang="zh-TW" altLang="en-US" sz="2900" dirty="0" smtClean="0">
                <a:latin typeface="標楷體" panose="03000509000000000000" pitchFamily="65" charset="-120"/>
              </a:rPr>
              <a:t>「咕咕」作響</a:t>
            </a:r>
            <a:r>
              <a:rPr lang="zh-TW" altLang="zh-HK" sz="2900" dirty="0" smtClean="0">
                <a:latin typeface="標楷體" panose="03000509000000000000" pitchFamily="65" charset="-120"/>
              </a:rPr>
              <a:t>，</a:t>
            </a:r>
            <a:r>
              <a:rPr lang="zh-TW" altLang="en-US" sz="2900" dirty="0">
                <a:latin typeface="標楷體" panose="03000509000000000000" pitchFamily="65" charset="-120"/>
              </a:rPr>
              <a:t>原來已是下午一時多了，我</a:t>
            </a:r>
            <a:r>
              <a:rPr lang="zh-TW" altLang="zh-HK" sz="2900" dirty="0" smtClean="0">
                <a:latin typeface="標楷體" panose="03000509000000000000" pitchFamily="65" charset="-120"/>
              </a:rPr>
              <a:t>便</a:t>
            </a:r>
            <a:r>
              <a:rPr lang="zh-TW" altLang="en-US" sz="2900" dirty="0" smtClean="0">
                <a:latin typeface="標楷體" panose="03000509000000000000" pitchFamily="65" charset="-120"/>
              </a:rPr>
              <a:t>走</a:t>
            </a:r>
            <a:r>
              <a:rPr lang="zh-TW" altLang="zh-HK" sz="2900" dirty="0" smtClean="0">
                <a:latin typeface="標楷體" panose="03000509000000000000" pitchFamily="65" charset="-120"/>
              </a:rPr>
              <a:t>到小食亭買</a:t>
            </a:r>
            <a:r>
              <a:rPr lang="zh-TW" altLang="zh-HK" sz="2900" dirty="0">
                <a:latin typeface="標楷體" panose="03000509000000000000" pitchFamily="65" charset="-120"/>
              </a:rPr>
              <a:t>東西吃。</a:t>
            </a:r>
            <a:br>
              <a:rPr lang="zh-TW" altLang="zh-HK" sz="2900" dirty="0">
                <a:latin typeface="標楷體" panose="03000509000000000000" pitchFamily="65" charset="-120"/>
              </a:rPr>
            </a:br>
            <a:r>
              <a:rPr lang="en-US" altLang="zh-TW" sz="2900" dirty="0" smtClean="0">
                <a:latin typeface="標楷體" panose="03000509000000000000" pitchFamily="65" charset="-120"/>
              </a:rPr>
              <a:t>	</a:t>
            </a:r>
            <a:r>
              <a:rPr lang="zh-TW" altLang="zh-HK" sz="2900" dirty="0" smtClean="0">
                <a:latin typeface="標楷體" panose="03000509000000000000" pitchFamily="65" charset="-120"/>
              </a:rPr>
              <a:t>今天</a:t>
            </a:r>
            <a:r>
              <a:rPr lang="zh-TW" altLang="zh-HK" sz="2900" dirty="0">
                <a:latin typeface="標楷體" panose="03000509000000000000" pitchFamily="65" charset="-120"/>
              </a:rPr>
              <a:t>過</a:t>
            </a:r>
            <a:r>
              <a:rPr lang="zh-TW" altLang="zh-HK" sz="2900" dirty="0" smtClean="0">
                <a:latin typeface="標楷體" panose="03000509000000000000" pitchFamily="65" charset="-120"/>
              </a:rPr>
              <a:t>得</a:t>
            </a:r>
            <a:r>
              <a:rPr lang="zh-TW" altLang="en-US" sz="2900" dirty="0" smtClean="0">
                <a:latin typeface="標楷體" panose="03000509000000000000" pitchFamily="65" charset="-120"/>
              </a:rPr>
              <a:t>十分</a:t>
            </a:r>
            <a:r>
              <a:rPr lang="zh-TW" altLang="zh-HK" sz="2900" dirty="0" smtClean="0">
                <a:latin typeface="標楷體" panose="03000509000000000000" pitchFamily="65" charset="-120"/>
              </a:rPr>
              <a:t>愉快，</a:t>
            </a:r>
            <a:r>
              <a:rPr lang="zh-TW" altLang="en-US" sz="2900" dirty="0" smtClean="0">
                <a:latin typeface="標楷體" panose="03000509000000000000" pitchFamily="65" charset="-120"/>
              </a:rPr>
              <a:t>我</a:t>
            </a:r>
            <a:r>
              <a:rPr lang="zh-TW" altLang="zh-HK" sz="2900" dirty="0" smtClean="0">
                <a:latin typeface="標楷體" panose="03000509000000000000" pitchFamily="65" charset="-120"/>
              </a:rPr>
              <a:t>希望和</a:t>
            </a:r>
            <a:r>
              <a:rPr lang="zh-TW" altLang="en-US" sz="2900" dirty="0" smtClean="0">
                <a:latin typeface="標楷體" panose="03000509000000000000" pitchFamily="65" charset="-120"/>
              </a:rPr>
              <a:t>朋友</a:t>
            </a:r>
            <a:r>
              <a:rPr lang="zh-TW" altLang="zh-HK" sz="2900" dirty="0" smtClean="0">
                <a:latin typeface="標楷體" panose="03000509000000000000" pitchFamily="65" charset="-120"/>
              </a:rPr>
              <a:t>一起</a:t>
            </a:r>
            <a:r>
              <a:rPr lang="zh-TW" altLang="en-US" sz="2900" dirty="0" smtClean="0">
                <a:latin typeface="標楷體" panose="03000509000000000000" pitchFamily="65" charset="-120"/>
              </a:rPr>
              <a:t>再</a:t>
            </a:r>
            <a:r>
              <a:rPr lang="zh-TW" altLang="zh-HK" sz="2900" dirty="0" smtClean="0">
                <a:latin typeface="標楷體" panose="03000509000000000000" pitchFamily="65" charset="-120"/>
              </a:rPr>
              <a:t>來</a:t>
            </a:r>
            <a:r>
              <a:rPr lang="zh-TW" altLang="zh-HK" sz="2900" dirty="0">
                <a:latin typeface="標楷體" panose="03000509000000000000" pitchFamily="65" charset="-120"/>
              </a:rPr>
              <a:t>呢！</a:t>
            </a:r>
            <a:endParaRPr lang="zh-HK" altLang="en-US" sz="2900" dirty="0">
              <a:latin typeface="標楷體" panose="03000509000000000000" pitchFamily="65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dirty="0" smtClean="0"/>
              <a:t>(</a:t>
            </a:r>
            <a:r>
              <a:rPr lang="zh-HK" altLang="en-US" smtClean="0"/>
              <a:t>閱讀</a:t>
            </a:r>
            <a:r>
              <a:rPr lang="en-US" altLang="zh-HK" dirty="0" smtClean="0"/>
              <a:t>)</a:t>
            </a:r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dirty="0" smtClean="0"/>
              <a:t>(</a:t>
            </a:r>
            <a:r>
              <a:rPr lang="zh-TW" altLang="en-US" smtClean="0"/>
              <a:t>新界東</a:t>
            </a:r>
            <a:r>
              <a:rPr lang="en-US" altLang="zh-TW" dirty="0" smtClean="0"/>
              <a:t>)</a:t>
            </a:r>
            <a:r>
              <a:rPr lang="zh-TW" altLang="en-US" smtClean="0"/>
              <a:t>組 </a:t>
            </a:r>
            <a:r>
              <a:rPr lang="en-US" altLang="zh-TW" dirty="0" smtClean="0"/>
              <a:t>©2019</a:t>
            </a:r>
            <a:endParaRPr lang="zh-HK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pPr/>
              <a:t>34</a:t>
            </a:fld>
            <a:endParaRPr lang="zh-HK" altLang="en-US"/>
          </a:p>
        </p:txBody>
      </p:sp>
      <p:sp>
        <p:nvSpPr>
          <p:cNvPr id="2" name="Rectangle 1"/>
          <p:cNvSpPr/>
          <p:nvPr/>
        </p:nvSpPr>
        <p:spPr>
          <a:xfrm>
            <a:off x="2534929" y="1633808"/>
            <a:ext cx="1461007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5" name="Rectangle 14"/>
          <p:cNvSpPr/>
          <p:nvPr/>
        </p:nvSpPr>
        <p:spPr>
          <a:xfrm>
            <a:off x="2843808" y="2392944"/>
            <a:ext cx="144780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6" name="Rectangle 15"/>
          <p:cNvSpPr/>
          <p:nvPr/>
        </p:nvSpPr>
        <p:spPr>
          <a:xfrm>
            <a:off x="3848168" y="3255579"/>
            <a:ext cx="1152000" cy="46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7" name="Rectangle 16"/>
          <p:cNvSpPr/>
          <p:nvPr/>
        </p:nvSpPr>
        <p:spPr>
          <a:xfrm>
            <a:off x="4572000" y="4039277"/>
            <a:ext cx="1728000" cy="441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8" name="Rectangle 17"/>
          <p:cNvSpPr/>
          <p:nvPr/>
        </p:nvSpPr>
        <p:spPr>
          <a:xfrm>
            <a:off x="5796136" y="5331718"/>
            <a:ext cx="1044000" cy="441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TextBox 33"/>
          <p:cNvSpPr txBox="1"/>
          <p:nvPr/>
        </p:nvSpPr>
        <p:spPr>
          <a:xfrm>
            <a:off x="5154579" y="6131863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文章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改編自聖公會基恩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小學教材</a:t>
            </a:r>
            <a:endParaRPr lang="zh-HK" altLang="en-US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橢圓 7"/>
          <p:cNvSpPr/>
          <p:nvPr/>
        </p:nvSpPr>
        <p:spPr>
          <a:xfrm>
            <a:off x="1078919" y="1627656"/>
            <a:ext cx="793474" cy="366038"/>
          </a:xfrm>
          <a:prstGeom prst="ellipse">
            <a:avLst/>
          </a:prstGeom>
          <a:solidFill>
            <a:srgbClr val="CCCCFF">
              <a:alpha val="25098"/>
            </a:srgbClr>
          </a:solidFill>
          <a:ln w="28575">
            <a:solidFill>
              <a:srgbClr val="7030A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b="1" dirty="0"/>
          </a:p>
        </p:txBody>
      </p:sp>
      <p:sp>
        <p:nvSpPr>
          <p:cNvPr id="21" name="橢圓 7"/>
          <p:cNvSpPr/>
          <p:nvPr/>
        </p:nvSpPr>
        <p:spPr>
          <a:xfrm>
            <a:off x="1085192" y="2470841"/>
            <a:ext cx="877615" cy="370353"/>
          </a:xfrm>
          <a:prstGeom prst="ellipse">
            <a:avLst/>
          </a:prstGeom>
          <a:solidFill>
            <a:srgbClr val="CCCCFF">
              <a:alpha val="25098"/>
            </a:srgbClr>
          </a:solidFill>
          <a:ln w="28575">
            <a:solidFill>
              <a:srgbClr val="7030A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2" name="橢圓 7"/>
          <p:cNvSpPr/>
          <p:nvPr/>
        </p:nvSpPr>
        <p:spPr>
          <a:xfrm>
            <a:off x="1092139" y="3318341"/>
            <a:ext cx="1560508" cy="362001"/>
          </a:xfrm>
          <a:prstGeom prst="ellipse">
            <a:avLst/>
          </a:prstGeom>
          <a:solidFill>
            <a:srgbClr val="CCCCFF">
              <a:alpha val="25098"/>
            </a:srgbClr>
          </a:solidFill>
          <a:ln w="28575">
            <a:solidFill>
              <a:srgbClr val="7030A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3" name="橢圓 7"/>
          <p:cNvSpPr/>
          <p:nvPr/>
        </p:nvSpPr>
        <p:spPr>
          <a:xfrm>
            <a:off x="1094311" y="4011860"/>
            <a:ext cx="868496" cy="496010"/>
          </a:xfrm>
          <a:prstGeom prst="ellipse">
            <a:avLst/>
          </a:prstGeom>
          <a:solidFill>
            <a:srgbClr val="CCCCFF">
              <a:alpha val="25098"/>
            </a:srgbClr>
          </a:solidFill>
          <a:ln w="28575">
            <a:solidFill>
              <a:srgbClr val="7030A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4" name="橢圓 7"/>
          <p:cNvSpPr/>
          <p:nvPr/>
        </p:nvSpPr>
        <p:spPr>
          <a:xfrm>
            <a:off x="2064549" y="5337810"/>
            <a:ext cx="1820916" cy="428991"/>
          </a:xfrm>
          <a:prstGeom prst="ellipse">
            <a:avLst/>
          </a:prstGeom>
          <a:noFill/>
          <a:ln>
            <a:solidFill>
              <a:srgbClr val="6633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224704" y="-102715"/>
            <a:ext cx="8694590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j-cs"/>
              </a:defRPr>
            </a:lvl1pPr>
          </a:lstStyle>
          <a:p>
            <a:r>
              <a:rPr lang="en-US" altLang="zh-TW" sz="3000" dirty="0" smtClean="0">
                <a:solidFill>
                  <a:srgbClr val="7030A0"/>
                </a:solidFill>
              </a:rPr>
              <a:t>2. </a:t>
            </a:r>
            <a:r>
              <a:rPr lang="zh-TW" altLang="en-US" sz="3000" dirty="0" smtClean="0">
                <a:solidFill>
                  <a:srgbClr val="7030A0"/>
                </a:solidFill>
              </a:rPr>
              <a:t>以時間過渡語作線索，順序指出主角到過的景點。</a:t>
            </a:r>
            <a:endParaRPr lang="zh-HK" altLang="en-US" sz="3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89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877" y="1164814"/>
            <a:ext cx="8640241" cy="5073427"/>
          </a:xfrm>
          <a:solidFill>
            <a:schemeClr val="bg1">
              <a:lumMod val="95000"/>
            </a:schemeClr>
          </a:solidFill>
        </p:spPr>
        <p:txBody>
          <a:bodyPr>
            <a:normAutofit fontScale="92500"/>
          </a:bodyPr>
          <a:lstStyle/>
          <a:p>
            <a:pPr marL="400050" lvl="1" indent="0">
              <a:buNone/>
            </a:pPr>
            <a:r>
              <a:rPr lang="en-US" altLang="zh-TW" dirty="0" smtClean="0">
                <a:latin typeface="標楷體" panose="03000509000000000000" pitchFamily="65" charset="-120"/>
              </a:rPr>
              <a:t>	</a:t>
            </a:r>
            <a:r>
              <a:rPr lang="zh-TW" altLang="zh-HK" sz="2900" dirty="0" smtClean="0">
                <a:latin typeface="標楷體" panose="03000509000000000000" pitchFamily="65" charset="-120"/>
              </a:rPr>
              <a:t>今天，</a:t>
            </a:r>
            <a:r>
              <a:rPr lang="zh-TW" altLang="en-US" sz="2900" dirty="0">
                <a:latin typeface="標楷體" panose="03000509000000000000" pitchFamily="65" charset="-120"/>
              </a:rPr>
              <a:t>我</a:t>
            </a:r>
            <a:r>
              <a:rPr lang="zh-TW" altLang="zh-HK" sz="2900" dirty="0" smtClean="0">
                <a:latin typeface="標楷體" panose="03000509000000000000" pitchFamily="65" charset="-120"/>
              </a:rPr>
              <a:t>到</a:t>
            </a:r>
            <a:r>
              <a:rPr lang="zh-TW" altLang="zh-HK" sz="2900" dirty="0">
                <a:latin typeface="標楷體" panose="03000509000000000000" pitchFamily="65" charset="-120"/>
              </a:rPr>
              <a:t>海洋公園遊玩。</a:t>
            </a:r>
            <a:br>
              <a:rPr lang="zh-TW" altLang="zh-HK" sz="2900" dirty="0">
                <a:latin typeface="標楷體" panose="03000509000000000000" pitchFamily="65" charset="-120"/>
              </a:rPr>
            </a:br>
            <a:r>
              <a:rPr lang="en-US" altLang="zh-TW" sz="2900" dirty="0" smtClean="0">
                <a:latin typeface="標楷體" panose="03000509000000000000" pitchFamily="65" charset="-120"/>
              </a:rPr>
              <a:t>	</a:t>
            </a:r>
            <a:r>
              <a:rPr lang="zh-TW" altLang="zh-HK" sz="2900" dirty="0" smtClean="0">
                <a:latin typeface="標楷體" panose="03000509000000000000" pitchFamily="65" charset="-120"/>
              </a:rPr>
              <a:t>剛剛</a:t>
            </a:r>
            <a:r>
              <a:rPr lang="zh-TW" altLang="zh-HK" sz="2900" dirty="0">
                <a:latin typeface="標楷體" panose="03000509000000000000" pitchFamily="65" charset="-120"/>
              </a:rPr>
              <a:t>踏進海洋天地</a:t>
            </a:r>
            <a:r>
              <a:rPr lang="zh-TW" altLang="zh-HK" sz="2900" dirty="0" smtClean="0">
                <a:latin typeface="標楷體" panose="03000509000000000000" pitchFamily="65" charset="-120"/>
              </a:rPr>
              <a:t>，</a:t>
            </a:r>
            <a:r>
              <a:rPr lang="zh-TW" altLang="zh-HK" sz="2900" dirty="0" smtClean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</a:rPr>
              <a:t>一隻</a:t>
            </a:r>
            <a:r>
              <a:rPr lang="zh-TW" altLang="zh-HK" sz="2900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</a:rPr>
              <a:t>海豚</a:t>
            </a:r>
            <a:r>
              <a:rPr lang="zh-TW" altLang="zh-HK" sz="2900" dirty="0" smtClean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</a:rPr>
              <a:t>吉祥物</a:t>
            </a:r>
            <a:r>
              <a:rPr lang="zh-TW" altLang="en-US" sz="2900" dirty="0" smtClean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</a:rPr>
              <a:t>出現在我的眼前</a:t>
            </a:r>
            <a:r>
              <a:rPr lang="zh-TW" altLang="zh-HK" sz="2900" dirty="0" smtClean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</a:rPr>
              <a:t>，</a:t>
            </a:r>
            <a:r>
              <a:rPr lang="zh-TW" altLang="en-US" sz="2900" dirty="0" smtClean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</a:rPr>
              <a:t>我立即跑去跟牠</a:t>
            </a:r>
            <a:r>
              <a:rPr lang="zh-TW" altLang="zh-HK" sz="2900" dirty="0" smtClean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</a:rPr>
              <a:t>合</a:t>
            </a:r>
            <a:r>
              <a:rPr lang="zh-TW" altLang="zh-HK" sz="2900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</a:rPr>
              <a:t>照</a:t>
            </a:r>
            <a:r>
              <a:rPr lang="zh-TW" altLang="zh-HK" sz="2900" dirty="0" smtClean="0">
                <a:latin typeface="標楷體" panose="03000509000000000000" pitchFamily="65" charset="-120"/>
              </a:rPr>
              <a:t>。</a:t>
            </a:r>
            <a:r>
              <a:rPr lang="zh-HK" altLang="en-US" sz="2900" dirty="0">
                <a:latin typeface="標楷體" panose="03000509000000000000" pitchFamily="65" charset="-120"/>
              </a:rPr>
              <a:t/>
            </a:r>
            <a:br>
              <a:rPr lang="zh-HK" altLang="en-US" sz="2900" dirty="0">
                <a:latin typeface="標楷體" panose="03000509000000000000" pitchFamily="65" charset="-120"/>
              </a:rPr>
            </a:br>
            <a:r>
              <a:rPr lang="en-US" altLang="zh-TW" sz="2900" dirty="0" smtClean="0">
                <a:latin typeface="標楷體" panose="03000509000000000000" pitchFamily="65" charset="-120"/>
              </a:rPr>
              <a:t>	</a:t>
            </a:r>
            <a:r>
              <a:rPr lang="zh-TW" altLang="zh-HK" sz="2900" dirty="0" smtClean="0">
                <a:latin typeface="標楷體" panose="03000509000000000000" pitchFamily="65" charset="-120"/>
              </a:rPr>
              <a:t>接</a:t>
            </a:r>
            <a:r>
              <a:rPr lang="zh-TW" altLang="zh-HK" sz="2900" dirty="0">
                <a:latin typeface="標楷體" panose="03000509000000000000" pitchFamily="65" charset="-120"/>
              </a:rPr>
              <a:t>着，我往鯊魚館去。那裏有不同品種的</a:t>
            </a:r>
            <a:r>
              <a:rPr lang="zh-TW" altLang="zh-HK" sz="2900" dirty="0" smtClean="0">
                <a:latin typeface="標楷體" panose="03000509000000000000" pitchFamily="65" charset="-120"/>
              </a:rPr>
              <a:t>鯊魚</a:t>
            </a:r>
            <a:r>
              <a:rPr lang="zh-TW" altLang="en-US" sz="2900" dirty="0" smtClean="0">
                <a:latin typeface="標楷體" panose="03000509000000000000" pitchFamily="65" charset="-120"/>
              </a:rPr>
              <a:t>在游來游去</a:t>
            </a:r>
            <a:r>
              <a:rPr lang="zh-TW" altLang="zh-HK" sz="2900" dirty="0" smtClean="0">
                <a:latin typeface="標楷體" panose="03000509000000000000" pitchFamily="65" charset="-120"/>
              </a:rPr>
              <a:t>，</a:t>
            </a:r>
            <a:r>
              <a:rPr lang="zh-TW" altLang="zh-HK" sz="2900" dirty="0">
                <a:latin typeface="標楷體" panose="03000509000000000000" pitchFamily="65" charset="-120"/>
              </a:rPr>
              <a:t>如虎鯊、豹紋</a:t>
            </a:r>
            <a:r>
              <a:rPr lang="zh-TW" altLang="zh-HK" sz="2900" dirty="0" smtClean="0">
                <a:latin typeface="標楷體" panose="03000509000000000000" pitchFamily="65" charset="-120"/>
              </a:rPr>
              <a:t>鯊</a:t>
            </a:r>
            <a:r>
              <a:rPr lang="en-US" altLang="zh-TW" sz="2900" dirty="0" smtClean="0">
                <a:latin typeface="標楷體" panose="03000509000000000000" pitchFamily="65" charset="-120"/>
              </a:rPr>
              <a:t>……</a:t>
            </a:r>
            <a:r>
              <a:rPr lang="zh-TW" altLang="zh-HK" sz="2900" dirty="0" smtClean="0">
                <a:latin typeface="標楷體" panose="03000509000000000000" pitchFamily="65" charset="-120"/>
              </a:rPr>
              <a:t>哇</a:t>
            </a:r>
            <a:r>
              <a:rPr lang="zh-TW" altLang="zh-HK" sz="2900" dirty="0">
                <a:latin typeface="標楷體" panose="03000509000000000000" pitchFamily="65" charset="-120"/>
              </a:rPr>
              <a:t>，真好看！</a:t>
            </a:r>
            <a:br>
              <a:rPr lang="zh-TW" altLang="zh-HK" sz="2900" dirty="0">
                <a:latin typeface="標楷體" panose="03000509000000000000" pitchFamily="65" charset="-120"/>
              </a:rPr>
            </a:br>
            <a:r>
              <a:rPr lang="en-US" altLang="zh-TW" sz="2900" dirty="0" smtClean="0">
                <a:latin typeface="標楷體" panose="03000509000000000000" pitchFamily="65" charset="-120"/>
              </a:rPr>
              <a:t>	</a:t>
            </a:r>
            <a:r>
              <a:rPr lang="zh-TW" altLang="zh-HK" sz="2900" dirty="0" smtClean="0">
                <a:latin typeface="標楷體" panose="03000509000000000000" pitchFamily="65" charset="-120"/>
              </a:rPr>
              <a:t>不一</a:t>
            </a:r>
            <a:r>
              <a:rPr lang="zh-TW" altLang="zh-HK" sz="2900" dirty="0">
                <a:latin typeface="標楷體" panose="03000509000000000000" pitchFamily="65" charset="-120"/>
              </a:rPr>
              <a:t>會兒，我坐上摩天輪，飽</a:t>
            </a:r>
            <a:r>
              <a:rPr lang="zh-TW" altLang="zh-HK" sz="2900" dirty="0" smtClean="0">
                <a:latin typeface="標楷體" panose="03000509000000000000" pitchFamily="65" charset="-120"/>
              </a:rPr>
              <a:t>覽</a:t>
            </a:r>
            <a:r>
              <a:rPr lang="zh-TW" altLang="en-US" sz="2900" dirty="0" smtClean="0">
                <a:latin typeface="標楷體" panose="03000509000000000000" pitchFamily="65" charset="-120"/>
              </a:rPr>
              <a:t>四</a:t>
            </a:r>
            <a:r>
              <a:rPr lang="zh-TW" altLang="zh-HK" sz="2900" dirty="0" smtClean="0">
                <a:latin typeface="標楷體" panose="03000509000000000000" pitchFamily="65" charset="-120"/>
              </a:rPr>
              <a:t>周的</a:t>
            </a:r>
            <a:r>
              <a:rPr lang="zh-TW" altLang="en-US" sz="2900" dirty="0" smtClean="0">
                <a:latin typeface="標楷體" panose="03000509000000000000" pitchFamily="65" charset="-120"/>
              </a:rPr>
              <a:t>怡人</a:t>
            </a:r>
            <a:r>
              <a:rPr lang="zh-TW" altLang="zh-HK" sz="2900" dirty="0" smtClean="0">
                <a:latin typeface="標楷體" panose="03000509000000000000" pitchFamily="65" charset="-120"/>
              </a:rPr>
              <a:t>景</a:t>
            </a:r>
            <a:r>
              <a:rPr lang="zh-TW" altLang="en-US" sz="2900" dirty="0" smtClean="0">
                <a:latin typeface="標楷體" panose="03000509000000000000" pitchFamily="65" charset="-120"/>
              </a:rPr>
              <a:t>色。</a:t>
            </a:r>
            <a:r>
              <a:rPr lang="zh-TW" altLang="zh-HK" sz="2900" dirty="0" smtClean="0">
                <a:latin typeface="標楷體" panose="03000509000000000000" pitchFamily="65" charset="-120"/>
              </a:rPr>
              <a:t>藍</a:t>
            </a:r>
            <a:r>
              <a:rPr lang="zh-TW" altLang="zh-HK" sz="2900" dirty="0">
                <a:latin typeface="標楷體" panose="03000509000000000000" pitchFamily="65" charset="-120"/>
              </a:rPr>
              <a:t>的</a:t>
            </a:r>
            <a:r>
              <a:rPr lang="zh-TW" altLang="zh-HK" sz="2900" dirty="0" smtClean="0">
                <a:latin typeface="標楷體" panose="03000509000000000000" pitchFamily="65" charset="-120"/>
              </a:rPr>
              <a:t>天</a:t>
            </a:r>
            <a:r>
              <a:rPr lang="zh-TW" altLang="en-US" sz="2900" dirty="0" smtClean="0">
                <a:latin typeface="標楷體" panose="03000509000000000000" pitchFamily="65" charset="-120"/>
              </a:rPr>
              <a:t>、</a:t>
            </a:r>
            <a:r>
              <a:rPr lang="zh-TW" altLang="zh-HK" sz="2900" dirty="0" smtClean="0">
                <a:latin typeface="標楷體" panose="03000509000000000000" pitchFamily="65" charset="-120"/>
              </a:rPr>
              <a:t>白</a:t>
            </a:r>
            <a:r>
              <a:rPr lang="zh-TW" altLang="zh-HK" sz="2900" dirty="0">
                <a:latin typeface="標楷體" panose="03000509000000000000" pitchFamily="65" charset="-120"/>
              </a:rPr>
              <a:t>的</a:t>
            </a:r>
            <a:r>
              <a:rPr lang="zh-TW" altLang="zh-HK" sz="2900" dirty="0" smtClean="0">
                <a:latin typeface="標楷體" panose="03000509000000000000" pitchFamily="65" charset="-120"/>
              </a:rPr>
              <a:t>雲</a:t>
            </a:r>
            <a:r>
              <a:rPr lang="zh-TW" altLang="en-US" sz="2900" dirty="0" smtClean="0">
                <a:latin typeface="標楷體" panose="03000509000000000000" pitchFamily="65" charset="-120"/>
              </a:rPr>
              <a:t>、</a:t>
            </a:r>
            <a:r>
              <a:rPr lang="zh-TW" altLang="zh-HK" sz="2900" dirty="0" smtClean="0">
                <a:latin typeface="標楷體" panose="03000509000000000000" pitchFamily="65" charset="-120"/>
              </a:rPr>
              <a:t>綠</a:t>
            </a:r>
            <a:r>
              <a:rPr lang="zh-TW" altLang="zh-HK" sz="2900" dirty="0">
                <a:latin typeface="標楷體" panose="03000509000000000000" pitchFamily="65" charset="-120"/>
              </a:rPr>
              <a:t>的海</a:t>
            </a:r>
            <a:r>
              <a:rPr lang="zh-TW" altLang="zh-HK" sz="2900" dirty="0" smtClean="0">
                <a:latin typeface="標楷體" panose="03000509000000000000" pitchFamily="65" charset="-120"/>
              </a:rPr>
              <a:t>，令人</a:t>
            </a:r>
            <a:r>
              <a:rPr lang="zh-TW" altLang="zh-HK" sz="2900" dirty="0">
                <a:latin typeface="標楷體" panose="03000509000000000000" pitchFamily="65" charset="-120"/>
              </a:rPr>
              <a:t>心曠神怡。</a:t>
            </a:r>
            <a:br>
              <a:rPr lang="zh-TW" altLang="zh-HK" sz="2900" dirty="0">
                <a:latin typeface="標楷體" panose="03000509000000000000" pitchFamily="65" charset="-120"/>
              </a:rPr>
            </a:br>
            <a:r>
              <a:rPr lang="en-US" altLang="zh-TW" sz="2900" dirty="0" smtClean="0">
                <a:latin typeface="標楷體" panose="03000509000000000000" pitchFamily="65" charset="-120"/>
              </a:rPr>
              <a:t>	</a:t>
            </a:r>
            <a:r>
              <a:rPr lang="zh-TW" altLang="zh-HK" sz="2900" dirty="0" smtClean="0">
                <a:latin typeface="標楷體" panose="03000509000000000000" pitchFamily="65" charset="-120"/>
              </a:rPr>
              <a:t>最後</a:t>
            </a:r>
            <a:r>
              <a:rPr lang="zh-TW" altLang="zh-HK" sz="2900" dirty="0">
                <a:latin typeface="標楷體" panose="03000509000000000000" pitchFamily="65" charset="-120"/>
              </a:rPr>
              <a:t>，我沿着樓梯</a:t>
            </a:r>
            <a:r>
              <a:rPr lang="zh-TW" altLang="en-US" sz="2900" dirty="0">
                <a:latin typeface="標楷體" panose="03000509000000000000" pitchFamily="65" charset="-120"/>
              </a:rPr>
              <a:t>走</a:t>
            </a:r>
            <a:r>
              <a:rPr lang="zh-TW" altLang="zh-HK" sz="2900" dirty="0">
                <a:latin typeface="標楷體" panose="03000509000000000000" pitchFamily="65" charset="-120"/>
              </a:rPr>
              <a:t>到過山</a:t>
            </a:r>
            <a:r>
              <a:rPr lang="zh-TW" altLang="zh-HK" sz="2900" dirty="0" smtClean="0">
                <a:latin typeface="標楷體" panose="03000509000000000000" pitchFamily="65" charset="-120"/>
              </a:rPr>
              <a:t>車</a:t>
            </a:r>
            <a:r>
              <a:rPr lang="zh-TW" altLang="en-US" sz="2900" dirty="0" smtClean="0">
                <a:latin typeface="標楷體" panose="03000509000000000000" pitchFamily="65" charset="-120"/>
              </a:rPr>
              <a:t>車</a:t>
            </a:r>
            <a:r>
              <a:rPr lang="zh-TW" altLang="zh-HK" sz="2900" dirty="0" smtClean="0">
                <a:latin typeface="標楷體" panose="03000509000000000000" pitchFamily="65" charset="-120"/>
              </a:rPr>
              <a:t>站</a:t>
            </a:r>
            <a:r>
              <a:rPr lang="zh-TW" altLang="en-US" sz="2900" dirty="0">
                <a:latin typeface="標楷體" panose="03000509000000000000" pitchFamily="65" charset="-120"/>
              </a:rPr>
              <a:t>時</a:t>
            </a:r>
            <a:r>
              <a:rPr lang="zh-TW" altLang="zh-HK" sz="2900" dirty="0">
                <a:latin typeface="標楷體" panose="03000509000000000000" pitchFamily="65" charset="-120"/>
              </a:rPr>
              <a:t>，</a:t>
            </a:r>
            <a:r>
              <a:rPr lang="zh-TW" altLang="zh-HK" sz="2900" dirty="0" smtClean="0">
                <a:latin typeface="標楷體" panose="03000509000000000000" pitchFamily="65" charset="-120"/>
              </a:rPr>
              <a:t>聽到遊客的</a:t>
            </a:r>
            <a:r>
              <a:rPr lang="zh-TW" altLang="en-US" sz="2900" dirty="0" smtClean="0">
                <a:latin typeface="標楷體" panose="03000509000000000000" pitchFamily="65" charset="-120"/>
              </a:rPr>
              <a:t>陣陣</a:t>
            </a:r>
            <a:r>
              <a:rPr lang="zh-TW" altLang="zh-HK" sz="2900" dirty="0" smtClean="0">
                <a:latin typeface="標楷體" panose="03000509000000000000" pitchFamily="65" charset="-120"/>
              </a:rPr>
              <a:t>尖叫聲，</a:t>
            </a:r>
            <a:r>
              <a:rPr lang="zh-TW" altLang="en-US" sz="2900" dirty="0" smtClean="0">
                <a:latin typeface="標楷體" panose="03000509000000000000" pitchFamily="65" charset="-120"/>
              </a:rPr>
              <a:t>不禁</a:t>
            </a:r>
            <a:r>
              <a:rPr lang="zh-TW" altLang="zh-HK" sz="2900" dirty="0" smtClean="0">
                <a:latin typeface="標楷體" panose="03000509000000000000" pitchFamily="65" charset="-120"/>
              </a:rPr>
              <a:t>令</a:t>
            </a:r>
            <a:r>
              <a:rPr lang="zh-TW" altLang="zh-HK" sz="2900" dirty="0">
                <a:latin typeface="標楷體" panose="03000509000000000000" pitchFamily="65" charset="-120"/>
              </a:rPr>
              <a:t>我</a:t>
            </a:r>
            <a:r>
              <a:rPr lang="zh-TW" altLang="en-US" sz="2900" dirty="0">
                <a:latin typeface="標楷體" panose="03000509000000000000" pitchFamily="65" charset="-120"/>
              </a:rPr>
              <a:t>緊張</a:t>
            </a:r>
            <a:r>
              <a:rPr lang="zh-TW" altLang="zh-HK" sz="2900" dirty="0">
                <a:latin typeface="標楷體" panose="03000509000000000000" pitchFamily="65" charset="-120"/>
              </a:rPr>
              <a:t>起來，</a:t>
            </a:r>
            <a:r>
              <a:rPr lang="zh-TW" altLang="en-US" sz="2900" dirty="0">
                <a:latin typeface="標楷體" panose="03000509000000000000" pitchFamily="65" charset="-120"/>
              </a:rPr>
              <a:t>心裏想了又想，膽小的我還是</a:t>
            </a:r>
            <a:r>
              <a:rPr lang="zh-TW" altLang="zh-HK" sz="2900" dirty="0" smtClean="0">
                <a:latin typeface="標楷體" panose="03000509000000000000" pitchFamily="65" charset="-120"/>
              </a:rPr>
              <a:t>決定不</a:t>
            </a:r>
            <a:r>
              <a:rPr lang="zh-TW" altLang="zh-HK" sz="2900" dirty="0">
                <a:latin typeface="標楷體" panose="03000509000000000000" pitchFamily="65" charset="-120"/>
              </a:rPr>
              <a:t>玩了</a:t>
            </a:r>
            <a:r>
              <a:rPr lang="zh-TW" altLang="zh-HK" sz="2900" dirty="0" smtClean="0">
                <a:latin typeface="標楷體" panose="03000509000000000000" pitchFamily="65" charset="-120"/>
              </a:rPr>
              <a:t>。</a:t>
            </a:r>
            <a:r>
              <a:rPr lang="zh-TW" altLang="en-US" sz="2900" dirty="0">
                <a:latin typeface="標楷體" panose="03000509000000000000" pitchFamily="65" charset="-120"/>
              </a:rPr>
              <a:t>突然，</a:t>
            </a:r>
            <a:r>
              <a:rPr lang="zh-TW" altLang="zh-HK" sz="2900" dirty="0" smtClean="0">
                <a:latin typeface="標楷體" panose="03000509000000000000" pitchFamily="65" charset="-120"/>
              </a:rPr>
              <a:t>肚子</a:t>
            </a:r>
            <a:r>
              <a:rPr lang="zh-TW" altLang="en-US" sz="2900" dirty="0" smtClean="0">
                <a:latin typeface="標楷體" panose="03000509000000000000" pitchFamily="65" charset="-120"/>
              </a:rPr>
              <a:t>「咕咕」作響</a:t>
            </a:r>
            <a:r>
              <a:rPr lang="zh-TW" altLang="zh-HK" sz="2900" dirty="0" smtClean="0">
                <a:latin typeface="標楷體" panose="03000509000000000000" pitchFamily="65" charset="-120"/>
              </a:rPr>
              <a:t>，</a:t>
            </a:r>
            <a:r>
              <a:rPr lang="zh-TW" altLang="en-US" sz="2900" dirty="0">
                <a:latin typeface="標楷體" panose="03000509000000000000" pitchFamily="65" charset="-120"/>
              </a:rPr>
              <a:t>原來已是下午一時多了，我</a:t>
            </a:r>
            <a:r>
              <a:rPr lang="zh-TW" altLang="zh-HK" sz="2900" dirty="0" smtClean="0">
                <a:latin typeface="標楷體" panose="03000509000000000000" pitchFamily="65" charset="-120"/>
              </a:rPr>
              <a:t>便</a:t>
            </a:r>
            <a:r>
              <a:rPr lang="zh-TW" altLang="en-US" sz="2900" dirty="0" smtClean="0">
                <a:latin typeface="標楷體" panose="03000509000000000000" pitchFamily="65" charset="-120"/>
              </a:rPr>
              <a:t>走</a:t>
            </a:r>
            <a:r>
              <a:rPr lang="zh-TW" altLang="zh-HK" sz="2900" dirty="0" smtClean="0">
                <a:latin typeface="標楷體" panose="03000509000000000000" pitchFamily="65" charset="-120"/>
              </a:rPr>
              <a:t>到小食亭買</a:t>
            </a:r>
            <a:r>
              <a:rPr lang="zh-TW" altLang="zh-HK" sz="2900" dirty="0">
                <a:latin typeface="標楷體" panose="03000509000000000000" pitchFamily="65" charset="-120"/>
              </a:rPr>
              <a:t>東西吃。</a:t>
            </a:r>
            <a:br>
              <a:rPr lang="zh-TW" altLang="zh-HK" sz="2900" dirty="0">
                <a:latin typeface="標楷體" panose="03000509000000000000" pitchFamily="65" charset="-120"/>
              </a:rPr>
            </a:br>
            <a:r>
              <a:rPr lang="en-US" altLang="zh-TW" sz="2900" dirty="0" smtClean="0">
                <a:latin typeface="標楷體" panose="03000509000000000000" pitchFamily="65" charset="-120"/>
              </a:rPr>
              <a:t>	</a:t>
            </a:r>
            <a:r>
              <a:rPr lang="zh-TW" altLang="zh-HK" sz="2900" dirty="0" smtClean="0">
                <a:latin typeface="標楷體" panose="03000509000000000000" pitchFamily="65" charset="-120"/>
              </a:rPr>
              <a:t>今天</a:t>
            </a:r>
            <a:r>
              <a:rPr lang="zh-TW" altLang="zh-HK" sz="2900" dirty="0">
                <a:latin typeface="標楷體" panose="03000509000000000000" pitchFamily="65" charset="-120"/>
              </a:rPr>
              <a:t>過</a:t>
            </a:r>
            <a:r>
              <a:rPr lang="zh-TW" altLang="zh-HK" sz="2900" dirty="0" smtClean="0">
                <a:latin typeface="標楷體" panose="03000509000000000000" pitchFamily="65" charset="-120"/>
              </a:rPr>
              <a:t>得</a:t>
            </a:r>
            <a:r>
              <a:rPr lang="zh-TW" altLang="en-US" sz="2900" dirty="0" smtClean="0">
                <a:latin typeface="標楷體" panose="03000509000000000000" pitchFamily="65" charset="-120"/>
              </a:rPr>
              <a:t>十分</a:t>
            </a:r>
            <a:r>
              <a:rPr lang="zh-TW" altLang="zh-HK" sz="2900" dirty="0" smtClean="0">
                <a:latin typeface="標楷體" panose="03000509000000000000" pitchFamily="65" charset="-120"/>
              </a:rPr>
              <a:t>愉快，</a:t>
            </a:r>
            <a:r>
              <a:rPr lang="zh-TW" altLang="en-US" sz="2900" dirty="0" smtClean="0">
                <a:latin typeface="標楷體" panose="03000509000000000000" pitchFamily="65" charset="-120"/>
              </a:rPr>
              <a:t>我</a:t>
            </a:r>
            <a:r>
              <a:rPr lang="zh-TW" altLang="zh-HK" sz="2900" dirty="0" smtClean="0">
                <a:latin typeface="標楷體" panose="03000509000000000000" pitchFamily="65" charset="-120"/>
              </a:rPr>
              <a:t>希望和</a:t>
            </a:r>
            <a:r>
              <a:rPr lang="zh-TW" altLang="en-US" sz="2900" dirty="0" smtClean="0">
                <a:latin typeface="標楷體" panose="03000509000000000000" pitchFamily="65" charset="-120"/>
              </a:rPr>
              <a:t>朋友</a:t>
            </a:r>
            <a:r>
              <a:rPr lang="zh-TW" altLang="zh-HK" sz="2900" dirty="0" smtClean="0">
                <a:latin typeface="標楷體" panose="03000509000000000000" pitchFamily="65" charset="-120"/>
              </a:rPr>
              <a:t>一起</a:t>
            </a:r>
            <a:r>
              <a:rPr lang="zh-TW" altLang="en-US" sz="2900" dirty="0" smtClean="0">
                <a:latin typeface="標楷體" panose="03000509000000000000" pitchFamily="65" charset="-120"/>
              </a:rPr>
              <a:t>再</a:t>
            </a:r>
            <a:r>
              <a:rPr lang="zh-TW" altLang="zh-HK" sz="2900" dirty="0" smtClean="0">
                <a:latin typeface="標楷體" panose="03000509000000000000" pitchFamily="65" charset="-120"/>
              </a:rPr>
              <a:t>來</a:t>
            </a:r>
            <a:r>
              <a:rPr lang="zh-TW" altLang="zh-HK" sz="2900" dirty="0">
                <a:latin typeface="標楷體" panose="03000509000000000000" pitchFamily="65" charset="-120"/>
              </a:rPr>
              <a:t>呢！</a:t>
            </a:r>
            <a:endParaRPr lang="zh-HK" altLang="en-US" sz="2900" dirty="0">
              <a:latin typeface="標楷體" panose="03000509000000000000" pitchFamily="65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dirty="0" smtClean="0"/>
              <a:t>(</a:t>
            </a:r>
            <a:r>
              <a:rPr lang="zh-HK" altLang="en-US" smtClean="0"/>
              <a:t>閱讀</a:t>
            </a:r>
            <a:r>
              <a:rPr lang="en-US" altLang="zh-HK" dirty="0" smtClean="0"/>
              <a:t>)</a:t>
            </a:r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dirty="0" smtClean="0"/>
              <a:t>(</a:t>
            </a:r>
            <a:r>
              <a:rPr lang="zh-TW" altLang="en-US" smtClean="0"/>
              <a:t>新界東</a:t>
            </a:r>
            <a:r>
              <a:rPr lang="en-US" altLang="zh-TW" dirty="0" smtClean="0"/>
              <a:t>)</a:t>
            </a:r>
            <a:r>
              <a:rPr lang="zh-TW" altLang="en-US" smtClean="0"/>
              <a:t>組 </a:t>
            </a:r>
            <a:r>
              <a:rPr lang="en-US" altLang="zh-TW" dirty="0" smtClean="0"/>
              <a:t>©2019</a:t>
            </a:r>
            <a:endParaRPr lang="zh-HK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pPr/>
              <a:t>35</a:t>
            </a:fld>
            <a:endParaRPr lang="zh-HK" altLang="en-US"/>
          </a:p>
        </p:txBody>
      </p:sp>
      <p:sp>
        <p:nvSpPr>
          <p:cNvPr id="2" name="Rectangle 1"/>
          <p:cNvSpPr/>
          <p:nvPr/>
        </p:nvSpPr>
        <p:spPr>
          <a:xfrm>
            <a:off x="2534929" y="1633808"/>
            <a:ext cx="1461007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5" name="Rectangle 14"/>
          <p:cNvSpPr/>
          <p:nvPr/>
        </p:nvSpPr>
        <p:spPr>
          <a:xfrm>
            <a:off x="2843808" y="2392944"/>
            <a:ext cx="144780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6" name="Rectangle 15"/>
          <p:cNvSpPr/>
          <p:nvPr/>
        </p:nvSpPr>
        <p:spPr>
          <a:xfrm>
            <a:off x="3848168" y="3255579"/>
            <a:ext cx="1152000" cy="46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7" name="Rectangle 16"/>
          <p:cNvSpPr/>
          <p:nvPr/>
        </p:nvSpPr>
        <p:spPr>
          <a:xfrm>
            <a:off x="4572000" y="4039277"/>
            <a:ext cx="1728000" cy="441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8" name="Rectangle 17"/>
          <p:cNvSpPr/>
          <p:nvPr/>
        </p:nvSpPr>
        <p:spPr>
          <a:xfrm>
            <a:off x="5796136" y="5331718"/>
            <a:ext cx="1044000" cy="441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TextBox 33"/>
          <p:cNvSpPr txBox="1"/>
          <p:nvPr/>
        </p:nvSpPr>
        <p:spPr>
          <a:xfrm>
            <a:off x="5154579" y="6131863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文章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改編自聖公會基恩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小學教材</a:t>
            </a:r>
            <a:endParaRPr lang="zh-HK" altLang="en-US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橢圓 7"/>
          <p:cNvSpPr/>
          <p:nvPr/>
        </p:nvSpPr>
        <p:spPr>
          <a:xfrm>
            <a:off x="1078919" y="1627656"/>
            <a:ext cx="793474" cy="366038"/>
          </a:xfrm>
          <a:prstGeom prst="ellipse">
            <a:avLst/>
          </a:prstGeom>
          <a:solidFill>
            <a:srgbClr val="CCCCFF">
              <a:alpha val="25098"/>
            </a:srgbClr>
          </a:solidFill>
          <a:ln w="28575">
            <a:solidFill>
              <a:srgbClr val="7030A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b="1" dirty="0"/>
          </a:p>
        </p:txBody>
      </p:sp>
      <p:sp>
        <p:nvSpPr>
          <p:cNvPr id="21" name="橢圓 7"/>
          <p:cNvSpPr/>
          <p:nvPr/>
        </p:nvSpPr>
        <p:spPr>
          <a:xfrm>
            <a:off x="1085192" y="2470841"/>
            <a:ext cx="877615" cy="370353"/>
          </a:xfrm>
          <a:prstGeom prst="ellipse">
            <a:avLst/>
          </a:prstGeom>
          <a:solidFill>
            <a:srgbClr val="CCCCFF">
              <a:alpha val="25098"/>
            </a:srgbClr>
          </a:solidFill>
          <a:ln w="28575">
            <a:solidFill>
              <a:srgbClr val="7030A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2" name="橢圓 7"/>
          <p:cNvSpPr/>
          <p:nvPr/>
        </p:nvSpPr>
        <p:spPr>
          <a:xfrm>
            <a:off x="1092139" y="3318341"/>
            <a:ext cx="1560508" cy="362001"/>
          </a:xfrm>
          <a:prstGeom prst="ellipse">
            <a:avLst/>
          </a:prstGeom>
          <a:solidFill>
            <a:srgbClr val="CCCCFF">
              <a:alpha val="25098"/>
            </a:srgbClr>
          </a:solidFill>
          <a:ln w="28575">
            <a:solidFill>
              <a:srgbClr val="7030A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3" name="橢圓 7"/>
          <p:cNvSpPr/>
          <p:nvPr/>
        </p:nvSpPr>
        <p:spPr>
          <a:xfrm>
            <a:off x="1094311" y="4011860"/>
            <a:ext cx="868496" cy="496010"/>
          </a:xfrm>
          <a:prstGeom prst="ellipse">
            <a:avLst/>
          </a:prstGeom>
          <a:solidFill>
            <a:srgbClr val="CCCCFF">
              <a:alpha val="25098"/>
            </a:srgbClr>
          </a:solidFill>
          <a:ln w="28575">
            <a:solidFill>
              <a:srgbClr val="7030A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4" name="橢圓 7"/>
          <p:cNvSpPr/>
          <p:nvPr/>
        </p:nvSpPr>
        <p:spPr>
          <a:xfrm>
            <a:off x="2064549" y="5337810"/>
            <a:ext cx="1820916" cy="428991"/>
          </a:xfrm>
          <a:prstGeom prst="ellipse">
            <a:avLst/>
          </a:prstGeom>
          <a:noFill/>
          <a:ln>
            <a:solidFill>
              <a:srgbClr val="6633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224704" y="-102715"/>
            <a:ext cx="8694590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j-cs"/>
              </a:defRPr>
            </a:lvl1pPr>
          </a:lstStyle>
          <a:p>
            <a:r>
              <a:rPr lang="en-US" altLang="zh-TW" sz="3000" dirty="0" smtClean="0">
                <a:solidFill>
                  <a:srgbClr val="7030A0"/>
                </a:solidFill>
              </a:rPr>
              <a:t>2. </a:t>
            </a:r>
            <a:r>
              <a:rPr lang="zh-TW" altLang="en-US" sz="3000" dirty="0" smtClean="0">
                <a:solidFill>
                  <a:srgbClr val="7030A0"/>
                </a:solidFill>
              </a:rPr>
              <a:t>以時間過渡語作線索，順序指出主角到過的景點。</a:t>
            </a:r>
            <a:endParaRPr lang="zh-HK" altLang="en-US" sz="3000" dirty="0">
              <a:solidFill>
                <a:srgbClr val="7030A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81" y="270876"/>
            <a:ext cx="8272805" cy="96202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224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55" y="1164814"/>
            <a:ext cx="8435280" cy="5073427"/>
          </a:xfrm>
          <a:solidFill>
            <a:schemeClr val="bg1">
              <a:lumMod val="95000"/>
            </a:schemeClr>
          </a:solidFill>
        </p:spPr>
        <p:txBody>
          <a:bodyPr>
            <a:normAutofit fontScale="92500"/>
          </a:bodyPr>
          <a:lstStyle/>
          <a:p>
            <a:pPr marL="400050" lvl="1" indent="0">
              <a:buNone/>
            </a:pPr>
            <a:r>
              <a:rPr lang="en-US" altLang="zh-TW" dirty="0" smtClean="0">
                <a:latin typeface="標楷體" panose="03000509000000000000" pitchFamily="65" charset="-120"/>
              </a:rPr>
              <a:t>	</a:t>
            </a:r>
            <a:r>
              <a:rPr lang="zh-TW" altLang="zh-HK" dirty="0" smtClean="0">
                <a:latin typeface="標楷體" panose="03000509000000000000" pitchFamily="65" charset="-120"/>
              </a:rPr>
              <a:t>今天，</a:t>
            </a:r>
            <a:r>
              <a:rPr lang="zh-TW" altLang="en-US" dirty="0">
                <a:latin typeface="標楷體" panose="03000509000000000000" pitchFamily="65" charset="-120"/>
              </a:rPr>
              <a:t>我</a:t>
            </a:r>
            <a:r>
              <a:rPr lang="zh-TW" altLang="zh-HK" dirty="0" smtClean="0">
                <a:latin typeface="標楷體" panose="03000509000000000000" pitchFamily="65" charset="-120"/>
              </a:rPr>
              <a:t>到</a:t>
            </a:r>
            <a:r>
              <a:rPr lang="zh-TW" altLang="zh-HK" dirty="0">
                <a:latin typeface="標楷體" panose="03000509000000000000" pitchFamily="65" charset="-120"/>
              </a:rPr>
              <a:t>海洋公園遊玩。</a:t>
            </a:r>
            <a:br>
              <a:rPr lang="zh-TW" altLang="zh-HK" dirty="0">
                <a:latin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</a:rPr>
              <a:t>	</a:t>
            </a:r>
            <a:r>
              <a:rPr lang="zh-TW" altLang="zh-HK" dirty="0">
                <a:solidFill>
                  <a:srgbClr val="0070C0"/>
                </a:solidFill>
                <a:latin typeface="標楷體" panose="03000509000000000000" pitchFamily="65" charset="-120"/>
              </a:rPr>
              <a:t>剛剛</a:t>
            </a:r>
            <a:r>
              <a:rPr lang="zh-TW" altLang="zh-HK" dirty="0">
                <a:latin typeface="標楷體" panose="03000509000000000000" pitchFamily="65" charset="-120"/>
              </a:rPr>
              <a:t>踏進</a:t>
            </a:r>
            <a:r>
              <a:rPr lang="zh-TW" altLang="zh-HK" dirty="0">
                <a:solidFill>
                  <a:srgbClr val="0070C0"/>
                </a:solidFill>
                <a:latin typeface="標楷體" panose="03000509000000000000" pitchFamily="65" charset="-120"/>
              </a:rPr>
              <a:t>海洋天地</a:t>
            </a:r>
            <a:r>
              <a:rPr lang="zh-TW" altLang="zh-HK" dirty="0" smtClean="0">
                <a:latin typeface="標楷體" panose="03000509000000000000" pitchFamily="65" charset="-120"/>
              </a:rPr>
              <a:t>，</a:t>
            </a:r>
            <a:r>
              <a:rPr lang="zh-TW" altLang="zh-HK" dirty="0" smtClean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</a:rPr>
              <a:t>一隻</a:t>
            </a:r>
            <a:r>
              <a:rPr lang="zh-TW" altLang="zh-HK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</a:rPr>
              <a:t>海豚</a:t>
            </a:r>
            <a:r>
              <a:rPr lang="zh-TW" altLang="zh-HK" dirty="0" smtClean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</a:rPr>
              <a:t>吉祥物</a:t>
            </a:r>
            <a:r>
              <a:rPr lang="zh-TW" altLang="en-US" dirty="0" smtClean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</a:rPr>
              <a:t>出現在我的眼前</a:t>
            </a:r>
            <a:r>
              <a:rPr lang="zh-TW" altLang="zh-HK" dirty="0" smtClean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</a:rPr>
              <a:t>，</a:t>
            </a:r>
            <a:r>
              <a:rPr lang="zh-TW" altLang="en-US" dirty="0" smtClean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</a:rPr>
              <a:t>我立即跑去跟牠</a:t>
            </a:r>
            <a:r>
              <a:rPr lang="zh-TW" altLang="zh-HK" dirty="0" smtClean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</a:rPr>
              <a:t>合</a:t>
            </a:r>
            <a:r>
              <a:rPr lang="zh-TW" altLang="zh-HK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</a:rPr>
              <a:t>照</a:t>
            </a:r>
            <a:r>
              <a:rPr lang="zh-TW" altLang="zh-HK" dirty="0" smtClean="0">
                <a:latin typeface="標楷體" panose="03000509000000000000" pitchFamily="65" charset="-120"/>
              </a:rPr>
              <a:t>。</a:t>
            </a:r>
            <a:r>
              <a:rPr lang="zh-HK" altLang="en-US" dirty="0">
                <a:latin typeface="標楷體" panose="03000509000000000000" pitchFamily="65" charset="-120"/>
              </a:rPr>
              <a:t/>
            </a:r>
            <a:br>
              <a:rPr lang="zh-HK" altLang="en-US" dirty="0">
                <a:latin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</a:rPr>
              <a:t>	</a:t>
            </a:r>
            <a:r>
              <a:rPr lang="zh-TW" altLang="zh-HK" dirty="0">
                <a:solidFill>
                  <a:srgbClr val="0070C0"/>
                </a:solidFill>
                <a:latin typeface="標楷體" panose="03000509000000000000" pitchFamily="65" charset="-120"/>
              </a:rPr>
              <a:t>接着</a:t>
            </a:r>
            <a:r>
              <a:rPr lang="zh-TW" altLang="zh-HK" dirty="0">
                <a:latin typeface="標楷體" panose="03000509000000000000" pitchFamily="65" charset="-120"/>
              </a:rPr>
              <a:t>，我往</a:t>
            </a:r>
            <a:r>
              <a:rPr lang="zh-TW" altLang="zh-HK" dirty="0">
                <a:solidFill>
                  <a:srgbClr val="0070C0"/>
                </a:solidFill>
                <a:latin typeface="標楷體" panose="03000509000000000000" pitchFamily="65" charset="-120"/>
              </a:rPr>
              <a:t>鯊魚館</a:t>
            </a:r>
            <a:r>
              <a:rPr lang="zh-TW" altLang="zh-HK" dirty="0">
                <a:latin typeface="標楷體" panose="03000509000000000000" pitchFamily="65" charset="-120"/>
              </a:rPr>
              <a:t>去。那裏有不同品種的</a:t>
            </a:r>
            <a:r>
              <a:rPr lang="zh-TW" altLang="zh-HK" dirty="0" smtClean="0">
                <a:latin typeface="標楷體" panose="03000509000000000000" pitchFamily="65" charset="-120"/>
              </a:rPr>
              <a:t>鯊魚</a:t>
            </a:r>
            <a:r>
              <a:rPr lang="zh-TW" altLang="en-US" dirty="0" smtClean="0">
                <a:latin typeface="標楷體" panose="03000509000000000000" pitchFamily="65" charset="-120"/>
              </a:rPr>
              <a:t>在游來游去</a:t>
            </a:r>
            <a:r>
              <a:rPr lang="zh-TW" altLang="zh-HK" dirty="0" smtClean="0">
                <a:latin typeface="標楷體" panose="03000509000000000000" pitchFamily="65" charset="-120"/>
              </a:rPr>
              <a:t>，</a:t>
            </a:r>
            <a:r>
              <a:rPr lang="zh-TW" altLang="zh-HK" dirty="0">
                <a:latin typeface="標楷體" panose="03000509000000000000" pitchFamily="65" charset="-120"/>
              </a:rPr>
              <a:t>如虎鯊、豹紋</a:t>
            </a:r>
            <a:r>
              <a:rPr lang="zh-TW" altLang="zh-HK" dirty="0" smtClean="0">
                <a:latin typeface="標楷體" panose="03000509000000000000" pitchFamily="65" charset="-120"/>
              </a:rPr>
              <a:t>鯊</a:t>
            </a:r>
            <a:r>
              <a:rPr lang="en-US" altLang="zh-TW" dirty="0" smtClean="0">
                <a:latin typeface="標楷體" panose="03000509000000000000" pitchFamily="65" charset="-120"/>
              </a:rPr>
              <a:t>……</a:t>
            </a:r>
            <a:r>
              <a:rPr lang="zh-TW" altLang="zh-HK" dirty="0" smtClean="0">
                <a:latin typeface="標楷體" panose="03000509000000000000" pitchFamily="65" charset="-120"/>
              </a:rPr>
              <a:t>哇</a:t>
            </a:r>
            <a:r>
              <a:rPr lang="zh-TW" altLang="zh-HK" dirty="0">
                <a:latin typeface="標楷體" panose="03000509000000000000" pitchFamily="65" charset="-120"/>
              </a:rPr>
              <a:t>，真好看！</a:t>
            </a:r>
            <a:br>
              <a:rPr lang="zh-TW" altLang="zh-HK" dirty="0">
                <a:latin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</a:rPr>
              <a:t>	</a:t>
            </a:r>
            <a:r>
              <a:rPr lang="zh-TW" altLang="zh-HK" dirty="0">
                <a:solidFill>
                  <a:srgbClr val="0070C0"/>
                </a:solidFill>
                <a:latin typeface="標楷體" panose="03000509000000000000" pitchFamily="65" charset="-120"/>
              </a:rPr>
              <a:t>不一會兒</a:t>
            </a:r>
            <a:r>
              <a:rPr lang="zh-TW" altLang="zh-HK" dirty="0">
                <a:latin typeface="標楷體" panose="03000509000000000000" pitchFamily="65" charset="-120"/>
              </a:rPr>
              <a:t>，我坐上</a:t>
            </a:r>
            <a:r>
              <a:rPr lang="zh-TW" altLang="zh-HK" dirty="0">
                <a:solidFill>
                  <a:srgbClr val="0070C0"/>
                </a:solidFill>
                <a:latin typeface="標楷體" panose="03000509000000000000" pitchFamily="65" charset="-120"/>
              </a:rPr>
              <a:t>摩天輪</a:t>
            </a:r>
            <a:r>
              <a:rPr lang="zh-TW" altLang="zh-HK" dirty="0">
                <a:latin typeface="標楷體" panose="03000509000000000000" pitchFamily="65" charset="-120"/>
              </a:rPr>
              <a:t>，飽</a:t>
            </a:r>
            <a:r>
              <a:rPr lang="zh-TW" altLang="zh-HK" dirty="0" smtClean="0">
                <a:latin typeface="標楷體" panose="03000509000000000000" pitchFamily="65" charset="-120"/>
              </a:rPr>
              <a:t>覽</a:t>
            </a:r>
            <a:r>
              <a:rPr lang="zh-TW" altLang="en-US" dirty="0" smtClean="0">
                <a:latin typeface="標楷體" panose="03000509000000000000" pitchFamily="65" charset="-120"/>
              </a:rPr>
              <a:t>四</a:t>
            </a:r>
            <a:r>
              <a:rPr lang="zh-TW" altLang="zh-HK" dirty="0" smtClean="0">
                <a:latin typeface="標楷體" panose="03000509000000000000" pitchFamily="65" charset="-120"/>
              </a:rPr>
              <a:t>周的</a:t>
            </a:r>
            <a:r>
              <a:rPr lang="zh-TW" altLang="en-US" dirty="0" smtClean="0">
                <a:latin typeface="標楷體" panose="03000509000000000000" pitchFamily="65" charset="-120"/>
              </a:rPr>
              <a:t>怡人</a:t>
            </a:r>
            <a:r>
              <a:rPr lang="zh-TW" altLang="zh-HK" dirty="0" smtClean="0">
                <a:latin typeface="標楷體" panose="03000509000000000000" pitchFamily="65" charset="-120"/>
              </a:rPr>
              <a:t>景</a:t>
            </a:r>
            <a:r>
              <a:rPr lang="zh-TW" altLang="en-US" dirty="0" smtClean="0">
                <a:latin typeface="標楷體" panose="03000509000000000000" pitchFamily="65" charset="-120"/>
              </a:rPr>
              <a:t>色。</a:t>
            </a:r>
            <a:r>
              <a:rPr lang="zh-TW" altLang="zh-HK" dirty="0" smtClean="0">
                <a:latin typeface="標楷體" panose="03000509000000000000" pitchFamily="65" charset="-120"/>
              </a:rPr>
              <a:t>藍</a:t>
            </a:r>
            <a:r>
              <a:rPr lang="zh-TW" altLang="zh-HK" dirty="0">
                <a:latin typeface="標楷體" panose="03000509000000000000" pitchFamily="65" charset="-120"/>
              </a:rPr>
              <a:t>的</a:t>
            </a:r>
            <a:r>
              <a:rPr lang="zh-TW" altLang="zh-HK" dirty="0" smtClean="0">
                <a:latin typeface="標楷體" panose="03000509000000000000" pitchFamily="65" charset="-120"/>
              </a:rPr>
              <a:t>天</a:t>
            </a:r>
            <a:r>
              <a:rPr lang="zh-TW" altLang="en-US" dirty="0" smtClean="0">
                <a:latin typeface="標楷體" panose="03000509000000000000" pitchFamily="65" charset="-120"/>
              </a:rPr>
              <a:t>、</a:t>
            </a:r>
            <a:r>
              <a:rPr lang="zh-TW" altLang="zh-HK" dirty="0" smtClean="0">
                <a:latin typeface="標楷體" panose="03000509000000000000" pitchFamily="65" charset="-120"/>
              </a:rPr>
              <a:t>白</a:t>
            </a:r>
            <a:r>
              <a:rPr lang="zh-TW" altLang="zh-HK" dirty="0">
                <a:latin typeface="標楷體" panose="03000509000000000000" pitchFamily="65" charset="-120"/>
              </a:rPr>
              <a:t>的</a:t>
            </a:r>
            <a:r>
              <a:rPr lang="zh-TW" altLang="zh-HK" dirty="0" smtClean="0">
                <a:latin typeface="標楷體" panose="03000509000000000000" pitchFamily="65" charset="-120"/>
              </a:rPr>
              <a:t>雲</a:t>
            </a:r>
            <a:r>
              <a:rPr lang="zh-TW" altLang="en-US" dirty="0" smtClean="0">
                <a:latin typeface="標楷體" panose="03000509000000000000" pitchFamily="65" charset="-120"/>
              </a:rPr>
              <a:t>、</a:t>
            </a:r>
            <a:r>
              <a:rPr lang="zh-TW" altLang="zh-HK" dirty="0" smtClean="0">
                <a:latin typeface="標楷體" panose="03000509000000000000" pitchFamily="65" charset="-120"/>
              </a:rPr>
              <a:t>綠</a:t>
            </a:r>
            <a:r>
              <a:rPr lang="zh-TW" altLang="zh-HK" dirty="0">
                <a:latin typeface="標楷體" panose="03000509000000000000" pitchFamily="65" charset="-120"/>
              </a:rPr>
              <a:t>的海</a:t>
            </a:r>
            <a:r>
              <a:rPr lang="zh-TW" altLang="zh-HK" dirty="0" smtClean="0">
                <a:latin typeface="標楷體" panose="03000509000000000000" pitchFamily="65" charset="-120"/>
              </a:rPr>
              <a:t>，令人</a:t>
            </a:r>
            <a:r>
              <a:rPr lang="zh-TW" altLang="zh-HK" dirty="0">
                <a:latin typeface="標楷體" panose="03000509000000000000" pitchFamily="65" charset="-120"/>
              </a:rPr>
              <a:t>心曠神怡。</a:t>
            </a:r>
            <a:br>
              <a:rPr lang="zh-TW" altLang="zh-HK" dirty="0">
                <a:latin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</a:rPr>
              <a:t>	</a:t>
            </a:r>
            <a:r>
              <a:rPr lang="zh-TW" altLang="zh-HK" dirty="0">
                <a:solidFill>
                  <a:srgbClr val="0070C0"/>
                </a:solidFill>
                <a:latin typeface="標楷體" panose="03000509000000000000" pitchFamily="65" charset="-120"/>
              </a:rPr>
              <a:t>最後</a:t>
            </a:r>
            <a:r>
              <a:rPr lang="zh-TW" altLang="zh-HK" dirty="0">
                <a:latin typeface="標楷體" panose="03000509000000000000" pitchFamily="65" charset="-120"/>
              </a:rPr>
              <a:t>，我沿着樓梯</a:t>
            </a:r>
            <a:r>
              <a:rPr lang="zh-TW" altLang="en-US" dirty="0">
                <a:latin typeface="標楷體" panose="03000509000000000000" pitchFamily="65" charset="-120"/>
              </a:rPr>
              <a:t>走</a:t>
            </a:r>
            <a:r>
              <a:rPr lang="zh-TW" altLang="zh-HK" dirty="0">
                <a:latin typeface="標楷體" panose="03000509000000000000" pitchFamily="65" charset="-120"/>
              </a:rPr>
              <a:t>到</a:t>
            </a:r>
            <a:r>
              <a:rPr lang="zh-TW" altLang="zh-HK" dirty="0">
                <a:solidFill>
                  <a:srgbClr val="0070C0"/>
                </a:solidFill>
                <a:latin typeface="標楷體" panose="03000509000000000000" pitchFamily="65" charset="-120"/>
              </a:rPr>
              <a:t>過山</a:t>
            </a:r>
            <a:r>
              <a:rPr lang="zh-TW" altLang="zh-HK" dirty="0" smtClean="0">
                <a:solidFill>
                  <a:srgbClr val="0070C0"/>
                </a:solidFill>
                <a:latin typeface="標楷體" panose="03000509000000000000" pitchFamily="65" charset="-120"/>
              </a:rPr>
              <a:t>車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</a:rPr>
              <a:t>車</a:t>
            </a:r>
            <a:r>
              <a:rPr lang="zh-TW" altLang="zh-HK" dirty="0" smtClean="0">
                <a:solidFill>
                  <a:srgbClr val="0070C0"/>
                </a:solidFill>
                <a:latin typeface="標楷體" panose="03000509000000000000" pitchFamily="65" charset="-120"/>
              </a:rPr>
              <a:t>站</a:t>
            </a:r>
            <a:r>
              <a:rPr lang="zh-TW" altLang="en-US" dirty="0">
                <a:latin typeface="標楷體" panose="03000509000000000000" pitchFamily="65" charset="-120"/>
              </a:rPr>
              <a:t>時</a:t>
            </a:r>
            <a:r>
              <a:rPr lang="zh-TW" altLang="zh-HK" dirty="0">
                <a:latin typeface="標楷體" panose="03000509000000000000" pitchFamily="65" charset="-120"/>
              </a:rPr>
              <a:t>，</a:t>
            </a:r>
            <a:r>
              <a:rPr lang="zh-TW" altLang="zh-HK" dirty="0" smtClean="0">
                <a:latin typeface="標楷體" panose="03000509000000000000" pitchFamily="65" charset="-120"/>
              </a:rPr>
              <a:t>聽到遊客的</a:t>
            </a:r>
            <a:r>
              <a:rPr lang="zh-TW" altLang="en-US" dirty="0" smtClean="0">
                <a:latin typeface="標楷體" panose="03000509000000000000" pitchFamily="65" charset="-120"/>
              </a:rPr>
              <a:t>陣陣</a:t>
            </a:r>
            <a:r>
              <a:rPr lang="zh-TW" altLang="zh-HK" dirty="0" smtClean="0">
                <a:latin typeface="標楷體" panose="03000509000000000000" pitchFamily="65" charset="-120"/>
              </a:rPr>
              <a:t>尖叫聲，</a:t>
            </a:r>
            <a:r>
              <a:rPr lang="zh-TW" altLang="en-US" dirty="0" smtClean="0">
                <a:latin typeface="標楷體" panose="03000509000000000000" pitchFamily="65" charset="-120"/>
              </a:rPr>
              <a:t>不禁</a:t>
            </a:r>
            <a:r>
              <a:rPr lang="zh-TW" altLang="zh-HK" dirty="0" smtClean="0">
                <a:latin typeface="標楷體" panose="03000509000000000000" pitchFamily="65" charset="-120"/>
              </a:rPr>
              <a:t>令</a:t>
            </a:r>
            <a:r>
              <a:rPr lang="zh-TW" altLang="zh-HK" dirty="0">
                <a:latin typeface="標楷體" panose="03000509000000000000" pitchFamily="65" charset="-120"/>
              </a:rPr>
              <a:t>我</a:t>
            </a:r>
            <a:r>
              <a:rPr lang="zh-TW" altLang="en-US" dirty="0">
                <a:latin typeface="標楷體" panose="03000509000000000000" pitchFamily="65" charset="-120"/>
              </a:rPr>
              <a:t>緊張</a:t>
            </a:r>
            <a:r>
              <a:rPr lang="zh-TW" altLang="zh-HK" dirty="0">
                <a:latin typeface="標楷體" panose="03000509000000000000" pitchFamily="65" charset="-120"/>
              </a:rPr>
              <a:t>起來，</a:t>
            </a:r>
            <a:r>
              <a:rPr lang="zh-TW" altLang="en-US" dirty="0">
                <a:latin typeface="標楷體" panose="03000509000000000000" pitchFamily="65" charset="-120"/>
              </a:rPr>
              <a:t>心裏想了又想，膽小的我還是</a:t>
            </a:r>
            <a:r>
              <a:rPr lang="zh-TW" altLang="zh-HK" dirty="0" smtClean="0">
                <a:latin typeface="標楷體" panose="03000509000000000000" pitchFamily="65" charset="-120"/>
              </a:rPr>
              <a:t>決定不</a:t>
            </a:r>
            <a:r>
              <a:rPr lang="zh-TW" altLang="zh-HK" dirty="0">
                <a:latin typeface="標楷體" panose="03000509000000000000" pitchFamily="65" charset="-120"/>
              </a:rPr>
              <a:t>玩了</a:t>
            </a:r>
            <a:r>
              <a:rPr lang="zh-TW" altLang="zh-HK" dirty="0" smtClean="0">
                <a:latin typeface="標楷體" panose="03000509000000000000" pitchFamily="65" charset="-120"/>
              </a:rPr>
              <a:t>。</a:t>
            </a:r>
            <a:r>
              <a:rPr lang="zh-TW" altLang="en-US" dirty="0">
                <a:latin typeface="標楷體" panose="03000509000000000000" pitchFamily="65" charset="-120"/>
              </a:rPr>
              <a:t>突然</a:t>
            </a:r>
            <a:r>
              <a:rPr lang="zh-TW" altLang="en-US" dirty="0" smtClean="0">
                <a:latin typeface="標楷體" panose="03000509000000000000" pitchFamily="65" charset="-120"/>
              </a:rPr>
              <a:t>，</a:t>
            </a:r>
            <a:r>
              <a:rPr lang="zh-TW" altLang="zh-HK" dirty="0" smtClean="0">
                <a:latin typeface="標楷體" panose="03000509000000000000" pitchFamily="65" charset="-120"/>
              </a:rPr>
              <a:t>肚子</a:t>
            </a:r>
            <a:r>
              <a:rPr lang="zh-TW" altLang="en-US" dirty="0">
                <a:latin typeface="標楷體" panose="03000509000000000000" pitchFamily="65" charset="-120"/>
              </a:rPr>
              <a:t>「咕咕</a:t>
            </a:r>
            <a:r>
              <a:rPr lang="zh-TW" altLang="en-US" dirty="0" smtClean="0">
                <a:latin typeface="標楷體" panose="03000509000000000000" pitchFamily="65" charset="-120"/>
              </a:rPr>
              <a:t>」作響</a:t>
            </a:r>
            <a:r>
              <a:rPr lang="zh-TW" altLang="zh-HK" dirty="0" smtClean="0">
                <a:latin typeface="標楷體" panose="03000509000000000000" pitchFamily="65" charset="-120"/>
              </a:rPr>
              <a:t>，</a:t>
            </a: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</a:rPr>
              <a:t>原來已是下午一時多了</a:t>
            </a:r>
            <a:r>
              <a:rPr lang="zh-TW" altLang="en-US" dirty="0">
                <a:latin typeface="標楷體" panose="03000509000000000000" pitchFamily="65" charset="-120"/>
              </a:rPr>
              <a:t>，</a:t>
            </a:r>
            <a:r>
              <a:rPr lang="zh-TW" altLang="en-US" dirty="0" smtClean="0">
                <a:latin typeface="標楷體" panose="03000509000000000000" pitchFamily="65" charset="-120"/>
              </a:rPr>
              <a:t>我</a:t>
            </a:r>
            <a:r>
              <a:rPr lang="zh-TW" altLang="zh-HK" dirty="0" smtClean="0">
                <a:latin typeface="標楷體" panose="03000509000000000000" pitchFamily="65" charset="-120"/>
              </a:rPr>
              <a:t>便</a:t>
            </a:r>
            <a:r>
              <a:rPr lang="zh-TW" altLang="en-US" dirty="0" smtClean="0">
                <a:latin typeface="標楷體" panose="03000509000000000000" pitchFamily="65" charset="-120"/>
              </a:rPr>
              <a:t>走</a:t>
            </a:r>
            <a:r>
              <a:rPr lang="zh-TW" altLang="zh-HK" dirty="0" smtClean="0">
                <a:latin typeface="標楷體" panose="03000509000000000000" pitchFamily="65" charset="-120"/>
              </a:rPr>
              <a:t>到</a:t>
            </a:r>
            <a:r>
              <a:rPr lang="zh-TW" altLang="zh-HK" dirty="0" smtClean="0">
                <a:solidFill>
                  <a:srgbClr val="0070C0"/>
                </a:solidFill>
                <a:latin typeface="標楷體" panose="03000509000000000000" pitchFamily="65" charset="-120"/>
              </a:rPr>
              <a:t>小食亭</a:t>
            </a:r>
            <a:r>
              <a:rPr lang="zh-TW" altLang="zh-HK" dirty="0" smtClean="0">
                <a:latin typeface="標楷體" panose="03000509000000000000" pitchFamily="65" charset="-120"/>
              </a:rPr>
              <a:t>買</a:t>
            </a:r>
            <a:r>
              <a:rPr lang="zh-TW" altLang="zh-HK" dirty="0">
                <a:latin typeface="標楷體" panose="03000509000000000000" pitchFamily="65" charset="-120"/>
              </a:rPr>
              <a:t>東西吃。</a:t>
            </a:r>
            <a:br>
              <a:rPr lang="zh-TW" altLang="zh-HK" dirty="0">
                <a:latin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</a:rPr>
              <a:t>	</a:t>
            </a:r>
            <a:r>
              <a:rPr lang="zh-TW" altLang="zh-HK" dirty="0" smtClean="0">
                <a:latin typeface="標楷體" panose="03000509000000000000" pitchFamily="65" charset="-120"/>
              </a:rPr>
              <a:t>今天</a:t>
            </a:r>
            <a:r>
              <a:rPr lang="zh-TW" altLang="zh-HK" dirty="0">
                <a:latin typeface="標楷體" panose="03000509000000000000" pitchFamily="65" charset="-120"/>
              </a:rPr>
              <a:t>過</a:t>
            </a:r>
            <a:r>
              <a:rPr lang="zh-TW" altLang="zh-HK" dirty="0" smtClean="0">
                <a:latin typeface="標楷體" panose="03000509000000000000" pitchFamily="65" charset="-120"/>
              </a:rPr>
              <a:t>得</a:t>
            </a:r>
            <a:r>
              <a:rPr lang="zh-TW" altLang="en-US" dirty="0" smtClean="0">
                <a:latin typeface="標楷體" panose="03000509000000000000" pitchFamily="65" charset="-120"/>
              </a:rPr>
              <a:t>十分</a:t>
            </a:r>
            <a:r>
              <a:rPr lang="zh-TW" altLang="zh-HK" dirty="0" smtClean="0">
                <a:latin typeface="標楷體" panose="03000509000000000000" pitchFamily="65" charset="-120"/>
              </a:rPr>
              <a:t>愉快，</a:t>
            </a:r>
            <a:r>
              <a:rPr lang="zh-TW" altLang="en-US" dirty="0" smtClean="0">
                <a:latin typeface="標楷體" panose="03000509000000000000" pitchFamily="65" charset="-120"/>
              </a:rPr>
              <a:t>我</a:t>
            </a:r>
            <a:r>
              <a:rPr lang="zh-TW" altLang="zh-HK" dirty="0" smtClean="0">
                <a:latin typeface="標楷體" panose="03000509000000000000" pitchFamily="65" charset="-120"/>
              </a:rPr>
              <a:t>希望和</a:t>
            </a:r>
            <a:r>
              <a:rPr lang="zh-TW" altLang="en-US" dirty="0" smtClean="0">
                <a:latin typeface="標楷體" panose="03000509000000000000" pitchFamily="65" charset="-120"/>
              </a:rPr>
              <a:t>朋友</a:t>
            </a:r>
            <a:r>
              <a:rPr lang="zh-TW" altLang="zh-HK" dirty="0" smtClean="0">
                <a:latin typeface="標楷體" panose="03000509000000000000" pitchFamily="65" charset="-120"/>
              </a:rPr>
              <a:t>一起</a:t>
            </a:r>
            <a:r>
              <a:rPr lang="zh-TW" altLang="en-US" dirty="0" smtClean="0">
                <a:latin typeface="標楷體" panose="03000509000000000000" pitchFamily="65" charset="-120"/>
              </a:rPr>
              <a:t>再</a:t>
            </a:r>
            <a:r>
              <a:rPr lang="zh-TW" altLang="zh-HK" dirty="0" smtClean="0">
                <a:latin typeface="標楷體" panose="03000509000000000000" pitchFamily="65" charset="-120"/>
              </a:rPr>
              <a:t>來</a:t>
            </a:r>
            <a:r>
              <a:rPr lang="zh-TW" altLang="zh-HK" dirty="0">
                <a:latin typeface="標楷體" panose="03000509000000000000" pitchFamily="65" charset="-120"/>
              </a:rPr>
              <a:t>呢！</a:t>
            </a:r>
            <a:endParaRPr lang="zh-HK" altLang="en-US" dirty="0">
              <a:latin typeface="標楷體" panose="03000509000000000000" pitchFamily="65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dirty="0" smtClean="0"/>
              <a:t>(</a:t>
            </a:r>
            <a:r>
              <a:rPr lang="zh-HK" altLang="en-US" smtClean="0"/>
              <a:t>閱讀</a:t>
            </a:r>
            <a:r>
              <a:rPr lang="en-US" altLang="zh-HK" dirty="0" smtClean="0"/>
              <a:t>)</a:t>
            </a:r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dirty="0" smtClean="0"/>
              <a:t>(</a:t>
            </a:r>
            <a:r>
              <a:rPr lang="zh-TW" altLang="en-US" smtClean="0"/>
              <a:t>新界東</a:t>
            </a:r>
            <a:r>
              <a:rPr lang="en-US" altLang="zh-TW" dirty="0" smtClean="0"/>
              <a:t>)</a:t>
            </a:r>
            <a:r>
              <a:rPr lang="zh-TW" altLang="en-US" smtClean="0"/>
              <a:t>組 </a:t>
            </a:r>
            <a:r>
              <a:rPr lang="en-US" altLang="zh-TW" dirty="0" smtClean="0"/>
              <a:t>©2019</a:t>
            </a:r>
            <a:endParaRPr lang="zh-HK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pPr/>
              <a:t>36</a:t>
            </a:fld>
            <a:endParaRPr lang="zh-HK" altLang="en-US"/>
          </a:p>
        </p:txBody>
      </p:sp>
      <p:sp>
        <p:nvSpPr>
          <p:cNvPr id="2" name="Rectangle 1"/>
          <p:cNvSpPr/>
          <p:nvPr/>
        </p:nvSpPr>
        <p:spPr>
          <a:xfrm>
            <a:off x="2483768" y="2028500"/>
            <a:ext cx="2088232" cy="4027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5" name="Rectangle 14"/>
          <p:cNvSpPr/>
          <p:nvPr/>
        </p:nvSpPr>
        <p:spPr>
          <a:xfrm>
            <a:off x="5682453" y="2431286"/>
            <a:ext cx="2345931" cy="3736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6" name="Rectangle 15"/>
          <p:cNvSpPr/>
          <p:nvPr/>
        </p:nvSpPr>
        <p:spPr>
          <a:xfrm>
            <a:off x="5364088" y="3184772"/>
            <a:ext cx="3024336" cy="4004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8" name="Rectangle 17"/>
          <p:cNvSpPr/>
          <p:nvPr/>
        </p:nvSpPr>
        <p:spPr>
          <a:xfrm>
            <a:off x="6822179" y="5185912"/>
            <a:ext cx="1422229" cy="441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Rectangle 13"/>
          <p:cNvSpPr/>
          <p:nvPr/>
        </p:nvSpPr>
        <p:spPr>
          <a:xfrm>
            <a:off x="868914" y="4376356"/>
            <a:ext cx="1721886" cy="4004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9" name="Rectangle 18"/>
          <p:cNvSpPr/>
          <p:nvPr/>
        </p:nvSpPr>
        <p:spPr>
          <a:xfrm>
            <a:off x="6984268" y="3942312"/>
            <a:ext cx="1702532" cy="441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7" name="TextBox 33"/>
          <p:cNvSpPr txBox="1"/>
          <p:nvPr/>
        </p:nvSpPr>
        <p:spPr>
          <a:xfrm>
            <a:off x="5159127" y="6143407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文章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改編自聖公會基恩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小學教材</a:t>
            </a:r>
            <a:endParaRPr lang="zh-HK" altLang="en-US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49732" y="0"/>
            <a:ext cx="8229600" cy="1095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j-cs"/>
              </a:defRPr>
            </a:lvl1pPr>
          </a:lstStyle>
          <a:p>
            <a:pPr algn="l"/>
            <a:r>
              <a:rPr lang="en-US" altLang="zh-TW" sz="3600" dirty="0" smtClean="0">
                <a:solidFill>
                  <a:srgbClr val="7030A0"/>
                </a:solidFill>
              </a:rPr>
              <a:t>3. </a:t>
            </a:r>
            <a:r>
              <a:rPr lang="zh-TW" altLang="en-US" sz="3600" dirty="0" smtClean="0">
                <a:solidFill>
                  <a:srgbClr val="7030A0"/>
                </a:solidFill>
              </a:rPr>
              <a:t>請按事情的先後，找出主角在海洋公園  </a:t>
            </a:r>
            <a:endParaRPr lang="en-US" altLang="zh-TW" sz="3600" dirty="0" smtClean="0">
              <a:solidFill>
                <a:srgbClr val="7030A0"/>
              </a:solidFill>
            </a:endParaRPr>
          </a:p>
          <a:p>
            <a:pPr algn="l"/>
            <a:r>
              <a:rPr lang="en-US" altLang="zh-TW" sz="3600" dirty="0">
                <a:solidFill>
                  <a:srgbClr val="7030A0"/>
                </a:solidFill>
              </a:rPr>
              <a:t> </a:t>
            </a:r>
            <a:r>
              <a:rPr lang="en-US" altLang="zh-TW" sz="3600" dirty="0" smtClean="0">
                <a:solidFill>
                  <a:srgbClr val="7030A0"/>
                </a:solidFill>
              </a:rPr>
              <a:t>   </a:t>
            </a:r>
            <a:r>
              <a:rPr lang="zh-TW" altLang="en-US" sz="3600" dirty="0" smtClean="0">
                <a:solidFill>
                  <a:srgbClr val="7030A0"/>
                </a:solidFill>
              </a:rPr>
              <a:t>內進行的活動</a:t>
            </a:r>
            <a:r>
              <a:rPr lang="zh-TW" altLang="en-US" sz="3600" dirty="0">
                <a:solidFill>
                  <a:srgbClr val="7030A0"/>
                </a:solidFill>
              </a:rPr>
              <a:t>。</a:t>
            </a:r>
            <a:endParaRPr lang="zh-HK" alt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94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8" grpId="0" animBg="1"/>
      <p:bldP spid="14" grpId="0" animBg="1"/>
      <p:bldP spid="1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55" y="1164814"/>
            <a:ext cx="8435280" cy="5073427"/>
          </a:xfrm>
          <a:solidFill>
            <a:schemeClr val="bg1">
              <a:lumMod val="95000"/>
            </a:schemeClr>
          </a:solidFill>
        </p:spPr>
        <p:txBody>
          <a:bodyPr>
            <a:normAutofit fontScale="92500"/>
          </a:bodyPr>
          <a:lstStyle/>
          <a:p>
            <a:pPr marL="400050" lvl="1" indent="0">
              <a:buNone/>
            </a:pPr>
            <a:r>
              <a:rPr lang="en-US" altLang="zh-TW" dirty="0" smtClean="0">
                <a:latin typeface="標楷體" panose="03000509000000000000" pitchFamily="65" charset="-120"/>
              </a:rPr>
              <a:t>	</a:t>
            </a:r>
            <a:r>
              <a:rPr lang="zh-TW" altLang="zh-HK" dirty="0" smtClean="0">
                <a:latin typeface="標楷體" panose="03000509000000000000" pitchFamily="65" charset="-120"/>
              </a:rPr>
              <a:t>今天，</a:t>
            </a:r>
            <a:r>
              <a:rPr lang="zh-TW" altLang="en-US" dirty="0">
                <a:latin typeface="標楷體" panose="03000509000000000000" pitchFamily="65" charset="-120"/>
              </a:rPr>
              <a:t>我</a:t>
            </a:r>
            <a:r>
              <a:rPr lang="zh-TW" altLang="zh-HK" dirty="0" smtClean="0">
                <a:latin typeface="標楷體" panose="03000509000000000000" pitchFamily="65" charset="-120"/>
              </a:rPr>
              <a:t>到</a:t>
            </a:r>
            <a:r>
              <a:rPr lang="zh-TW" altLang="zh-HK" dirty="0">
                <a:latin typeface="標楷體" panose="03000509000000000000" pitchFamily="65" charset="-120"/>
              </a:rPr>
              <a:t>海洋公園遊玩。</a:t>
            </a:r>
            <a:br>
              <a:rPr lang="zh-TW" altLang="zh-HK" dirty="0">
                <a:latin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</a:rPr>
              <a:t>	</a:t>
            </a:r>
            <a:r>
              <a:rPr lang="zh-TW" altLang="zh-HK" dirty="0">
                <a:solidFill>
                  <a:srgbClr val="0070C0"/>
                </a:solidFill>
                <a:latin typeface="標楷體" panose="03000509000000000000" pitchFamily="65" charset="-120"/>
              </a:rPr>
              <a:t>剛剛</a:t>
            </a:r>
            <a:r>
              <a:rPr lang="zh-TW" altLang="zh-HK" dirty="0">
                <a:latin typeface="標楷體" panose="03000509000000000000" pitchFamily="65" charset="-120"/>
              </a:rPr>
              <a:t>踏進</a:t>
            </a:r>
            <a:r>
              <a:rPr lang="zh-TW" altLang="zh-HK" dirty="0">
                <a:solidFill>
                  <a:srgbClr val="0070C0"/>
                </a:solidFill>
                <a:latin typeface="標楷體" panose="03000509000000000000" pitchFamily="65" charset="-120"/>
              </a:rPr>
              <a:t>海洋天地</a:t>
            </a:r>
            <a:r>
              <a:rPr lang="zh-TW" altLang="zh-HK" dirty="0" smtClean="0">
                <a:latin typeface="標楷體" panose="03000509000000000000" pitchFamily="65" charset="-120"/>
              </a:rPr>
              <a:t>，</a:t>
            </a:r>
            <a:r>
              <a:rPr lang="zh-TW" altLang="zh-HK" dirty="0" smtClean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</a:rPr>
              <a:t>一隻</a:t>
            </a:r>
            <a:r>
              <a:rPr lang="zh-TW" altLang="zh-HK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</a:rPr>
              <a:t>海豚</a:t>
            </a:r>
            <a:r>
              <a:rPr lang="zh-TW" altLang="zh-HK" dirty="0" smtClean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</a:rPr>
              <a:t>吉祥物</a:t>
            </a:r>
            <a:r>
              <a:rPr lang="zh-TW" altLang="en-US" dirty="0" smtClean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</a:rPr>
              <a:t>出現在我的眼前</a:t>
            </a:r>
            <a:r>
              <a:rPr lang="zh-TW" altLang="zh-HK" dirty="0" smtClean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</a:rPr>
              <a:t>，</a:t>
            </a:r>
            <a:r>
              <a:rPr lang="zh-TW" altLang="en-US" dirty="0" smtClean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</a:rPr>
              <a:t>我立即跑去跟牠</a:t>
            </a:r>
            <a:r>
              <a:rPr lang="zh-TW" altLang="zh-HK" dirty="0" smtClean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</a:rPr>
              <a:t>合</a:t>
            </a:r>
            <a:r>
              <a:rPr lang="zh-TW" altLang="zh-HK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</a:rPr>
              <a:t>照</a:t>
            </a:r>
            <a:r>
              <a:rPr lang="zh-TW" altLang="zh-HK" dirty="0" smtClean="0">
                <a:latin typeface="標楷體" panose="03000509000000000000" pitchFamily="65" charset="-120"/>
              </a:rPr>
              <a:t>。</a:t>
            </a:r>
            <a:r>
              <a:rPr lang="zh-HK" altLang="en-US" dirty="0">
                <a:latin typeface="標楷體" panose="03000509000000000000" pitchFamily="65" charset="-120"/>
              </a:rPr>
              <a:t/>
            </a:r>
            <a:br>
              <a:rPr lang="zh-HK" altLang="en-US" dirty="0">
                <a:latin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</a:rPr>
              <a:t>	</a:t>
            </a:r>
            <a:r>
              <a:rPr lang="zh-TW" altLang="zh-HK" dirty="0">
                <a:solidFill>
                  <a:srgbClr val="0070C0"/>
                </a:solidFill>
                <a:latin typeface="標楷體" panose="03000509000000000000" pitchFamily="65" charset="-120"/>
              </a:rPr>
              <a:t>接着</a:t>
            </a:r>
            <a:r>
              <a:rPr lang="zh-TW" altLang="zh-HK" dirty="0">
                <a:latin typeface="標楷體" panose="03000509000000000000" pitchFamily="65" charset="-120"/>
              </a:rPr>
              <a:t>，我往</a:t>
            </a:r>
            <a:r>
              <a:rPr lang="zh-TW" altLang="zh-HK" dirty="0">
                <a:solidFill>
                  <a:srgbClr val="0070C0"/>
                </a:solidFill>
                <a:latin typeface="標楷體" panose="03000509000000000000" pitchFamily="65" charset="-120"/>
              </a:rPr>
              <a:t>鯊魚館</a:t>
            </a:r>
            <a:r>
              <a:rPr lang="zh-TW" altLang="zh-HK" dirty="0">
                <a:latin typeface="標楷體" panose="03000509000000000000" pitchFamily="65" charset="-120"/>
              </a:rPr>
              <a:t>去。那裏有不同品種的</a:t>
            </a:r>
            <a:r>
              <a:rPr lang="zh-TW" altLang="zh-HK" dirty="0" smtClean="0">
                <a:latin typeface="標楷體" panose="03000509000000000000" pitchFamily="65" charset="-120"/>
              </a:rPr>
              <a:t>鯊魚</a:t>
            </a:r>
            <a:r>
              <a:rPr lang="zh-TW" altLang="en-US" dirty="0" smtClean="0">
                <a:latin typeface="標楷體" panose="03000509000000000000" pitchFamily="65" charset="-120"/>
              </a:rPr>
              <a:t>在游來游去</a:t>
            </a:r>
            <a:r>
              <a:rPr lang="zh-TW" altLang="zh-HK" dirty="0" smtClean="0">
                <a:latin typeface="標楷體" panose="03000509000000000000" pitchFamily="65" charset="-120"/>
              </a:rPr>
              <a:t>，</a:t>
            </a:r>
            <a:r>
              <a:rPr lang="zh-TW" altLang="zh-HK" dirty="0">
                <a:latin typeface="標楷體" panose="03000509000000000000" pitchFamily="65" charset="-120"/>
              </a:rPr>
              <a:t>如虎鯊、豹紋</a:t>
            </a:r>
            <a:r>
              <a:rPr lang="zh-TW" altLang="zh-HK" dirty="0" smtClean="0">
                <a:latin typeface="標楷體" panose="03000509000000000000" pitchFamily="65" charset="-120"/>
              </a:rPr>
              <a:t>鯊</a:t>
            </a:r>
            <a:r>
              <a:rPr lang="en-US" altLang="zh-TW" dirty="0" smtClean="0">
                <a:latin typeface="標楷體" panose="03000509000000000000" pitchFamily="65" charset="-120"/>
              </a:rPr>
              <a:t>……</a:t>
            </a:r>
            <a:r>
              <a:rPr lang="zh-TW" altLang="zh-HK" dirty="0" smtClean="0">
                <a:latin typeface="標楷體" panose="03000509000000000000" pitchFamily="65" charset="-120"/>
              </a:rPr>
              <a:t>哇</a:t>
            </a:r>
            <a:r>
              <a:rPr lang="zh-TW" altLang="zh-HK" dirty="0">
                <a:latin typeface="標楷體" panose="03000509000000000000" pitchFamily="65" charset="-120"/>
              </a:rPr>
              <a:t>，真好看！</a:t>
            </a:r>
            <a:br>
              <a:rPr lang="zh-TW" altLang="zh-HK" dirty="0">
                <a:latin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</a:rPr>
              <a:t>	</a:t>
            </a:r>
            <a:r>
              <a:rPr lang="zh-TW" altLang="zh-HK" dirty="0">
                <a:solidFill>
                  <a:srgbClr val="0070C0"/>
                </a:solidFill>
                <a:latin typeface="標楷體" panose="03000509000000000000" pitchFamily="65" charset="-120"/>
              </a:rPr>
              <a:t>不一會兒</a:t>
            </a:r>
            <a:r>
              <a:rPr lang="zh-TW" altLang="zh-HK" dirty="0">
                <a:latin typeface="標楷體" panose="03000509000000000000" pitchFamily="65" charset="-120"/>
              </a:rPr>
              <a:t>，我坐上</a:t>
            </a:r>
            <a:r>
              <a:rPr lang="zh-TW" altLang="zh-HK" dirty="0">
                <a:solidFill>
                  <a:srgbClr val="0070C0"/>
                </a:solidFill>
                <a:latin typeface="標楷體" panose="03000509000000000000" pitchFamily="65" charset="-120"/>
              </a:rPr>
              <a:t>摩天輪</a:t>
            </a:r>
            <a:r>
              <a:rPr lang="zh-TW" altLang="zh-HK" dirty="0">
                <a:latin typeface="標楷體" panose="03000509000000000000" pitchFamily="65" charset="-120"/>
              </a:rPr>
              <a:t>，飽</a:t>
            </a:r>
            <a:r>
              <a:rPr lang="zh-TW" altLang="zh-HK" dirty="0" smtClean="0">
                <a:latin typeface="標楷體" panose="03000509000000000000" pitchFamily="65" charset="-120"/>
              </a:rPr>
              <a:t>覽</a:t>
            </a:r>
            <a:r>
              <a:rPr lang="zh-TW" altLang="en-US" dirty="0" smtClean="0">
                <a:latin typeface="標楷體" panose="03000509000000000000" pitchFamily="65" charset="-120"/>
              </a:rPr>
              <a:t>四</a:t>
            </a:r>
            <a:r>
              <a:rPr lang="zh-TW" altLang="zh-HK" dirty="0" smtClean="0">
                <a:latin typeface="標楷體" panose="03000509000000000000" pitchFamily="65" charset="-120"/>
              </a:rPr>
              <a:t>周的</a:t>
            </a:r>
            <a:r>
              <a:rPr lang="zh-TW" altLang="en-US" dirty="0" smtClean="0">
                <a:latin typeface="標楷體" panose="03000509000000000000" pitchFamily="65" charset="-120"/>
              </a:rPr>
              <a:t>怡人</a:t>
            </a:r>
            <a:r>
              <a:rPr lang="zh-TW" altLang="zh-HK" dirty="0" smtClean="0">
                <a:latin typeface="標楷體" panose="03000509000000000000" pitchFamily="65" charset="-120"/>
              </a:rPr>
              <a:t>景</a:t>
            </a:r>
            <a:r>
              <a:rPr lang="zh-TW" altLang="en-US" dirty="0" smtClean="0">
                <a:latin typeface="標楷體" panose="03000509000000000000" pitchFamily="65" charset="-120"/>
              </a:rPr>
              <a:t>色。</a:t>
            </a:r>
            <a:r>
              <a:rPr lang="zh-TW" altLang="zh-HK" dirty="0" smtClean="0">
                <a:latin typeface="標楷體" panose="03000509000000000000" pitchFamily="65" charset="-120"/>
              </a:rPr>
              <a:t>藍</a:t>
            </a:r>
            <a:r>
              <a:rPr lang="zh-TW" altLang="zh-HK" dirty="0">
                <a:latin typeface="標楷體" panose="03000509000000000000" pitchFamily="65" charset="-120"/>
              </a:rPr>
              <a:t>的</a:t>
            </a:r>
            <a:r>
              <a:rPr lang="zh-TW" altLang="zh-HK" dirty="0" smtClean="0">
                <a:latin typeface="標楷體" panose="03000509000000000000" pitchFamily="65" charset="-120"/>
              </a:rPr>
              <a:t>天</a:t>
            </a:r>
            <a:r>
              <a:rPr lang="zh-TW" altLang="en-US" dirty="0" smtClean="0">
                <a:latin typeface="標楷體" panose="03000509000000000000" pitchFamily="65" charset="-120"/>
              </a:rPr>
              <a:t>、</a:t>
            </a:r>
            <a:r>
              <a:rPr lang="zh-TW" altLang="zh-HK" dirty="0" smtClean="0">
                <a:latin typeface="標楷體" panose="03000509000000000000" pitchFamily="65" charset="-120"/>
              </a:rPr>
              <a:t>白</a:t>
            </a:r>
            <a:r>
              <a:rPr lang="zh-TW" altLang="zh-HK" dirty="0">
                <a:latin typeface="標楷體" panose="03000509000000000000" pitchFamily="65" charset="-120"/>
              </a:rPr>
              <a:t>的</a:t>
            </a:r>
            <a:r>
              <a:rPr lang="zh-TW" altLang="zh-HK" dirty="0" smtClean="0">
                <a:latin typeface="標楷體" panose="03000509000000000000" pitchFamily="65" charset="-120"/>
              </a:rPr>
              <a:t>雲</a:t>
            </a:r>
            <a:r>
              <a:rPr lang="zh-TW" altLang="en-US" dirty="0" smtClean="0">
                <a:latin typeface="標楷體" panose="03000509000000000000" pitchFamily="65" charset="-120"/>
              </a:rPr>
              <a:t>、</a:t>
            </a:r>
            <a:r>
              <a:rPr lang="zh-TW" altLang="zh-HK" dirty="0" smtClean="0">
                <a:latin typeface="標楷體" panose="03000509000000000000" pitchFamily="65" charset="-120"/>
              </a:rPr>
              <a:t>綠</a:t>
            </a:r>
            <a:r>
              <a:rPr lang="zh-TW" altLang="zh-HK" dirty="0">
                <a:latin typeface="標楷體" panose="03000509000000000000" pitchFamily="65" charset="-120"/>
              </a:rPr>
              <a:t>的海</a:t>
            </a:r>
            <a:r>
              <a:rPr lang="zh-TW" altLang="zh-HK" dirty="0" smtClean="0">
                <a:latin typeface="標楷體" panose="03000509000000000000" pitchFamily="65" charset="-120"/>
              </a:rPr>
              <a:t>，令人</a:t>
            </a:r>
            <a:r>
              <a:rPr lang="zh-TW" altLang="zh-HK" dirty="0">
                <a:latin typeface="標楷體" panose="03000509000000000000" pitchFamily="65" charset="-120"/>
              </a:rPr>
              <a:t>心曠神怡。</a:t>
            </a:r>
            <a:br>
              <a:rPr lang="zh-TW" altLang="zh-HK" dirty="0">
                <a:latin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</a:rPr>
              <a:t>	</a:t>
            </a:r>
            <a:r>
              <a:rPr lang="zh-TW" altLang="zh-HK" dirty="0">
                <a:solidFill>
                  <a:srgbClr val="0070C0"/>
                </a:solidFill>
                <a:latin typeface="標楷體" panose="03000509000000000000" pitchFamily="65" charset="-120"/>
              </a:rPr>
              <a:t>最後</a:t>
            </a:r>
            <a:r>
              <a:rPr lang="zh-TW" altLang="zh-HK" dirty="0">
                <a:latin typeface="標楷體" panose="03000509000000000000" pitchFamily="65" charset="-120"/>
              </a:rPr>
              <a:t>，我沿着樓梯</a:t>
            </a:r>
            <a:r>
              <a:rPr lang="zh-TW" altLang="en-US" dirty="0">
                <a:latin typeface="標楷體" panose="03000509000000000000" pitchFamily="65" charset="-120"/>
              </a:rPr>
              <a:t>走</a:t>
            </a:r>
            <a:r>
              <a:rPr lang="zh-TW" altLang="zh-HK" dirty="0">
                <a:latin typeface="標楷體" panose="03000509000000000000" pitchFamily="65" charset="-120"/>
              </a:rPr>
              <a:t>到</a:t>
            </a:r>
            <a:r>
              <a:rPr lang="zh-TW" altLang="zh-HK" dirty="0">
                <a:solidFill>
                  <a:srgbClr val="0070C0"/>
                </a:solidFill>
                <a:latin typeface="標楷體" panose="03000509000000000000" pitchFamily="65" charset="-120"/>
              </a:rPr>
              <a:t>過山</a:t>
            </a:r>
            <a:r>
              <a:rPr lang="zh-TW" altLang="zh-HK" dirty="0" smtClean="0">
                <a:solidFill>
                  <a:srgbClr val="0070C0"/>
                </a:solidFill>
                <a:latin typeface="標楷體" panose="03000509000000000000" pitchFamily="65" charset="-120"/>
              </a:rPr>
              <a:t>車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</a:rPr>
              <a:t>車</a:t>
            </a:r>
            <a:r>
              <a:rPr lang="zh-TW" altLang="zh-HK" dirty="0" smtClean="0">
                <a:solidFill>
                  <a:srgbClr val="0070C0"/>
                </a:solidFill>
                <a:latin typeface="標楷體" panose="03000509000000000000" pitchFamily="65" charset="-120"/>
              </a:rPr>
              <a:t>站</a:t>
            </a:r>
            <a:r>
              <a:rPr lang="zh-TW" altLang="en-US" dirty="0">
                <a:latin typeface="標楷體" panose="03000509000000000000" pitchFamily="65" charset="-120"/>
              </a:rPr>
              <a:t>時</a:t>
            </a:r>
            <a:r>
              <a:rPr lang="zh-TW" altLang="zh-HK" dirty="0">
                <a:latin typeface="標楷體" panose="03000509000000000000" pitchFamily="65" charset="-120"/>
              </a:rPr>
              <a:t>，</a:t>
            </a:r>
            <a:r>
              <a:rPr lang="zh-TW" altLang="zh-HK" dirty="0" smtClean="0">
                <a:latin typeface="標楷體" panose="03000509000000000000" pitchFamily="65" charset="-120"/>
              </a:rPr>
              <a:t>聽到遊客的</a:t>
            </a:r>
            <a:r>
              <a:rPr lang="zh-TW" altLang="en-US" dirty="0" smtClean="0">
                <a:latin typeface="標楷體" panose="03000509000000000000" pitchFamily="65" charset="-120"/>
              </a:rPr>
              <a:t>陣陣</a:t>
            </a:r>
            <a:r>
              <a:rPr lang="zh-TW" altLang="zh-HK" dirty="0" smtClean="0">
                <a:latin typeface="標楷體" panose="03000509000000000000" pitchFamily="65" charset="-120"/>
              </a:rPr>
              <a:t>尖叫聲，</a:t>
            </a:r>
            <a:r>
              <a:rPr lang="zh-TW" altLang="en-US" dirty="0" smtClean="0">
                <a:latin typeface="標楷體" panose="03000509000000000000" pitchFamily="65" charset="-120"/>
              </a:rPr>
              <a:t>不禁</a:t>
            </a:r>
            <a:r>
              <a:rPr lang="zh-TW" altLang="zh-HK" dirty="0" smtClean="0">
                <a:latin typeface="標楷體" panose="03000509000000000000" pitchFamily="65" charset="-120"/>
              </a:rPr>
              <a:t>令</a:t>
            </a:r>
            <a:r>
              <a:rPr lang="zh-TW" altLang="zh-HK" dirty="0">
                <a:latin typeface="標楷體" panose="03000509000000000000" pitchFamily="65" charset="-120"/>
              </a:rPr>
              <a:t>我</a:t>
            </a:r>
            <a:r>
              <a:rPr lang="zh-TW" altLang="en-US" dirty="0">
                <a:latin typeface="標楷體" panose="03000509000000000000" pitchFamily="65" charset="-120"/>
              </a:rPr>
              <a:t>緊張</a:t>
            </a:r>
            <a:r>
              <a:rPr lang="zh-TW" altLang="zh-HK" dirty="0">
                <a:latin typeface="標楷體" panose="03000509000000000000" pitchFamily="65" charset="-120"/>
              </a:rPr>
              <a:t>起來，</a:t>
            </a:r>
            <a:r>
              <a:rPr lang="zh-TW" altLang="en-US" dirty="0">
                <a:latin typeface="標楷體" panose="03000509000000000000" pitchFamily="65" charset="-120"/>
              </a:rPr>
              <a:t>心裏想了又想，膽小的我還是</a:t>
            </a:r>
            <a:r>
              <a:rPr lang="zh-TW" altLang="zh-HK" dirty="0" smtClean="0">
                <a:latin typeface="標楷體" panose="03000509000000000000" pitchFamily="65" charset="-120"/>
              </a:rPr>
              <a:t>決定不</a:t>
            </a:r>
            <a:r>
              <a:rPr lang="zh-TW" altLang="zh-HK" dirty="0">
                <a:latin typeface="標楷體" panose="03000509000000000000" pitchFamily="65" charset="-120"/>
              </a:rPr>
              <a:t>玩了</a:t>
            </a:r>
            <a:r>
              <a:rPr lang="zh-TW" altLang="zh-HK" dirty="0" smtClean="0">
                <a:latin typeface="標楷體" panose="03000509000000000000" pitchFamily="65" charset="-120"/>
              </a:rPr>
              <a:t>。</a:t>
            </a:r>
            <a:r>
              <a:rPr lang="zh-TW" altLang="en-US" dirty="0">
                <a:latin typeface="標楷體" panose="03000509000000000000" pitchFamily="65" charset="-120"/>
              </a:rPr>
              <a:t>突然</a:t>
            </a:r>
            <a:r>
              <a:rPr lang="zh-TW" altLang="en-US" dirty="0" smtClean="0">
                <a:latin typeface="標楷體" panose="03000509000000000000" pitchFamily="65" charset="-120"/>
              </a:rPr>
              <a:t>，</a:t>
            </a:r>
            <a:r>
              <a:rPr lang="zh-TW" altLang="zh-HK" dirty="0" smtClean="0">
                <a:latin typeface="標楷體" panose="03000509000000000000" pitchFamily="65" charset="-120"/>
              </a:rPr>
              <a:t>肚子</a:t>
            </a:r>
            <a:r>
              <a:rPr lang="zh-TW" altLang="en-US" dirty="0">
                <a:latin typeface="標楷體" panose="03000509000000000000" pitchFamily="65" charset="-120"/>
              </a:rPr>
              <a:t>「咕咕</a:t>
            </a:r>
            <a:r>
              <a:rPr lang="zh-TW" altLang="en-US" dirty="0" smtClean="0">
                <a:latin typeface="標楷體" panose="03000509000000000000" pitchFamily="65" charset="-120"/>
              </a:rPr>
              <a:t>」作響</a:t>
            </a:r>
            <a:r>
              <a:rPr lang="zh-TW" altLang="zh-HK" dirty="0" smtClean="0">
                <a:latin typeface="標楷體" panose="03000509000000000000" pitchFamily="65" charset="-120"/>
              </a:rPr>
              <a:t>，</a:t>
            </a: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</a:rPr>
              <a:t>原來已是下午一時多了</a:t>
            </a:r>
            <a:r>
              <a:rPr lang="zh-TW" altLang="en-US" dirty="0">
                <a:latin typeface="標楷體" panose="03000509000000000000" pitchFamily="65" charset="-120"/>
              </a:rPr>
              <a:t>，</a:t>
            </a:r>
            <a:r>
              <a:rPr lang="zh-TW" altLang="en-US" dirty="0" smtClean="0">
                <a:latin typeface="標楷體" panose="03000509000000000000" pitchFamily="65" charset="-120"/>
              </a:rPr>
              <a:t>我</a:t>
            </a:r>
            <a:r>
              <a:rPr lang="zh-TW" altLang="zh-HK" dirty="0" smtClean="0">
                <a:latin typeface="標楷體" panose="03000509000000000000" pitchFamily="65" charset="-120"/>
              </a:rPr>
              <a:t>便</a:t>
            </a:r>
            <a:r>
              <a:rPr lang="zh-TW" altLang="en-US" dirty="0" smtClean="0">
                <a:latin typeface="標楷體" panose="03000509000000000000" pitchFamily="65" charset="-120"/>
              </a:rPr>
              <a:t>走</a:t>
            </a:r>
            <a:r>
              <a:rPr lang="zh-TW" altLang="zh-HK" dirty="0" smtClean="0">
                <a:latin typeface="標楷體" panose="03000509000000000000" pitchFamily="65" charset="-120"/>
              </a:rPr>
              <a:t>到</a:t>
            </a:r>
            <a:r>
              <a:rPr lang="zh-TW" altLang="zh-HK" dirty="0" smtClean="0">
                <a:solidFill>
                  <a:srgbClr val="0070C0"/>
                </a:solidFill>
                <a:latin typeface="標楷體" panose="03000509000000000000" pitchFamily="65" charset="-120"/>
              </a:rPr>
              <a:t>小食亭</a:t>
            </a:r>
            <a:r>
              <a:rPr lang="zh-TW" altLang="zh-HK" dirty="0" smtClean="0">
                <a:latin typeface="標楷體" panose="03000509000000000000" pitchFamily="65" charset="-120"/>
              </a:rPr>
              <a:t>買</a:t>
            </a:r>
            <a:r>
              <a:rPr lang="zh-TW" altLang="zh-HK" dirty="0">
                <a:latin typeface="標楷體" panose="03000509000000000000" pitchFamily="65" charset="-120"/>
              </a:rPr>
              <a:t>東西吃。</a:t>
            </a:r>
            <a:br>
              <a:rPr lang="zh-TW" altLang="zh-HK" dirty="0">
                <a:latin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</a:rPr>
              <a:t>	</a:t>
            </a:r>
            <a:r>
              <a:rPr lang="zh-TW" altLang="zh-HK" dirty="0" smtClean="0">
                <a:latin typeface="標楷體" panose="03000509000000000000" pitchFamily="65" charset="-120"/>
              </a:rPr>
              <a:t>今天</a:t>
            </a:r>
            <a:r>
              <a:rPr lang="zh-TW" altLang="zh-HK" dirty="0">
                <a:latin typeface="標楷體" panose="03000509000000000000" pitchFamily="65" charset="-120"/>
              </a:rPr>
              <a:t>過</a:t>
            </a:r>
            <a:r>
              <a:rPr lang="zh-TW" altLang="zh-HK" dirty="0" smtClean="0">
                <a:latin typeface="標楷體" panose="03000509000000000000" pitchFamily="65" charset="-120"/>
              </a:rPr>
              <a:t>得</a:t>
            </a:r>
            <a:r>
              <a:rPr lang="zh-TW" altLang="en-US" dirty="0" smtClean="0">
                <a:latin typeface="標楷體" panose="03000509000000000000" pitchFamily="65" charset="-120"/>
              </a:rPr>
              <a:t>十分</a:t>
            </a:r>
            <a:r>
              <a:rPr lang="zh-TW" altLang="zh-HK" dirty="0" smtClean="0">
                <a:latin typeface="標楷體" panose="03000509000000000000" pitchFamily="65" charset="-120"/>
              </a:rPr>
              <a:t>愉快，</a:t>
            </a:r>
            <a:r>
              <a:rPr lang="zh-TW" altLang="en-US" dirty="0" smtClean="0">
                <a:latin typeface="標楷體" panose="03000509000000000000" pitchFamily="65" charset="-120"/>
              </a:rPr>
              <a:t>我</a:t>
            </a:r>
            <a:r>
              <a:rPr lang="zh-TW" altLang="zh-HK" dirty="0" smtClean="0">
                <a:latin typeface="標楷體" panose="03000509000000000000" pitchFamily="65" charset="-120"/>
              </a:rPr>
              <a:t>希望和</a:t>
            </a:r>
            <a:r>
              <a:rPr lang="zh-TW" altLang="en-US" dirty="0" smtClean="0">
                <a:latin typeface="標楷體" panose="03000509000000000000" pitchFamily="65" charset="-120"/>
              </a:rPr>
              <a:t>朋友</a:t>
            </a:r>
            <a:r>
              <a:rPr lang="zh-TW" altLang="zh-HK" dirty="0" smtClean="0">
                <a:latin typeface="標楷體" panose="03000509000000000000" pitchFamily="65" charset="-120"/>
              </a:rPr>
              <a:t>一起</a:t>
            </a:r>
            <a:r>
              <a:rPr lang="zh-TW" altLang="en-US" dirty="0" smtClean="0">
                <a:latin typeface="標楷體" panose="03000509000000000000" pitchFamily="65" charset="-120"/>
              </a:rPr>
              <a:t>再</a:t>
            </a:r>
            <a:r>
              <a:rPr lang="zh-TW" altLang="zh-HK" dirty="0" smtClean="0">
                <a:latin typeface="標楷體" panose="03000509000000000000" pitchFamily="65" charset="-120"/>
              </a:rPr>
              <a:t>來</a:t>
            </a:r>
            <a:r>
              <a:rPr lang="zh-TW" altLang="zh-HK" dirty="0">
                <a:latin typeface="標楷體" panose="03000509000000000000" pitchFamily="65" charset="-120"/>
              </a:rPr>
              <a:t>呢！</a:t>
            </a:r>
            <a:endParaRPr lang="zh-HK" altLang="en-US" dirty="0">
              <a:latin typeface="標楷體" panose="03000509000000000000" pitchFamily="65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dirty="0" smtClean="0"/>
              <a:t>(</a:t>
            </a:r>
            <a:r>
              <a:rPr lang="zh-HK" altLang="en-US" smtClean="0"/>
              <a:t>閱讀</a:t>
            </a:r>
            <a:r>
              <a:rPr lang="en-US" altLang="zh-HK" dirty="0" smtClean="0"/>
              <a:t>)</a:t>
            </a:r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教育局教育心理服務</a:t>
            </a:r>
            <a:r>
              <a:rPr lang="en-US" altLang="zh-TW" dirty="0" smtClean="0"/>
              <a:t>(</a:t>
            </a:r>
            <a:r>
              <a:rPr lang="zh-TW" altLang="en-US" dirty="0" smtClean="0"/>
              <a:t>新界東</a:t>
            </a:r>
            <a:r>
              <a:rPr lang="en-US" altLang="zh-TW" dirty="0" smtClean="0"/>
              <a:t>)</a:t>
            </a:r>
            <a:r>
              <a:rPr lang="zh-TW" altLang="en-US" dirty="0" smtClean="0"/>
              <a:t>組 </a:t>
            </a:r>
            <a:r>
              <a:rPr lang="en-US" altLang="zh-TW" dirty="0" smtClean="0"/>
              <a:t>©2019</a:t>
            </a:r>
            <a:endParaRPr lang="zh-HK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pPr/>
              <a:t>37</a:t>
            </a:fld>
            <a:endParaRPr lang="zh-HK" altLang="en-US"/>
          </a:p>
        </p:txBody>
      </p:sp>
      <p:sp>
        <p:nvSpPr>
          <p:cNvPr id="2" name="Rectangle 1"/>
          <p:cNvSpPr/>
          <p:nvPr/>
        </p:nvSpPr>
        <p:spPr>
          <a:xfrm>
            <a:off x="2483768" y="2028500"/>
            <a:ext cx="2088232" cy="4027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5" name="Rectangle 14"/>
          <p:cNvSpPr/>
          <p:nvPr/>
        </p:nvSpPr>
        <p:spPr>
          <a:xfrm>
            <a:off x="5682453" y="2431286"/>
            <a:ext cx="2345931" cy="3736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6" name="Rectangle 15"/>
          <p:cNvSpPr/>
          <p:nvPr/>
        </p:nvSpPr>
        <p:spPr>
          <a:xfrm>
            <a:off x="5364088" y="3184772"/>
            <a:ext cx="3024336" cy="4004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8" name="Rectangle 17"/>
          <p:cNvSpPr/>
          <p:nvPr/>
        </p:nvSpPr>
        <p:spPr>
          <a:xfrm>
            <a:off x="6822179" y="5185912"/>
            <a:ext cx="1422229" cy="441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Rectangle 13"/>
          <p:cNvSpPr/>
          <p:nvPr/>
        </p:nvSpPr>
        <p:spPr>
          <a:xfrm>
            <a:off x="868914" y="4376356"/>
            <a:ext cx="1721886" cy="4004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9" name="Rectangle 18"/>
          <p:cNvSpPr/>
          <p:nvPr/>
        </p:nvSpPr>
        <p:spPr>
          <a:xfrm>
            <a:off x="6984268" y="3942312"/>
            <a:ext cx="1702532" cy="441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7" name="TextBox 33"/>
          <p:cNvSpPr txBox="1"/>
          <p:nvPr/>
        </p:nvSpPr>
        <p:spPr>
          <a:xfrm>
            <a:off x="5159127" y="6143407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文章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改編自聖公會基恩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小學教材</a:t>
            </a:r>
            <a:endParaRPr lang="zh-HK" altLang="en-US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49732" y="0"/>
            <a:ext cx="8229600" cy="1095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j-cs"/>
              </a:defRPr>
            </a:lvl1pPr>
          </a:lstStyle>
          <a:p>
            <a:pPr algn="l"/>
            <a:r>
              <a:rPr lang="en-US" altLang="zh-TW" sz="3600" dirty="0" smtClean="0">
                <a:solidFill>
                  <a:srgbClr val="7030A0"/>
                </a:solidFill>
              </a:rPr>
              <a:t>3. </a:t>
            </a:r>
            <a:r>
              <a:rPr lang="zh-TW" altLang="en-US" sz="3600" dirty="0" smtClean="0">
                <a:solidFill>
                  <a:srgbClr val="7030A0"/>
                </a:solidFill>
              </a:rPr>
              <a:t>請按事情的先後，找出主角在海洋公園  </a:t>
            </a:r>
            <a:endParaRPr lang="en-US" altLang="zh-TW" sz="3600" dirty="0" smtClean="0">
              <a:solidFill>
                <a:srgbClr val="7030A0"/>
              </a:solidFill>
            </a:endParaRPr>
          </a:p>
          <a:p>
            <a:pPr algn="l"/>
            <a:r>
              <a:rPr lang="en-US" altLang="zh-TW" sz="3600" dirty="0">
                <a:solidFill>
                  <a:srgbClr val="7030A0"/>
                </a:solidFill>
              </a:rPr>
              <a:t> </a:t>
            </a:r>
            <a:r>
              <a:rPr lang="en-US" altLang="zh-TW" sz="3600" dirty="0" smtClean="0">
                <a:solidFill>
                  <a:srgbClr val="7030A0"/>
                </a:solidFill>
              </a:rPr>
              <a:t>   </a:t>
            </a:r>
            <a:r>
              <a:rPr lang="zh-TW" altLang="en-US" sz="3600" dirty="0" smtClean="0">
                <a:solidFill>
                  <a:srgbClr val="7030A0"/>
                </a:solidFill>
              </a:rPr>
              <a:t>內進行的活動</a:t>
            </a:r>
            <a:r>
              <a:rPr lang="zh-TW" altLang="en-US" sz="3600" dirty="0">
                <a:solidFill>
                  <a:srgbClr val="7030A0"/>
                </a:solidFill>
              </a:rPr>
              <a:t>。</a:t>
            </a:r>
            <a:endParaRPr lang="zh-HK" altLang="en-US" sz="3600" dirty="0">
              <a:solidFill>
                <a:srgbClr val="7030A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58" y="57150"/>
            <a:ext cx="7562850" cy="1038225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4457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圓角矩形圖說文字 13"/>
          <p:cNvSpPr/>
          <p:nvPr/>
        </p:nvSpPr>
        <p:spPr>
          <a:xfrm>
            <a:off x="269032" y="1713331"/>
            <a:ext cx="6391200" cy="1355629"/>
          </a:xfrm>
          <a:prstGeom prst="wedgeRoundRectCallout">
            <a:avLst>
              <a:gd name="adj1" fmla="val 55765"/>
              <a:gd name="adj2" fmla="val 19087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altLang="zh-TW" sz="3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altLang="zh-TW" sz="3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spcBef>
                <a:spcPct val="50000"/>
              </a:spcBef>
            </a:pPr>
            <a:r>
              <a:rPr lang="zh-TW" altLang="zh-HK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時間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過渡語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表示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時間上的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轉移。</a:t>
            </a:r>
            <a:endParaRPr lang="zh-TW" altLang="zh-HK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altLang="zh-TW" sz="3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zh-TW" altLang="zh-TW" sz="36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575557" y="368961"/>
            <a:ext cx="8229600" cy="1008112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zh-TW" altLang="en-US" sz="6000" dirty="0" smtClean="0">
                <a:solidFill>
                  <a:srgbClr val="1A6EF6"/>
                </a:solidFill>
                <a:latin typeface="標楷體" panose="03000509000000000000" pitchFamily="65" charset="-120"/>
              </a:rPr>
              <a:t>小總結</a:t>
            </a:r>
            <a:r>
              <a:rPr lang="zh-TW" altLang="en-US" sz="6000" dirty="0">
                <a:solidFill>
                  <a:srgbClr val="1A6EF6"/>
                </a:solidFill>
                <a:latin typeface="標楷體" panose="03000509000000000000" pitchFamily="65" charset="-120"/>
              </a:rPr>
              <a:t>：</a:t>
            </a:r>
            <a:r>
              <a:rPr lang="en-US" altLang="zh-TW" sz="6000" dirty="0" smtClean="0">
                <a:solidFill>
                  <a:srgbClr val="1A6EF6"/>
                </a:solidFill>
                <a:latin typeface="標楷體" panose="03000509000000000000" pitchFamily="65" charset="-120"/>
              </a:rPr>
              <a:t/>
            </a:r>
            <a:br>
              <a:rPr lang="en-US" altLang="zh-TW" sz="6000" dirty="0" smtClean="0">
                <a:solidFill>
                  <a:srgbClr val="1A6EF6"/>
                </a:solidFill>
                <a:latin typeface="標楷體" panose="03000509000000000000" pitchFamily="65" charset="-120"/>
              </a:rPr>
            </a:br>
            <a:r>
              <a:rPr lang="zh-TW" altLang="zh-HK" sz="4900" dirty="0" smtClean="0">
                <a:solidFill>
                  <a:srgbClr val="1A6EF6"/>
                </a:solidFill>
                <a:latin typeface="標楷體" panose="03000509000000000000" pitchFamily="65" charset="-120"/>
              </a:rPr>
              <a:t>時間</a:t>
            </a:r>
            <a:r>
              <a:rPr lang="zh-TW" altLang="en-US" sz="4900" dirty="0" smtClean="0">
                <a:solidFill>
                  <a:srgbClr val="1A6EF6"/>
                </a:solidFill>
                <a:latin typeface="標楷體" panose="03000509000000000000" pitchFamily="65" charset="-120"/>
              </a:rPr>
              <a:t>過渡語</a:t>
            </a:r>
            <a:endParaRPr lang="zh-TW" altLang="zh-TW" sz="4900" dirty="0" smtClean="0"/>
          </a:p>
        </p:txBody>
      </p:sp>
      <p:grpSp>
        <p:nvGrpSpPr>
          <p:cNvPr id="9" name="群組 8"/>
          <p:cNvGrpSpPr/>
          <p:nvPr/>
        </p:nvGrpSpPr>
        <p:grpSpPr>
          <a:xfrm>
            <a:off x="6804249" y="332656"/>
            <a:ext cx="1800200" cy="1656184"/>
            <a:chOff x="1803797" y="3429000"/>
            <a:chExt cx="1924531" cy="1974156"/>
          </a:xfrm>
        </p:grpSpPr>
        <p:pic>
          <p:nvPicPr>
            <p:cNvPr id="10" name="圖片 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52" t="42570" r="60044" b="54009"/>
            <a:stretch/>
          </p:blipFill>
          <p:spPr bwMode="auto">
            <a:xfrm>
              <a:off x="1803797" y="3429000"/>
              <a:ext cx="1025926" cy="950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圖片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28" t="18875" r="28942" b="16629"/>
            <a:stretch/>
          </p:blipFill>
          <p:spPr>
            <a:xfrm>
              <a:off x="2761167" y="4418877"/>
              <a:ext cx="967161" cy="984279"/>
            </a:xfrm>
            <a:prstGeom prst="rect">
              <a:avLst/>
            </a:prstGeom>
          </p:spPr>
        </p:pic>
        <p:sp>
          <p:nvSpPr>
            <p:cNvPr id="12" name="弧形箭號 (左彎) 11"/>
            <p:cNvSpPr/>
            <p:nvPr/>
          </p:nvSpPr>
          <p:spPr>
            <a:xfrm rot="19522078">
              <a:off x="3036540" y="3516183"/>
              <a:ext cx="671742" cy="957793"/>
            </a:xfrm>
            <a:prstGeom prst="curvedLeftArrow">
              <a:avLst>
                <a:gd name="adj1" fmla="val 25000"/>
                <a:gd name="adj2" fmla="val 50000"/>
                <a:gd name="adj3" fmla="val 35375"/>
              </a:avLst>
            </a:prstGeom>
            <a:solidFill>
              <a:schemeClr val="accent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3" name="圖片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44208" y="2632472"/>
            <a:ext cx="2088232" cy="2661641"/>
          </a:xfrm>
          <a:prstGeom prst="rect">
            <a:avLst/>
          </a:prstGeom>
        </p:spPr>
      </p:pic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323528" y="6356350"/>
            <a:ext cx="2133600" cy="365125"/>
          </a:xfrm>
        </p:spPr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dirty="0" smtClean="0"/>
              <a:t>(</a:t>
            </a:r>
            <a:r>
              <a:rPr lang="zh-HK" altLang="en-US" smtClean="0"/>
              <a:t>閱讀</a:t>
            </a:r>
            <a:r>
              <a:rPr lang="en-US" altLang="zh-HK" dirty="0" smtClean="0"/>
              <a:t>)</a:t>
            </a:r>
            <a:endParaRPr lang="zh-HK" altLang="en-US" dirty="0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dirty="0" smtClean="0"/>
              <a:t>(</a:t>
            </a:r>
            <a:r>
              <a:rPr lang="zh-TW" altLang="en-US" smtClean="0"/>
              <a:t>新界東</a:t>
            </a:r>
            <a:r>
              <a:rPr lang="en-US" altLang="zh-TW" dirty="0" smtClean="0"/>
              <a:t>)</a:t>
            </a:r>
            <a:r>
              <a:rPr lang="zh-TW" altLang="en-US" smtClean="0"/>
              <a:t>組 </a:t>
            </a:r>
            <a:r>
              <a:rPr lang="en-US" altLang="zh-TW" dirty="0" smtClean="0"/>
              <a:t>©2019</a:t>
            </a:r>
            <a:endParaRPr lang="zh-HK" altLang="en-US" dirty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pPr/>
              <a:t>38</a:t>
            </a:fld>
            <a:endParaRPr lang="zh-HK" altLang="en-US" dirty="0"/>
          </a:p>
        </p:txBody>
      </p:sp>
      <p:sp>
        <p:nvSpPr>
          <p:cNvPr id="15" name="雲朵形圖說文字 14"/>
          <p:cNvSpPr/>
          <p:nvPr/>
        </p:nvSpPr>
        <p:spPr>
          <a:xfrm>
            <a:off x="323528" y="3405219"/>
            <a:ext cx="6696744" cy="2650642"/>
          </a:xfrm>
          <a:prstGeom prst="cloudCallout">
            <a:avLst>
              <a:gd name="adj1" fmla="val -47506"/>
              <a:gd name="adj2" fmla="val 48902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找到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時間過渡語後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，便要</a:t>
            </a:r>
            <a:r>
              <a:rPr lang="zh-TW" altLang="en-US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留意</a:t>
            </a:r>
            <a:r>
              <a:rPr lang="zh-TW" altLang="en-US" sz="28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之後的重要內容</a:t>
            </a:r>
            <a:r>
              <a:rPr lang="en-US" altLang="zh-TW" sz="28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包括事情及心情    </a:t>
            </a:r>
            <a:r>
              <a:rPr lang="en-US" altLang="zh-TW" sz="28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這樣有助我們理解記敍文</a:t>
            </a:r>
            <a:r>
              <a:rPr lang="en-US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en-US" altLang="zh-TW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Heart 15"/>
          <p:cNvSpPr/>
          <p:nvPr/>
        </p:nvSpPr>
        <p:spPr>
          <a:xfrm>
            <a:off x="2483768" y="4730540"/>
            <a:ext cx="576064" cy="449324"/>
          </a:xfrm>
          <a:prstGeom prst="hear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7" name="Picture 13" descr="even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7" y="4653136"/>
            <a:ext cx="8953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0156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80112" y="3068960"/>
            <a:ext cx="2088232" cy="2661641"/>
          </a:xfrm>
          <a:prstGeom prst="rect">
            <a:avLst/>
          </a:prstGeom>
        </p:spPr>
      </p:pic>
      <p:sp>
        <p:nvSpPr>
          <p:cNvPr id="8" name="圓角矩形圖說文字 7"/>
          <p:cNvSpPr/>
          <p:nvPr/>
        </p:nvSpPr>
        <p:spPr>
          <a:xfrm>
            <a:off x="683568" y="1772816"/>
            <a:ext cx="6175689" cy="1440160"/>
          </a:xfrm>
          <a:prstGeom prst="wedgeRoundRectCallout">
            <a:avLst>
              <a:gd name="adj1" fmla="val 41569"/>
              <a:gd name="adj2" fmla="val 95666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我們學會了時間過渡語</a:t>
            </a:r>
            <a:r>
              <a:rPr lang="zh-TW" altLang="en-US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  現在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來學</a:t>
            </a:r>
            <a:r>
              <a:rPr lang="zh-TW" altLang="en-US" sz="3600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空間過渡語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dirty="0" smtClean="0"/>
              <a:t>(</a:t>
            </a:r>
            <a:r>
              <a:rPr lang="zh-HK" altLang="en-US" smtClean="0"/>
              <a:t>閱讀</a:t>
            </a:r>
            <a:r>
              <a:rPr lang="en-US" altLang="zh-HK" dirty="0" smtClean="0"/>
              <a:t>)</a:t>
            </a:r>
            <a:endParaRPr lang="zh-HK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dirty="0" smtClean="0"/>
              <a:t>(</a:t>
            </a:r>
            <a:r>
              <a:rPr lang="zh-TW" altLang="en-US" smtClean="0"/>
              <a:t>新界東</a:t>
            </a:r>
            <a:r>
              <a:rPr lang="en-US" altLang="zh-TW" dirty="0" smtClean="0"/>
              <a:t>)</a:t>
            </a:r>
            <a:r>
              <a:rPr lang="zh-TW" altLang="en-US" smtClean="0"/>
              <a:t>組 </a:t>
            </a:r>
            <a:r>
              <a:rPr lang="en-US" altLang="zh-TW" dirty="0" smtClean="0"/>
              <a:t>©2019</a:t>
            </a:r>
            <a:endParaRPr lang="zh-HK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pPr/>
              <a:t>39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9176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29823" y="1210682"/>
            <a:ext cx="405016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HK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lang="zh-HK" altLang="zh-HK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我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一個</a:t>
            </a:r>
            <a:r>
              <a:rPr lang="zh-TW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人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到公</a:t>
            </a:r>
            <a:r>
              <a:rPr lang="zh-TW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園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跑步，為下星</a:t>
            </a:r>
            <a:r>
              <a:rPr lang="zh-TW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期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的學</a:t>
            </a:r>
            <a:r>
              <a:rPr lang="zh-TW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校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運</a:t>
            </a:r>
            <a:r>
              <a:rPr lang="zh-TW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動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會作準</a:t>
            </a:r>
            <a:r>
              <a:rPr lang="zh-TW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備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。來回跑了數個圈，已</a:t>
            </a:r>
            <a:r>
              <a:rPr lang="zh-TW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經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氣喘如牛了。看看腕</a:t>
            </a:r>
            <a:r>
              <a:rPr lang="zh-HK" altLang="zh-HK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錶</a:t>
            </a:r>
            <a:r>
              <a:rPr lang="zh-TW" altLang="en-US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，我在</a:t>
            </a:r>
            <a:r>
              <a:rPr lang="zh-HK" altLang="zh-HK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圖</a:t>
            </a:r>
            <a:r>
              <a:rPr lang="zh-TW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書</a:t>
            </a:r>
            <a:r>
              <a:rPr lang="zh-TW" altLang="zh-HK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館</a:t>
            </a:r>
            <a:r>
              <a:rPr lang="zh-HK" altLang="zh-HK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一面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享</a:t>
            </a:r>
            <a:r>
              <a:rPr lang="zh-TW" altLang="zh-HK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受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館內</a:t>
            </a:r>
            <a:r>
              <a:rPr lang="zh-TW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陣陣涼</a:t>
            </a:r>
            <a:r>
              <a:rPr lang="zh-TW" altLang="zh-HK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風</a:t>
            </a:r>
            <a:r>
              <a:rPr lang="zh-HK" altLang="zh-HK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一面搜</a:t>
            </a:r>
            <a:r>
              <a:rPr lang="zh-TW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尋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中文科的寫</a:t>
            </a:r>
            <a:r>
              <a:rPr lang="zh-TW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作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資</a:t>
            </a:r>
            <a:r>
              <a:rPr lang="zh-TW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料</a:t>
            </a:r>
            <a:r>
              <a:rPr lang="zh-HK" altLang="zh-HK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en-US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我在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快餐店</a:t>
            </a:r>
            <a:r>
              <a:rPr lang="zh-HK" altLang="zh-HK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吃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我期</a:t>
            </a:r>
            <a:r>
              <a:rPr lang="zh-TW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待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已久的</a:t>
            </a:r>
            <a:r>
              <a:rPr lang="zh-TW" altLang="en-US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魚丸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漢</a:t>
            </a:r>
            <a:r>
              <a:rPr lang="zh-TW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堡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飽。店內擠</a:t>
            </a:r>
            <a:r>
              <a:rPr lang="zh-TW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滿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了人，我等了很久才買到食物</a:t>
            </a:r>
            <a:r>
              <a:rPr lang="zh-HK" altLang="zh-HK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en-US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在</a:t>
            </a:r>
            <a:r>
              <a:rPr lang="zh-HK" altLang="zh-HK" sz="2200" u="sng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小</a:t>
            </a:r>
            <a:r>
              <a:rPr lang="zh-HK" altLang="zh-HK" sz="2200" u="sng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明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家</a:t>
            </a:r>
            <a:r>
              <a:rPr lang="zh-HK" altLang="zh-HK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我們</a:t>
            </a:r>
            <a:r>
              <a:rPr lang="zh-HK" altLang="zh-HK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一起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完</a:t>
            </a:r>
            <a:r>
              <a:rPr lang="zh-TW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成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中文科的功</a:t>
            </a:r>
            <a:r>
              <a:rPr lang="zh-TW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課</a:t>
            </a:r>
            <a:r>
              <a:rPr lang="zh-HK" altLang="zh-HK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。我</a:t>
            </a:r>
            <a:r>
              <a:rPr lang="zh-TW" altLang="en-US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跟</a:t>
            </a:r>
            <a:r>
              <a:rPr lang="zh-HK" altLang="zh-HK" sz="2200" u="sng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小</a:t>
            </a:r>
            <a:r>
              <a:rPr lang="zh-HK" altLang="zh-HK" sz="2200" u="sng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明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道別</a:t>
            </a:r>
            <a:r>
              <a:rPr lang="zh-HK" altLang="zh-HK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立即</a:t>
            </a:r>
            <a:r>
              <a:rPr lang="zh-HK" altLang="zh-HK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跑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回</a:t>
            </a:r>
            <a:r>
              <a:rPr lang="zh-TW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家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去。</a:t>
            </a:r>
            <a:endParaRPr lang="zh-TW" altLang="zh-HK" sz="22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706166" y="1165815"/>
            <a:ext cx="4129527" cy="52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ts val="3300"/>
              </a:lnSpc>
              <a:buNone/>
            </a:pPr>
            <a:r>
              <a:rPr lang="zh-TW" altLang="en-US" sz="3400" dirty="0" smtClean="0"/>
              <a:t>        </a:t>
            </a:r>
            <a:endParaRPr lang="zh-HK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dirty="0" smtClean="0"/>
              <a:t>(</a:t>
            </a:r>
            <a:r>
              <a:rPr lang="zh-HK" altLang="en-US" smtClean="0"/>
              <a:t>閱讀</a:t>
            </a:r>
            <a:r>
              <a:rPr lang="en-US" altLang="zh-HK" dirty="0" smtClean="0"/>
              <a:t>)</a:t>
            </a:r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dirty="0" smtClean="0"/>
              <a:t>(</a:t>
            </a:r>
            <a:r>
              <a:rPr lang="zh-TW" altLang="en-US" smtClean="0"/>
              <a:t>新界東</a:t>
            </a:r>
            <a:r>
              <a:rPr lang="en-US" altLang="zh-TW" dirty="0" smtClean="0"/>
              <a:t>)</a:t>
            </a:r>
            <a:r>
              <a:rPr lang="zh-TW" altLang="en-US" smtClean="0"/>
              <a:t>組 </a:t>
            </a:r>
            <a:r>
              <a:rPr lang="en-US" altLang="zh-TW" dirty="0" smtClean="0"/>
              <a:t>©2019</a:t>
            </a:r>
            <a:endParaRPr lang="zh-HK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pPr/>
              <a:t>4</a:t>
            </a:fld>
            <a:endParaRPr lang="zh-HK" altLang="en-US"/>
          </a:p>
        </p:txBody>
      </p:sp>
      <p:sp>
        <p:nvSpPr>
          <p:cNvPr id="34" name="Rectangle 33"/>
          <p:cNvSpPr/>
          <p:nvPr/>
        </p:nvSpPr>
        <p:spPr>
          <a:xfrm>
            <a:off x="401320" y="1099676"/>
            <a:ext cx="4129527" cy="48175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" name="TextBox 2"/>
          <p:cNvSpPr txBox="1"/>
          <p:nvPr/>
        </p:nvSpPr>
        <p:spPr>
          <a:xfrm>
            <a:off x="701887" y="291253"/>
            <a:ext cx="3528392" cy="70788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星期天</a:t>
            </a:r>
            <a:r>
              <a:rPr lang="en-US" altLang="zh-TW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〉</a:t>
            </a:r>
          </a:p>
          <a:p>
            <a:pPr algn="ctr"/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文章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HK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64481" y="290337"/>
            <a:ext cx="3528392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星期天</a:t>
            </a:r>
            <a:r>
              <a:rPr lang="en-US" altLang="zh-TW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〉</a:t>
            </a:r>
          </a:p>
          <a:p>
            <a:pPr algn="ctr"/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文章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HK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24029" y="1193473"/>
            <a:ext cx="381642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HK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lang="zh-HK" altLang="zh-HK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星</a:t>
            </a:r>
            <a:r>
              <a:rPr lang="zh-TW" altLang="zh-HK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期</a:t>
            </a:r>
            <a:r>
              <a:rPr lang="zh-TW" altLang="en-US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天</a:t>
            </a:r>
            <a:r>
              <a:rPr lang="zh-HK" altLang="zh-HK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早上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，我一個</a:t>
            </a:r>
            <a:r>
              <a:rPr lang="zh-TW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人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到公</a:t>
            </a:r>
            <a:r>
              <a:rPr lang="zh-TW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園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跑步，為下星</a:t>
            </a:r>
            <a:r>
              <a:rPr lang="zh-TW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期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的學</a:t>
            </a:r>
            <a:r>
              <a:rPr lang="zh-TW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校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運</a:t>
            </a:r>
            <a:r>
              <a:rPr lang="zh-TW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動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會作準</a:t>
            </a:r>
            <a:r>
              <a:rPr lang="zh-TW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備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。來回跑了數個圈，已</a:t>
            </a:r>
            <a:r>
              <a:rPr lang="zh-TW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經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氣喘如牛了。看看腕錶</a:t>
            </a:r>
            <a:r>
              <a:rPr lang="zh-HK" altLang="zh-HK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剛</a:t>
            </a:r>
            <a:r>
              <a:rPr lang="zh-HK" altLang="zh-HK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好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是十一時正，我走進剛開放的圖</a:t>
            </a:r>
            <a:r>
              <a:rPr lang="zh-TW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書館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，一面享</a:t>
            </a:r>
            <a:r>
              <a:rPr lang="zh-TW" altLang="zh-HK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受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館內</a:t>
            </a:r>
            <a:r>
              <a:rPr lang="zh-TW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陣陣涼</a:t>
            </a:r>
            <a:r>
              <a:rPr lang="zh-TW" altLang="zh-HK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風</a:t>
            </a:r>
            <a:r>
              <a:rPr lang="zh-HK" altLang="zh-HK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一面搜</a:t>
            </a:r>
            <a:r>
              <a:rPr lang="zh-TW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尋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中文科的寫</a:t>
            </a:r>
            <a:r>
              <a:rPr lang="zh-TW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作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資</a:t>
            </a:r>
            <a:r>
              <a:rPr lang="zh-TW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料</a:t>
            </a:r>
            <a:r>
              <a:rPr lang="zh-HK" altLang="zh-HK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en-US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借了書本後，我便</a:t>
            </a:r>
            <a:r>
              <a:rPr lang="zh-HK" altLang="zh-HK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離</a:t>
            </a:r>
            <a:r>
              <a:rPr lang="zh-TW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開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圖</a:t>
            </a:r>
            <a:r>
              <a:rPr lang="zh-TW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書</a:t>
            </a:r>
            <a:r>
              <a:rPr lang="zh-TW" altLang="zh-HK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館</a:t>
            </a:r>
            <a:r>
              <a:rPr lang="zh-HK" altLang="zh-HK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往快餐店</a:t>
            </a:r>
            <a:r>
              <a:rPr lang="zh-TW" altLang="en-US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去，</a:t>
            </a:r>
            <a:r>
              <a:rPr lang="zh-HK" altLang="zh-HK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吃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我期</a:t>
            </a:r>
            <a:r>
              <a:rPr lang="zh-TW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待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已久</a:t>
            </a:r>
            <a:r>
              <a:rPr lang="zh-HK" altLang="zh-HK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en-US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魚丸</a:t>
            </a:r>
            <a:r>
              <a:rPr lang="zh-HK" altLang="zh-HK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漢</a:t>
            </a:r>
            <a:r>
              <a:rPr lang="zh-TW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堡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飽</a:t>
            </a:r>
            <a:r>
              <a:rPr lang="zh-HK" altLang="zh-HK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。店內擠</a:t>
            </a:r>
            <a:r>
              <a:rPr lang="zh-TW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滿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了人，我等了很久才買到食物。吃過午</a:t>
            </a:r>
            <a:r>
              <a:rPr lang="zh-TW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餐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後，</a:t>
            </a:r>
            <a:r>
              <a:rPr lang="zh-HK" altLang="zh-HK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我</a:t>
            </a:r>
            <a:r>
              <a:rPr lang="zh-TW" altLang="en-US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就前</a:t>
            </a:r>
            <a:r>
              <a:rPr lang="zh-HK" altLang="zh-HK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往</a:t>
            </a:r>
            <a:r>
              <a:rPr lang="zh-HK" altLang="zh-HK" sz="2200" u="sng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小明</a:t>
            </a:r>
            <a:r>
              <a:rPr lang="zh-HK" altLang="zh-HK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家，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一起完</a:t>
            </a:r>
            <a:r>
              <a:rPr lang="zh-TW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成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中文科的功</a:t>
            </a:r>
            <a:r>
              <a:rPr lang="zh-TW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課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。太</a:t>
            </a:r>
            <a:r>
              <a:rPr lang="zh-TW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陽</a:t>
            </a:r>
            <a:r>
              <a:rPr lang="zh-HK" altLang="zh-HK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下</a:t>
            </a:r>
            <a:r>
              <a:rPr lang="zh-TW" altLang="en-US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山</a:t>
            </a:r>
            <a:r>
              <a:rPr lang="zh-HK" altLang="zh-HK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了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HK" altLang="zh-HK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我</a:t>
            </a:r>
            <a:r>
              <a:rPr lang="zh-TW" altLang="en-US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也跟</a:t>
            </a:r>
            <a:r>
              <a:rPr lang="zh-HK" altLang="zh-HK" sz="2200" u="sng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小</a:t>
            </a:r>
            <a:r>
              <a:rPr lang="zh-HK" altLang="zh-HK" sz="2200" u="sng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明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道別</a:t>
            </a:r>
            <a:r>
              <a:rPr lang="zh-HK" altLang="zh-HK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立即</a:t>
            </a:r>
            <a:r>
              <a:rPr lang="zh-HK" altLang="zh-HK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跑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回</a:t>
            </a:r>
            <a:r>
              <a:rPr lang="zh-TW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家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去。</a:t>
            </a:r>
            <a:endParaRPr lang="zh-TW" altLang="zh-HK" sz="22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9" name="圖片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99" y="5004601"/>
            <a:ext cx="1025576" cy="130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7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467544" y="485800"/>
            <a:ext cx="8229600" cy="1143000"/>
          </a:xfrm>
        </p:spPr>
        <p:txBody>
          <a:bodyPr>
            <a:no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zh-TW" altLang="en-US" sz="5400" dirty="0" smtClean="0">
                <a:solidFill>
                  <a:srgbClr val="FF00FF"/>
                </a:solidFill>
                <a:latin typeface="標楷體" panose="03000509000000000000" pitchFamily="65" charset="-120"/>
              </a:rPr>
              <a:t>空間</a:t>
            </a:r>
            <a:r>
              <a:rPr lang="zh-TW" altLang="en-US" sz="5400" dirty="0">
                <a:solidFill>
                  <a:srgbClr val="FF00FF"/>
                </a:solidFill>
                <a:latin typeface="標楷體" panose="03000509000000000000" pitchFamily="65" charset="-120"/>
              </a:rPr>
              <a:t>過渡</a:t>
            </a:r>
            <a:r>
              <a:rPr lang="zh-TW" altLang="en-US" sz="5400" dirty="0" smtClean="0">
                <a:solidFill>
                  <a:srgbClr val="FF00FF"/>
                </a:solidFill>
                <a:latin typeface="標楷體" panose="03000509000000000000" pitchFamily="65" charset="-120"/>
              </a:rPr>
              <a:t>語</a:t>
            </a:r>
            <a:r>
              <a:rPr lang="en-US" altLang="zh-TW" sz="5400" dirty="0" smtClean="0">
                <a:solidFill>
                  <a:srgbClr val="FF00FF"/>
                </a:solidFill>
                <a:latin typeface="標楷體" panose="03000509000000000000" pitchFamily="65" charset="-120"/>
              </a:rPr>
              <a:t/>
            </a:r>
            <a:br>
              <a:rPr lang="en-US" altLang="zh-TW" sz="5400" dirty="0" smtClean="0">
                <a:solidFill>
                  <a:srgbClr val="FF00FF"/>
                </a:solidFill>
                <a:latin typeface="標楷體" panose="03000509000000000000" pitchFamily="65" charset="-120"/>
              </a:rPr>
            </a:br>
            <a:r>
              <a:rPr lang="zh-TW" alt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anose="03000509000000000000" pitchFamily="65" charset="-120"/>
              </a:rPr>
              <a:t>告訴我們</a:t>
            </a:r>
            <a:r>
              <a:rPr lang="en-US" altLang="zh-TW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anose="03000509000000000000" pitchFamily="65" charset="-120"/>
              </a:rPr>
              <a:t>……</a:t>
            </a:r>
            <a:endParaRPr lang="zh-TW" altLang="zh-TW" sz="2000" dirty="0" smtClean="0">
              <a:solidFill>
                <a:srgbClr val="F8B4A6"/>
              </a:solidFill>
              <a:latin typeface="標楷體" panose="03000509000000000000" pitchFamily="65" charset="-120"/>
            </a:endParaRP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1115616" y="2204864"/>
            <a:ext cx="712879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>
              <a:spcBef>
                <a:spcPts val="438"/>
              </a:spcBef>
              <a:spcAft>
                <a:spcPts val="1425"/>
              </a:spcAft>
            </a:pP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地點的轉移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改變</a:t>
            </a:r>
            <a:endParaRPr lang="zh-TW" altLang="zh-HK" sz="4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B2AA040-08CA-49D7-B4A5-BED6B7E8C7C9}" type="slidenum">
              <a:rPr lang="zh-HK" altLang="en-US" smtClean="0"/>
              <a:t>40</a:t>
            </a:fld>
            <a:endParaRPr lang="zh-HK" altLang="en-US" dirty="0"/>
          </a:p>
        </p:txBody>
      </p:sp>
      <p:grpSp>
        <p:nvGrpSpPr>
          <p:cNvPr id="10" name="群組 9"/>
          <p:cNvGrpSpPr/>
          <p:nvPr/>
        </p:nvGrpSpPr>
        <p:grpSpPr>
          <a:xfrm>
            <a:off x="2615287" y="3356992"/>
            <a:ext cx="3913425" cy="1368152"/>
            <a:chOff x="5334612" y="4191612"/>
            <a:chExt cx="2333252" cy="793536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04" t="42522" r="48021" b="53126"/>
            <a:stretch/>
          </p:blipFill>
          <p:spPr bwMode="auto">
            <a:xfrm>
              <a:off x="6833724" y="4191612"/>
              <a:ext cx="834140" cy="793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向右箭號 11"/>
            <p:cNvSpPr/>
            <p:nvPr/>
          </p:nvSpPr>
          <p:spPr>
            <a:xfrm>
              <a:off x="6238817" y="4430818"/>
              <a:ext cx="576064" cy="360040"/>
            </a:xfrm>
            <a:prstGeom prst="rightArrow">
              <a:avLst/>
            </a:prstGeom>
            <a:gradFill>
              <a:gsLst>
                <a:gs pos="0">
                  <a:srgbClr val="002060"/>
                </a:gs>
                <a:gs pos="100000">
                  <a:srgbClr val="92D050"/>
                </a:gs>
              </a:gsLst>
              <a:lin ang="5400000" scaled="0"/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612" y="4191612"/>
              <a:ext cx="835152" cy="792480"/>
            </a:xfrm>
            <a:prstGeom prst="rect">
              <a:avLst/>
            </a:prstGeom>
          </p:spPr>
        </p:pic>
      </p:grp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dirty="0" smtClean="0"/>
              <a:t>(</a:t>
            </a:r>
            <a:r>
              <a:rPr lang="zh-HK" altLang="en-US" smtClean="0"/>
              <a:t>閱讀</a:t>
            </a:r>
            <a:r>
              <a:rPr lang="en-US" altLang="zh-HK" dirty="0" smtClean="0"/>
              <a:t>)</a:t>
            </a:r>
            <a:endParaRPr lang="zh-HK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dirty="0" smtClean="0"/>
              <a:t>(</a:t>
            </a:r>
            <a:r>
              <a:rPr lang="zh-TW" altLang="en-US" smtClean="0"/>
              <a:t>新界東</a:t>
            </a:r>
            <a:r>
              <a:rPr lang="en-US" altLang="zh-TW" dirty="0" smtClean="0"/>
              <a:t>)</a:t>
            </a:r>
            <a:r>
              <a:rPr lang="zh-TW" altLang="en-US" smtClean="0"/>
              <a:t>組 </a:t>
            </a:r>
            <a:r>
              <a:rPr lang="en-US" altLang="zh-TW" dirty="0" smtClean="0"/>
              <a:t>©2019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8953690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zh-TW" altLang="en-US" sz="5400" dirty="0" smtClean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空間過渡語</a:t>
            </a:r>
            <a:endParaRPr lang="zh-TW" altLang="zh-TW" sz="3600" dirty="0" smtClean="0">
              <a:solidFill>
                <a:srgbClr val="073E87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664854" y="1916832"/>
            <a:ext cx="82296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endParaRPr lang="zh-TW" altLang="zh-TW" sz="5400" dirty="0">
              <a:latin typeface="Times New Roman" panose="02020603050405020304" pitchFamily="18" charset="0"/>
            </a:endParaRPr>
          </a:p>
        </p:txBody>
      </p:sp>
      <p:sp>
        <p:nvSpPr>
          <p:cNvPr id="11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B2AA040-08CA-49D7-B4A5-BED6B7E8C7C9}" type="slidenum">
              <a:rPr lang="zh-HK" altLang="en-US" smtClean="0"/>
              <a:t>41</a:t>
            </a:fld>
            <a:endParaRPr lang="zh-HK" altLang="en-US" dirty="0"/>
          </a:p>
        </p:txBody>
      </p:sp>
      <p:grpSp>
        <p:nvGrpSpPr>
          <p:cNvPr id="13" name="群組 12"/>
          <p:cNvGrpSpPr/>
          <p:nvPr/>
        </p:nvGrpSpPr>
        <p:grpSpPr>
          <a:xfrm>
            <a:off x="6841706" y="116632"/>
            <a:ext cx="2153915" cy="792088"/>
            <a:chOff x="5334612" y="4191612"/>
            <a:chExt cx="2333252" cy="793536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04" t="42522" r="48021" b="53126"/>
            <a:stretch/>
          </p:blipFill>
          <p:spPr bwMode="auto">
            <a:xfrm>
              <a:off x="6833724" y="4191612"/>
              <a:ext cx="834140" cy="793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向右箭號 14"/>
            <p:cNvSpPr/>
            <p:nvPr/>
          </p:nvSpPr>
          <p:spPr>
            <a:xfrm>
              <a:off x="6238817" y="4430818"/>
              <a:ext cx="576064" cy="360040"/>
            </a:xfrm>
            <a:prstGeom prst="rightArrow">
              <a:avLst/>
            </a:prstGeom>
            <a:gradFill>
              <a:gsLst>
                <a:gs pos="0">
                  <a:srgbClr val="002060"/>
                </a:gs>
                <a:gs pos="100000">
                  <a:srgbClr val="92D050"/>
                </a:gs>
              </a:gsLst>
              <a:lin ang="5400000" scaled="0"/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612" y="4191612"/>
              <a:ext cx="835152" cy="792480"/>
            </a:xfrm>
            <a:prstGeom prst="rect">
              <a:avLst/>
            </a:prstGeom>
          </p:spPr>
        </p:pic>
      </p:grp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323528" y="3284985"/>
            <a:ext cx="6840760" cy="1584176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marL="571500" indent="-571500" eaLnBrk="1">
              <a:spcBef>
                <a:spcPts val="438"/>
              </a:spcBef>
              <a:spcAft>
                <a:spcPts val="1425"/>
              </a:spcAft>
              <a:buFont typeface="Arial" panose="020B0604020202020204" pitchFamily="34" charset="0"/>
              <a:buChar char="•"/>
            </a:pP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較常出現在</a:t>
            </a:r>
            <a:r>
              <a:rPr lang="zh-TW" altLang="zh-HK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記</a:t>
            </a:r>
            <a:r>
              <a:rPr lang="zh-TW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敍</a:t>
            </a:r>
            <a:r>
              <a:rPr lang="zh-TW" altLang="zh-HK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文</a:t>
            </a:r>
            <a:r>
              <a:rPr lang="zh-TW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、遊記</a:t>
            </a:r>
            <a:endParaRPr lang="zh-TW" altLang="zh-HK" sz="36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71500" indent="-571500" eaLnBrk="1">
              <a:spcBef>
                <a:spcPts val="438"/>
              </a:spcBef>
              <a:spcAft>
                <a:spcPts val="1425"/>
              </a:spcAft>
              <a:buFont typeface="Arial" panose="020B0604020202020204" pitchFamily="34" charset="0"/>
              <a:buChar char="•"/>
            </a:pP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</a:t>
            </a:r>
            <a:r>
              <a:rPr lang="zh-TW" altLang="zh-HK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一個</a:t>
            </a:r>
            <a:r>
              <a:rPr lang="zh-TW" altLang="zh-HK" sz="36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段落</a:t>
            </a:r>
            <a:r>
              <a:rPr lang="zh-TW" altLang="zh-HK" sz="36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或</a:t>
            </a:r>
            <a:r>
              <a:rPr lang="zh-TW" altLang="zh-HK" sz="36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重點的開端</a:t>
            </a:r>
            <a:endParaRPr lang="en-US" altLang="zh-TW" sz="36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8" name="圓角矩形圖說文字 17"/>
          <p:cNvSpPr/>
          <p:nvPr/>
        </p:nvSpPr>
        <p:spPr>
          <a:xfrm>
            <a:off x="1852636" y="1622218"/>
            <a:ext cx="5796644" cy="936104"/>
          </a:xfrm>
          <a:prstGeom prst="wedgeRoundRectCallout">
            <a:avLst>
              <a:gd name="adj1" fmla="val 40880"/>
              <a:gd name="adj2" fmla="val 106740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zh-TW" altLang="en-US" sz="3200" dirty="0">
                <a:solidFill>
                  <a:srgbClr val="FF66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空</a:t>
            </a:r>
            <a:r>
              <a:rPr lang="zh-TW" altLang="zh-HK" sz="3200" dirty="0" smtClean="0">
                <a:solidFill>
                  <a:srgbClr val="FF66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間</a:t>
            </a:r>
            <a:r>
              <a:rPr lang="zh-TW" altLang="en-US" sz="3200" dirty="0">
                <a:solidFill>
                  <a:srgbClr val="FF66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過渡語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通常在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哪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裏</a:t>
            </a:r>
            <a:r>
              <a:rPr lang="zh-TW" altLang="zh-HK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出現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zh-TW" altLang="zh-TW" sz="3600" dirty="0">
              <a:latin typeface="Times New Roman" panose="02020603050405020304" pitchFamily="18" charset="0"/>
            </a:endParaRP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68551" y="2789283"/>
            <a:ext cx="2088232" cy="2661641"/>
          </a:xfrm>
          <a:prstGeom prst="rect">
            <a:avLst/>
          </a:prstGeom>
        </p:spPr>
      </p:pic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dirty="0" smtClean="0"/>
              <a:t>(</a:t>
            </a:r>
            <a:r>
              <a:rPr lang="zh-HK" altLang="en-US" smtClean="0"/>
              <a:t>閱讀</a:t>
            </a:r>
            <a:r>
              <a:rPr lang="en-US" altLang="zh-HK" dirty="0" smtClean="0"/>
              <a:t>)</a:t>
            </a:r>
            <a:endParaRPr lang="zh-HK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dirty="0" smtClean="0"/>
              <a:t>(</a:t>
            </a:r>
            <a:r>
              <a:rPr lang="zh-TW" altLang="en-US" smtClean="0"/>
              <a:t>新界東</a:t>
            </a:r>
            <a:r>
              <a:rPr lang="en-US" altLang="zh-TW" dirty="0" smtClean="0"/>
              <a:t>)</a:t>
            </a:r>
            <a:r>
              <a:rPr lang="zh-TW" altLang="en-US" smtClean="0"/>
              <a:t>組 </a:t>
            </a:r>
            <a:r>
              <a:rPr lang="en-US" altLang="zh-TW" dirty="0" smtClean="0"/>
              <a:t>©2019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8318850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dirty="0" smtClean="0"/>
              <a:t>(</a:t>
            </a:r>
            <a:r>
              <a:rPr lang="zh-HK" altLang="en-US" smtClean="0"/>
              <a:t>閱讀</a:t>
            </a:r>
            <a:r>
              <a:rPr lang="en-US" altLang="zh-HK" dirty="0" smtClean="0"/>
              <a:t>)</a:t>
            </a:r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dirty="0" smtClean="0"/>
              <a:t>(</a:t>
            </a:r>
            <a:r>
              <a:rPr lang="zh-TW" altLang="en-US" smtClean="0"/>
              <a:t>新界東</a:t>
            </a:r>
            <a:r>
              <a:rPr lang="en-US" altLang="zh-TW" dirty="0" smtClean="0"/>
              <a:t>)</a:t>
            </a:r>
            <a:r>
              <a:rPr lang="zh-TW" altLang="en-US" smtClean="0"/>
              <a:t>組 </a:t>
            </a:r>
            <a:r>
              <a:rPr lang="en-US" altLang="zh-TW" dirty="0" smtClean="0"/>
              <a:t>©2019</a:t>
            </a:r>
            <a:endParaRPr lang="zh-HK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pPr/>
              <a:t>42</a:t>
            </a:fld>
            <a:endParaRPr lang="zh-HK" altLang="en-US"/>
          </a:p>
        </p:txBody>
      </p:sp>
      <p:pic>
        <p:nvPicPr>
          <p:cNvPr id="7" name="圖片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68551" y="2789283"/>
            <a:ext cx="2088232" cy="2661641"/>
          </a:xfrm>
          <a:prstGeom prst="rect">
            <a:avLst/>
          </a:prstGeom>
        </p:spPr>
      </p:pic>
      <p:sp>
        <p:nvSpPr>
          <p:cNvPr id="8" name="圓角矩形圖說文字 17"/>
          <p:cNvSpPr/>
          <p:nvPr/>
        </p:nvSpPr>
        <p:spPr>
          <a:xfrm>
            <a:off x="1115616" y="1622218"/>
            <a:ext cx="6533664" cy="1734774"/>
          </a:xfrm>
          <a:prstGeom prst="wedgeRoundRectCallout">
            <a:avLst>
              <a:gd name="adj1" fmla="val 41036"/>
              <a:gd name="adj2" fmla="val 76947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找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到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空</a:t>
            </a:r>
            <a:r>
              <a:rPr lang="zh-TW" altLang="zh-HK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間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過渡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語後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便要</a:t>
            </a:r>
            <a:r>
              <a:rPr lang="zh-TW" altLang="en-US" sz="3200" dirty="0" smtClean="0">
                <a:solidFill>
                  <a:srgbClr val="FF66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留意後面所記述的重要事情。</a:t>
            </a:r>
            <a:endParaRPr lang="zh-TW" altLang="zh-TW" sz="3600" dirty="0">
              <a:solidFill>
                <a:srgbClr val="FF66CC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96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圖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866" y="5230844"/>
            <a:ext cx="939014" cy="934858"/>
          </a:xfrm>
          <a:prstGeom prst="rect">
            <a:avLst/>
          </a:prstGeom>
        </p:spPr>
      </p:pic>
      <p:pic>
        <p:nvPicPr>
          <p:cNvPr id="16" name="圖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08" y="3270721"/>
            <a:ext cx="939014" cy="934858"/>
          </a:xfrm>
          <a:prstGeom prst="rect">
            <a:avLst/>
          </a:prstGeom>
        </p:spPr>
      </p:pic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446856" y="116632"/>
            <a:ext cx="8229600" cy="1143000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100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zh-TW" altLang="en-US" sz="5400" dirty="0" smtClean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空間過渡語的</a:t>
            </a:r>
            <a:r>
              <a:rPr lang="zh-TW" altLang="en-US" sz="5400" dirty="0" smtClean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例子</a:t>
            </a:r>
            <a:endParaRPr lang="zh-TW" altLang="zh-TW" dirty="0">
              <a:solidFill>
                <a:schemeClr val="accent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B2AA040-08CA-49D7-B4A5-BED6B7E8C7C9}" type="slidenum">
              <a:rPr lang="zh-HK" altLang="en-US" smtClean="0"/>
              <a:t>43</a:t>
            </a:fld>
            <a:endParaRPr lang="zh-HK" alt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7040711" y="372762"/>
            <a:ext cx="1779762" cy="718969"/>
            <a:chOff x="3224286" y="1726657"/>
            <a:chExt cx="2623422" cy="936104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04" t="42522" r="48021" b="53126"/>
            <a:stretch/>
          </p:blipFill>
          <p:spPr bwMode="auto">
            <a:xfrm>
              <a:off x="4909832" y="1726657"/>
              <a:ext cx="937876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向右箭號 11"/>
            <p:cNvSpPr/>
            <p:nvPr/>
          </p:nvSpPr>
          <p:spPr>
            <a:xfrm>
              <a:off x="4212713" y="1943792"/>
              <a:ext cx="647705" cy="424725"/>
            </a:xfrm>
            <a:prstGeom prst="rightArrow">
              <a:avLst/>
            </a:prstGeom>
            <a:gradFill>
              <a:gsLst>
                <a:gs pos="0">
                  <a:srgbClr val="002060"/>
                </a:gs>
                <a:gs pos="100000">
                  <a:srgbClr val="92D050"/>
                </a:gs>
              </a:gsLst>
              <a:lin ang="5400000" scaled="0"/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4286" y="1726657"/>
              <a:ext cx="939014" cy="934858"/>
            </a:xfrm>
            <a:prstGeom prst="rect">
              <a:avLst/>
            </a:prstGeom>
          </p:spPr>
        </p:pic>
      </p:grpSp>
      <p:sp>
        <p:nvSpPr>
          <p:cNvPr id="14" name="圓角矩形圖說文字 13"/>
          <p:cNvSpPr/>
          <p:nvPr/>
        </p:nvSpPr>
        <p:spPr>
          <a:xfrm>
            <a:off x="6019800" y="1845401"/>
            <a:ext cx="2964307" cy="1251575"/>
          </a:xfrm>
          <a:prstGeom prst="wedgeRoundRectCallout">
            <a:avLst>
              <a:gd name="adj1" fmla="val -73963"/>
              <a:gd name="adj2" fmla="val -23651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除了「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前往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」外，   你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還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認識其他同類的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詞語嗎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zh-TW" altLang="zh-TW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dirty="0" smtClean="0"/>
              <a:t>(</a:t>
            </a:r>
            <a:r>
              <a:rPr lang="zh-HK" altLang="en-US" smtClean="0"/>
              <a:t>閱讀</a:t>
            </a:r>
            <a:r>
              <a:rPr lang="en-US" altLang="zh-HK" dirty="0" smtClean="0"/>
              <a:t>)</a:t>
            </a:r>
            <a:endParaRPr lang="zh-HK" altLang="en-US" dirty="0"/>
          </a:p>
        </p:txBody>
      </p:sp>
      <p:sp>
        <p:nvSpPr>
          <p:cNvPr id="18" name="頁尾版面配置區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dirty="0" smtClean="0"/>
              <a:t>(</a:t>
            </a:r>
            <a:r>
              <a:rPr lang="zh-TW" altLang="en-US" smtClean="0"/>
              <a:t>新界東</a:t>
            </a:r>
            <a:r>
              <a:rPr lang="en-US" altLang="zh-TW" dirty="0" smtClean="0"/>
              <a:t>)</a:t>
            </a:r>
            <a:r>
              <a:rPr lang="zh-TW" altLang="en-US" smtClean="0"/>
              <a:t>組 </a:t>
            </a:r>
            <a:r>
              <a:rPr lang="en-US" altLang="zh-TW" dirty="0" smtClean="0"/>
              <a:t>©2019</a:t>
            </a:r>
            <a:endParaRPr lang="zh-HK" altLang="en-US" dirty="0"/>
          </a:p>
        </p:txBody>
      </p:sp>
      <p:sp>
        <p:nvSpPr>
          <p:cNvPr id="19" name="向右箭號 1"/>
          <p:cNvSpPr/>
          <p:nvPr/>
        </p:nvSpPr>
        <p:spPr>
          <a:xfrm>
            <a:off x="214522" y="3295925"/>
            <a:ext cx="1690939" cy="1031497"/>
          </a:xfrm>
          <a:prstGeom prst="rightArrow">
            <a:avLst>
              <a:gd name="adj1" fmla="val 50000"/>
              <a:gd name="adj2" fmla="val 47532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zh-TW" altLang="en-US" sz="2400" b="1" dirty="0" smtClean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前往</a:t>
            </a:r>
            <a:r>
              <a:rPr lang="zh-TW" alt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ＸＸ</a:t>
            </a:r>
            <a:endParaRPr lang="zh-HK" altLang="en-US" sz="2400" b="1" dirty="0">
              <a:solidFill>
                <a:srgbClr val="FF66CC"/>
              </a:solidFill>
              <a:latin typeface="Aharoni" panose="02010803020104030203" pitchFamily="2" charset="-79"/>
              <a:ea typeface="標楷體" panose="03000509000000000000" pitchFamily="65" charset="-120"/>
              <a:cs typeface="Aharoni" panose="02010803020104030203" pitchFamily="2" charset="-79"/>
            </a:endParaRPr>
          </a:p>
        </p:txBody>
      </p:sp>
      <p:sp>
        <p:nvSpPr>
          <p:cNvPr id="20" name="向右箭號 1"/>
          <p:cNvSpPr/>
          <p:nvPr/>
        </p:nvSpPr>
        <p:spPr>
          <a:xfrm>
            <a:off x="3882238" y="3131558"/>
            <a:ext cx="2524172" cy="1360233"/>
          </a:xfrm>
          <a:prstGeom prst="rightArrow">
            <a:avLst>
              <a:gd name="adj1" fmla="val 50000"/>
              <a:gd name="adj2" fmla="val 47532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zh-TW" altLang="en-US" sz="2400" b="1" dirty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步行</a:t>
            </a:r>
            <a:r>
              <a:rPr lang="zh-TW" altLang="en-US" sz="2400" b="1" dirty="0" smtClean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到</a:t>
            </a:r>
            <a:r>
              <a:rPr lang="en-US" altLang="zh-TW" sz="2400" b="1" dirty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400" b="1" dirty="0" smtClean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走進</a:t>
            </a:r>
            <a:r>
              <a:rPr lang="en-US" altLang="zh-TW" sz="2400" b="1" dirty="0" smtClean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400" b="1" dirty="0" smtClean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經過</a:t>
            </a:r>
            <a:r>
              <a:rPr lang="en-US" altLang="zh-TW" sz="2400" b="1" dirty="0" smtClean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400" b="1" dirty="0" smtClean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途經</a:t>
            </a:r>
            <a:r>
              <a:rPr lang="zh-TW" altLang="en-US" sz="2400" b="1" dirty="0" smtClean="0"/>
              <a:t>ＸＸ</a:t>
            </a:r>
            <a:endParaRPr lang="zh-HK" altLang="en-US" sz="2400" b="1" dirty="0">
              <a:solidFill>
                <a:srgbClr val="FF66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Left Arrow 5"/>
          <p:cNvSpPr/>
          <p:nvPr/>
        </p:nvSpPr>
        <p:spPr>
          <a:xfrm rot="20327255">
            <a:off x="4662247" y="4891838"/>
            <a:ext cx="2566338" cy="1036585"/>
          </a:xfrm>
          <a:prstGeom prst="lef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zh-TW" altLang="en-US" sz="2400" b="1" dirty="0" smtClean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到達</a:t>
            </a:r>
            <a:r>
              <a:rPr lang="en-US" altLang="zh-TW" sz="2400" b="1" dirty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400" b="1" dirty="0" smtClean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抵達</a:t>
            </a:r>
            <a:r>
              <a:rPr lang="zh-TW" altLang="en-US" sz="2400" dirty="0" smtClean="0"/>
              <a:t>Ｘ</a:t>
            </a:r>
            <a:r>
              <a:rPr lang="zh-TW" altLang="en-US" sz="2400" dirty="0"/>
              <a:t>Ｘ</a:t>
            </a:r>
            <a:endParaRPr lang="zh-HK" altLang="en-US" sz="2400" b="1" dirty="0">
              <a:solidFill>
                <a:srgbClr val="FF66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3" name="Left Arrow 32"/>
          <p:cNvSpPr/>
          <p:nvPr/>
        </p:nvSpPr>
        <p:spPr>
          <a:xfrm>
            <a:off x="899592" y="5230844"/>
            <a:ext cx="1846580" cy="1073162"/>
          </a:xfrm>
          <a:prstGeom prst="lef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zh-TW" altLang="en-US" sz="2400" b="1" dirty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離開</a:t>
            </a:r>
            <a:r>
              <a:rPr lang="zh-TW" altLang="en-US" sz="2400" dirty="0"/>
              <a:t>ＸＸ</a:t>
            </a:r>
            <a:endParaRPr lang="zh-HK" altLang="en-US" sz="2400" b="1" dirty="0">
              <a:solidFill>
                <a:srgbClr val="FF66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6" name="矩形 2"/>
          <p:cNvSpPr>
            <a:spLocks noChangeArrowheads="1"/>
          </p:cNvSpPr>
          <p:nvPr/>
        </p:nvSpPr>
        <p:spPr bwMode="auto">
          <a:xfrm>
            <a:off x="214522" y="1334437"/>
            <a:ext cx="3997438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zh-TW" altLang="en-US" sz="25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描述地點轉移</a:t>
            </a:r>
            <a:r>
              <a:rPr lang="zh-TW" altLang="en-US" sz="25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的字詞</a:t>
            </a:r>
            <a:r>
              <a:rPr lang="zh-TW" altLang="en-US" sz="25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25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zh-TW" altLang="en-US" sz="25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</a:t>
            </a:r>
            <a:r>
              <a:rPr lang="zh-TW" altLang="en-US" sz="2400" b="1" dirty="0" smtClean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前往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某</a:t>
            </a:r>
            <a:r>
              <a:rPr lang="zh-TW" altLang="en-US" sz="25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地方</a:t>
            </a:r>
            <a:r>
              <a:rPr lang="en-US" altLang="zh-TW" sz="25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5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特定的</a:t>
            </a:r>
            <a:r>
              <a:rPr lang="zh-TW" altLang="en-US" sz="25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場所、</a:t>
            </a:r>
            <a:r>
              <a:rPr lang="zh-TW" altLang="en-US" sz="25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地名、城巿、國家等</a:t>
            </a:r>
            <a:r>
              <a:rPr lang="en-US" altLang="zh-TW" sz="25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5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。</a:t>
            </a:r>
            <a:endParaRPr lang="en-US" altLang="zh-TW" sz="25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4" name="圖片 1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274" y="1625100"/>
            <a:ext cx="1142721" cy="1456502"/>
          </a:xfrm>
          <a:prstGeom prst="rect">
            <a:avLst/>
          </a:prstGeom>
        </p:spPr>
      </p:pic>
      <p:pic>
        <p:nvPicPr>
          <p:cNvPr id="36" name="Picture 13" descr="even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489" y="3270721"/>
            <a:ext cx="1051858" cy="11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圖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512" y="3738150"/>
            <a:ext cx="939014" cy="934858"/>
          </a:xfrm>
          <a:prstGeom prst="rect">
            <a:avLst/>
          </a:prstGeom>
        </p:spPr>
      </p:pic>
      <p:pic>
        <p:nvPicPr>
          <p:cNvPr id="38" name="Picture 13" descr="even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69" y="4205579"/>
            <a:ext cx="1051858" cy="11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3" descr="even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383" y="5378424"/>
            <a:ext cx="1051858" cy="11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616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0" grpId="0" animBg="1"/>
      <p:bldP spid="6" grpId="0" animBg="1"/>
      <p:bldP spid="3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CC00CC"/>
                </a:solidFill>
                <a:latin typeface="標楷體" panose="03000509000000000000" pitchFamily="65" charset="-120"/>
              </a:rPr>
              <a:t>空間過渡</a:t>
            </a:r>
            <a:r>
              <a:rPr lang="zh-TW" altLang="en-US" dirty="0" smtClean="0">
                <a:solidFill>
                  <a:srgbClr val="CC00CC"/>
                </a:solidFill>
                <a:latin typeface="標楷體" panose="03000509000000000000" pitchFamily="65" charset="-120"/>
              </a:rPr>
              <a:t>語的</a:t>
            </a:r>
            <a:r>
              <a:rPr lang="zh-TW" altLang="en-US" dirty="0" smtClean="0">
                <a:solidFill>
                  <a:schemeClr val="accent2"/>
                </a:solidFill>
                <a:latin typeface="標楷體" panose="03000509000000000000" pitchFamily="65" charset="-120"/>
              </a:rPr>
              <a:t>例子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0297" y="1692791"/>
            <a:ext cx="5915000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前往</a:t>
            </a:r>
            <a:r>
              <a:rPr lang="en-US" altLang="zh-TW" dirty="0" smtClean="0"/>
              <a:t>/</a:t>
            </a:r>
            <a:r>
              <a:rPr lang="zh-TW" altLang="en-US" dirty="0" smtClean="0"/>
              <a:t>出發到</a:t>
            </a:r>
            <a:r>
              <a:rPr lang="en-US" altLang="zh-TW" dirty="0" smtClean="0"/>
              <a:t>/</a:t>
            </a:r>
            <a:r>
              <a:rPr lang="zh-TW" altLang="en-US" dirty="0" smtClean="0"/>
              <a:t>起程往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/>
              <a:t>(</a:t>
            </a:r>
            <a:r>
              <a:rPr lang="zh-TW" altLang="en-US" dirty="0" smtClean="0"/>
              <a:t>學校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r>
              <a:rPr lang="zh-TW" altLang="en-US" dirty="0" smtClean="0"/>
              <a:t>        經過</a:t>
            </a:r>
            <a:r>
              <a:rPr lang="en-US" altLang="zh-TW" dirty="0" smtClean="0"/>
              <a:t>/</a:t>
            </a:r>
            <a:r>
              <a:rPr lang="zh-TW" altLang="en-US" dirty="0" smtClean="0"/>
              <a:t>途經</a:t>
            </a:r>
            <a:r>
              <a:rPr lang="en-US" altLang="zh-TW" dirty="0" smtClean="0"/>
              <a:t>/</a:t>
            </a:r>
            <a:r>
              <a:rPr lang="zh-TW" altLang="en-US" dirty="0" smtClean="0"/>
              <a:t>走過 </a:t>
            </a:r>
            <a:r>
              <a:rPr lang="en-US" altLang="zh-TW" dirty="0" smtClean="0"/>
              <a:t>(</a:t>
            </a:r>
            <a:r>
              <a:rPr lang="zh-TW" altLang="en-US" dirty="0" smtClean="0"/>
              <a:t>菜市場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r>
              <a:rPr lang="zh-TW" altLang="en-US" dirty="0" smtClean="0"/>
              <a:t>到達</a:t>
            </a:r>
            <a:r>
              <a:rPr lang="en-US" altLang="zh-TW" dirty="0" smtClean="0"/>
              <a:t>/</a:t>
            </a:r>
            <a:r>
              <a:rPr lang="zh-TW" altLang="en-US" dirty="0" smtClean="0"/>
              <a:t>抵達</a:t>
            </a:r>
            <a:r>
              <a:rPr lang="en-US" altLang="zh-TW" dirty="0" smtClean="0"/>
              <a:t>/</a:t>
            </a:r>
            <a:r>
              <a:rPr lang="zh-TW" altLang="en-US" dirty="0" smtClean="0"/>
              <a:t>走到</a:t>
            </a:r>
            <a:r>
              <a:rPr lang="en-US" altLang="zh-TW" dirty="0" smtClean="0"/>
              <a:t>/</a:t>
            </a:r>
            <a:r>
              <a:rPr lang="zh-TW" altLang="en-US" dirty="0" smtClean="0"/>
              <a:t>來到 </a:t>
            </a:r>
            <a:r>
              <a:rPr lang="en-US" altLang="zh-TW" dirty="0" smtClean="0"/>
              <a:t>(</a:t>
            </a:r>
            <a:r>
              <a:rPr lang="zh-TW" altLang="en-US" dirty="0"/>
              <a:t>學校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r>
              <a:rPr lang="zh-TW" altLang="en-US" dirty="0" smtClean="0"/>
              <a:t>         走進</a:t>
            </a:r>
            <a:r>
              <a:rPr lang="en-US" altLang="zh-TW" dirty="0" smtClean="0"/>
              <a:t>/</a:t>
            </a:r>
            <a:r>
              <a:rPr lang="zh-TW" altLang="en-US" dirty="0" smtClean="0"/>
              <a:t>踏進</a:t>
            </a:r>
            <a:r>
              <a:rPr lang="en-US" altLang="zh-TW" dirty="0" smtClean="0"/>
              <a:t>/</a:t>
            </a:r>
            <a:r>
              <a:rPr lang="zh-TW" altLang="en-US" dirty="0" smtClean="0"/>
              <a:t>步入 </a:t>
            </a:r>
            <a:r>
              <a:rPr lang="en-US" altLang="zh-TW" dirty="0" smtClean="0"/>
              <a:t>(</a:t>
            </a:r>
            <a:r>
              <a:rPr lang="zh-TW" altLang="en-US" dirty="0" smtClean="0"/>
              <a:t>課室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r>
              <a:rPr lang="zh-TW" altLang="en-US" dirty="0" smtClean="0"/>
              <a:t>                            離開</a:t>
            </a:r>
            <a:r>
              <a:rPr lang="en-US" altLang="zh-TW" dirty="0" smtClean="0"/>
              <a:t>(</a:t>
            </a:r>
            <a:r>
              <a:rPr lang="zh-TW" altLang="en-US" dirty="0" smtClean="0"/>
              <a:t>學校</a:t>
            </a:r>
            <a:r>
              <a:rPr lang="en-US" altLang="zh-TW" dirty="0" smtClean="0"/>
              <a:t>)</a:t>
            </a:r>
            <a:endParaRPr lang="zh-HK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dirty="0" smtClean="0"/>
              <a:t>(</a:t>
            </a:r>
            <a:r>
              <a:rPr lang="zh-HK" altLang="en-US" smtClean="0"/>
              <a:t>閱讀</a:t>
            </a:r>
            <a:r>
              <a:rPr lang="en-US" altLang="zh-HK" dirty="0" smtClean="0"/>
              <a:t>)</a:t>
            </a:r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dirty="0" smtClean="0"/>
              <a:t>(</a:t>
            </a:r>
            <a:r>
              <a:rPr lang="zh-TW" altLang="en-US" smtClean="0"/>
              <a:t>新界東</a:t>
            </a:r>
            <a:r>
              <a:rPr lang="en-US" altLang="zh-TW" dirty="0" smtClean="0"/>
              <a:t>)</a:t>
            </a:r>
            <a:r>
              <a:rPr lang="zh-TW" altLang="en-US" smtClean="0"/>
              <a:t>組 </a:t>
            </a:r>
            <a:r>
              <a:rPr lang="en-US" altLang="zh-TW" dirty="0" smtClean="0"/>
              <a:t>©2019</a:t>
            </a:r>
            <a:endParaRPr lang="zh-HK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pPr/>
              <a:t>44</a:t>
            </a:fld>
            <a:endParaRPr lang="zh-HK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7040711" y="549791"/>
            <a:ext cx="1779762" cy="718969"/>
            <a:chOff x="3224286" y="1726657"/>
            <a:chExt cx="2623422" cy="936104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04" t="42522" r="48021" b="53126"/>
            <a:stretch/>
          </p:blipFill>
          <p:spPr bwMode="auto">
            <a:xfrm>
              <a:off x="4909832" y="1726657"/>
              <a:ext cx="937876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向右箭號 11"/>
            <p:cNvSpPr/>
            <p:nvPr/>
          </p:nvSpPr>
          <p:spPr>
            <a:xfrm>
              <a:off x="4212713" y="1943792"/>
              <a:ext cx="647705" cy="424725"/>
            </a:xfrm>
            <a:prstGeom prst="rightArrow">
              <a:avLst/>
            </a:prstGeom>
            <a:gradFill>
              <a:gsLst>
                <a:gs pos="0">
                  <a:srgbClr val="002060"/>
                </a:gs>
                <a:gs pos="100000">
                  <a:srgbClr val="92D050"/>
                </a:gs>
              </a:gsLst>
              <a:lin ang="5400000" scaled="0"/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pic>
          <p:nvPicPr>
            <p:cNvPr id="10" name="圖片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4286" y="1726657"/>
              <a:ext cx="939014" cy="9348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055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1626369"/>
            <a:ext cx="7772400" cy="317078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</a:rPr>
              <a:t>活動</a:t>
            </a:r>
            <a:r>
              <a:rPr lang="zh-TW" altLang="en-US" sz="6000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</a:rPr>
              <a:t>三</a:t>
            </a:r>
            <a:r>
              <a:rPr lang="en-US" altLang="zh-TW" sz="6000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</a:rPr>
              <a:t/>
            </a:r>
            <a:br>
              <a:rPr lang="en-US" altLang="zh-TW" sz="6000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</a:rPr>
            </a:br>
            <a:r>
              <a:rPr lang="zh-TW" altLang="en-US" dirty="0" smtClean="0">
                <a:latin typeface="標楷體" panose="03000509000000000000" pitchFamily="65" charset="-120"/>
              </a:rPr>
              <a:t>找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</a:rPr>
              <a:t>空</a:t>
            </a:r>
            <a:r>
              <a:rPr lang="zh-TW" altLang="zh-HK" dirty="0">
                <a:solidFill>
                  <a:srgbClr val="FF0000"/>
                </a:solidFill>
                <a:latin typeface="標楷體" panose="03000509000000000000" pitchFamily="65" charset="-120"/>
              </a:rPr>
              <a:t>間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</a:rPr>
              <a:t>過渡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</a:rPr>
              <a:t>語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</a:rPr>
            </a:br>
            <a:r>
              <a:rPr lang="zh-TW" altLang="zh-TW" sz="4800" dirty="0">
                <a:solidFill>
                  <a:srgbClr val="FF66CC"/>
                </a:solidFill>
              </a:rPr>
              <a:t/>
            </a:r>
            <a:br>
              <a:rPr lang="zh-TW" altLang="zh-TW" sz="4800" dirty="0">
                <a:solidFill>
                  <a:srgbClr val="FF66CC"/>
                </a:solidFill>
              </a:rPr>
            </a:br>
            <a:r>
              <a:rPr lang="en-US" altLang="zh-TW" sz="4800" b="1" dirty="0">
                <a:latin typeface="標楷體" panose="03000509000000000000" pitchFamily="65" charset="-120"/>
              </a:rPr>
              <a:t>〈</a:t>
            </a:r>
            <a:r>
              <a:rPr lang="zh-TW" altLang="zh-HK" sz="4800" b="1" dirty="0">
                <a:latin typeface="標楷體" panose="03000509000000000000" pitchFamily="65" charset="-120"/>
              </a:rPr>
              <a:t>海洋公園遊玩記</a:t>
            </a:r>
            <a:r>
              <a:rPr lang="en-US" altLang="zh-TW" sz="4800" b="1" dirty="0">
                <a:latin typeface="標楷體" panose="03000509000000000000" pitchFamily="65" charset="-120"/>
              </a:rPr>
              <a:t>〉</a:t>
            </a:r>
            <a:endParaRPr lang="zh-HK" altLang="en-US" sz="4800" b="1" dirty="0">
              <a:latin typeface="標楷體" panose="03000509000000000000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pPr/>
              <a:t>45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117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55" y="1164814"/>
            <a:ext cx="8435280" cy="5073427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400050" lvl="1" indent="0">
              <a:buNone/>
            </a:pPr>
            <a:r>
              <a:rPr lang="en-US" altLang="zh-TW" sz="2700" dirty="0" smtClean="0">
                <a:latin typeface="標楷體" panose="03000509000000000000" pitchFamily="65" charset="-120"/>
              </a:rPr>
              <a:t>	</a:t>
            </a:r>
            <a:r>
              <a:rPr lang="zh-TW" altLang="zh-HK" sz="2700" dirty="0" smtClean="0">
                <a:latin typeface="標楷體" panose="03000509000000000000" pitchFamily="65" charset="-120"/>
              </a:rPr>
              <a:t>今天，</a:t>
            </a:r>
            <a:r>
              <a:rPr lang="zh-TW" altLang="en-US" sz="2700" dirty="0">
                <a:latin typeface="標楷體" panose="03000509000000000000" pitchFamily="65" charset="-120"/>
              </a:rPr>
              <a:t>我</a:t>
            </a:r>
            <a:r>
              <a:rPr lang="zh-TW" altLang="zh-HK" sz="2700" dirty="0" smtClean="0">
                <a:latin typeface="標楷體" panose="03000509000000000000" pitchFamily="65" charset="-120"/>
              </a:rPr>
              <a:t>到</a:t>
            </a:r>
            <a:r>
              <a:rPr lang="zh-TW" altLang="zh-HK" sz="2700" dirty="0">
                <a:latin typeface="標楷體" panose="03000509000000000000" pitchFamily="65" charset="-120"/>
              </a:rPr>
              <a:t>海洋公園遊玩。</a:t>
            </a:r>
            <a:br>
              <a:rPr lang="zh-TW" altLang="zh-HK" sz="2700" dirty="0">
                <a:latin typeface="標楷體" panose="03000509000000000000" pitchFamily="65" charset="-120"/>
              </a:rPr>
            </a:br>
            <a:r>
              <a:rPr lang="en-US" altLang="zh-TW" sz="2700" dirty="0" smtClean="0">
                <a:latin typeface="標楷體" panose="03000509000000000000" pitchFamily="65" charset="-120"/>
              </a:rPr>
              <a:t>	</a:t>
            </a:r>
            <a:r>
              <a:rPr lang="zh-TW" altLang="zh-HK" sz="2700" dirty="0" smtClean="0">
                <a:latin typeface="標楷體" panose="03000509000000000000" pitchFamily="65" charset="-120"/>
              </a:rPr>
              <a:t>剛剛</a:t>
            </a:r>
            <a:r>
              <a:rPr lang="zh-TW" altLang="zh-HK" sz="2700" dirty="0">
                <a:latin typeface="標楷體" panose="03000509000000000000" pitchFamily="65" charset="-120"/>
              </a:rPr>
              <a:t>踏進海洋天地</a:t>
            </a:r>
            <a:r>
              <a:rPr lang="zh-TW" altLang="zh-HK" sz="2700" dirty="0" smtClean="0">
                <a:latin typeface="標楷體" panose="03000509000000000000" pitchFamily="65" charset="-120"/>
              </a:rPr>
              <a:t>，</a:t>
            </a:r>
            <a:r>
              <a:rPr lang="zh-TW" altLang="zh-HK" sz="2700" dirty="0" smtClean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</a:rPr>
              <a:t>一隻</a:t>
            </a:r>
            <a:r>
              <a:rPr lang="zh-TW" altLang="zh-HK" sz="2700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</a:rPr>
              <a:t>海豚</a:t>
            </a:r>
            <a:r>
              <a:rPr lang="zh-TW" altLang="zh-HK" sz="2700" dirty="0" smtClean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</a:rPr>
              <a:t>吉祥物</a:t>
            </a:r>
            <a:r>
              <a:rPr lang="zh-TW" altLang="en-US" sz="2700" dirty="0" smtClean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</a:rPr>
              <a:t>出現在我的眼</a:t>
            </a:r>
            <a:r>
              <a:rPr lang="zh-TW" altLang="en-US" sz="2700" dirty="0" smtClean="0">
                <a:latin typeface="標楷體" panose="03000509000000000000" pitchFamily="65" charset="-120"/>
              </a:rPr>
              <a:t>前，我</a:t>
            </a:r>
            <a:r>
              <a:rPr lang="zh-TW" altLang="en-US" sz="2700" dirty="0" smtClean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</a:rPr>
              <a:t>立即跑去</a:t>
            </a:r>
            <a:r>
              <a:rPr lang="zh-TW" altLang="en-US" sz="2700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</a:rPr>
              <a:t>跟</a:t>
            </a:r>
            <a:r>
              <a:rPr lang="zh-TW" altLang="en-US" sz="2700" dirty="0" smtClean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</a:rPr>
              <a:t>牠</a:t>
            </a:r>
            <a:r>
              <a:rPr lang="zh-TW" altLang="zh-HK" sz="2700" dirty="0" smtClean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</a:rPr>
              <a:t>合</a:t>
            </a:r>
            <a:r>
              <a:rPr lang="zh-TW" altLang="zh-HK" sz="2700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</a:rPr>
              <a:t>照</a:t>
            </a:r>
            <a:r>
              <a:rPr lang="zh-TW" altLang="zh-HK" sz="2700" dirty="0">
                <a:latin typeface="標楷體" panose="03000509000000000000" pitchFamily="65" charset="-120"/>
              </a:rPr>
              <a:t>。</a:t>
            </a:r>
            <a:br>
              <a:rPr lang="zh-TW" altLang="zh-HK" sz="2700" dirty="0">
                <a:latin typeface="標楷體" panose="03000509000000000000" pitchFamily="65" charset="-120"/>
              </a:rPr>
            </a:br>
            <a:r>
              <a:rPr lang="en-US" altLang="zh-TW" sz="2700" dirty="0" smtClean="0">
                <a:latin typeface="標楷體" panose="03000509000000000000" pitchFamily="65" charset="-120"/>
              </a:rPr>
              <a:t>	</a:t>
            </a:r>
            <a:r>
              <a:rPr lang="zh-TW" altLang="zh-HK" sz="2700" dirty="0" smtClean="0">
                <a:latin typeface="標楷體" panose="03000509000000000000" pitchFamily="65" charset="-120"/>
              </a:rPr>
              <a:t>接</a:t>
            </a:r>
            <a:r>
              <a:rPr lang="zh-TW" altLang="zh-HK" sz="2700" dirty="0">
                <a:latin typeface="標楷體" panose="03000509000000000000" pitchFamily="65" charset="-120"/>
              </a:rPr>
              <a:t>着，我往鯊魚館去。那裏有不同品種的</a:t>
            </a:r>
            <a:r>
              <a:rPr lang="zh-TW" altLang="zh-HK" sz="2700" dirty="0" smtClean="0">
                <a:latin typeface="標楷體" panose="03000509000000000000" pitchFamily="65" charset="-120"/>
              </a:rPr>
              <a:t>鯊魚</a:t>
            </a:r>
            <a:r>
              <a:rPr lang="zh-TW" altLang="en-US" sz="2700" dirty="0" smtClean="0">
                <a:latin typeface="標楷體" panose="03000509000000000000" pitchFamily="65" charset="-120"/>
              </a:rPr>
              <a:t>在游來游去</a:t>
            </a:r>
            <a:r>
              <a:rPr lang="zh-TW" altLang="zh-HK" sz="2700" dirty="0" smtClean="0">
                <a:latin typeface="標楷體" panose="03000509000000000000" pitchFamily="65" charset="-120"/>
              </a:rPr>
              <a:t>，</a:t>
            </a:r>
            <a:r>
              <a:rPr lang="zh-TW" altLang="zh-HK" sz="2700" dirty="0">
                <a:latin typeface="標楷體" panose="03000509000000000000" pitchFamily="65" charset="-120"/>
              </a:rPr>
              <a:t>如虎鯊、豹紋</a:t>
            </a:r>
            <a:r>
              <a:rPr lang="zh-TW" altLang="zh-HK" sz="2700" dirty="0" smtClean="0">
                <a:latin typeface="標楷體" panose="03000509000000000000" pitchFamily="65" charset="-120"/>
              </a:rPr>
              <a:t>鯊</a:t>
            </a:r>
            <a:r>
              <a:rPr lang="en-US" altLang="zh-TW" sz="2700" dirty="0" smtClean="0">
                <a:latin typeface="標楷體" panose="03000509000000000000" pitchFamily="65" charset="-120"/>
              </a:rPr>
              <a:t>……</a:t>
            </a:r>
            <a:r>
              <a:rPr lang="zh-TW" altLang="zh-HK" sz="2700" dirty="0" smtClean="0">
                <a:latin typeface="標楷體" panose="03000509000000000000" pitchFamily="65" charset="-120"/>
              </a:rPr>
              <a:t>。</a:t>
            </a:r>
            <a:r>
              <a:rPr lang="zh-TW" altLang="zh-HK" sz="2700" dirty="0">
                <a:latin typeface="標楷體" panose="03000509000000000000" pitchFamily="65" charset="-120"/>
              </a:rPr>
              <a:t>哇，真好看！</a:t>
            </a:r>
            <a:br>
              <a:rPr lang="zh-TW" altLang="zh-HK" sz="2700" dirty="0">
                <a:latin typeface="標楷體" panose="03000509000000000000" pitchFamily="65" charset="-120"/>
              </a:rPr>
            </a:br>
            <a:r>
              <a:rPr lang="en-US" altLang="zh-TW" sz="2700" dirty="0" smtClean="0">
                <a:latin typeface="標楷體" panose="03000509000000000000" pitchFamily="65" charset="-120"/>
              </a:rPr>
              <a:t>	</a:t>
            </a:r>
            <a:r>
              <a:rPr lang="zh-TW" altLang="zh-HK" sz="2700" dirty="0" smtClean="0">
                <a:latin typeface="標楷體" panose="03000509000000000000" pitchFamily="65" charset="-120"/>
              </a:rPr>
              <a:t>不一</a:t>
            </a:r>
            <a:r>
              <a:rPr lang="zh-TW" altLang="zh-HK" sz="2700" dirty="0">
                <a:latin typeface="標楷體" panose="03000509000000000000" pitchFamily="65" charset="-120"/>
              </a:rPr>
              <a:t>會兒，我坐上摩天輪，飽</a:t>
            </a:r>
            <a:r>
              <a:rPr lang="zh-TW" altLang="zh-HK" sz="2700" dirty="0" smtClean="0">
                <a:latin typeface="標楷體" panose="03000509000000000000" pitchFamily="65" charset="-120"/>
              </a:rPr>
              <a:t>覽</a:t>
            </a:r>
            <a:r>
              <a:rPr lang="zh-TW" altLang="en-US" sz="2700" dirty="0" smtClean="0">
                <a:latin typeface="標楷體" panose="03000509000000000000" pitchFamily="65" charset="-120"/>
              </a:rPr>
              <a:t>四</a:t>
            </a:r>
            <a:r>
              <a:rPr lang="zh-TW" altLang="zh-HK" sz="2700" dirty="0" smtClean="0">
                <a:latin typeface="標楷體" panose="03000509000000000000" pitchFamily="65" charset="-120"/>
              </a:rPr>
              <a:t>周的</a:t>
            </a:r>
            <a:r>
              <a:rPr lang="zh-TW" altLang="en-US" sz="2700" dirty="0" smtClean="0">
                <a:latin typeface="標楷體" panose="03000509000000000000" pitchFamily="65" charset="-120"/>
              </a:rPr>
              <a:t>怡人</a:t>
            </a:r>
            <a:r>
              <a:rPr lang="zh-TW" altLang="zh-HK" sz="2700" dirty="0" smtClean="0">
                <a:latin typeface="標楷體" panose="03000509000000000000" pitchFamily="65" charset="-120"/>
              </a:rPr>
              <a:t>景</a:t>
            </a:r>
            <a:r>
              <a:rPr lang="zh-TW" altLang="en-US" sz="2700" dirty="0" smtClean="0">
                <a:latin typeface="標楷體" panose="03000509000000000000" pitchFamily="65" charset="-120"/>
              </a:rPr>
              <a:t>色。</a:t>
            </a:r>
            <a:r>
              <a:rPr lang="zh-TW" altLang="zh-HK" sz="2700" dirty="0" smtClean="0">
                <a:latin typeface="標楷體" panose="03000509000000000000" pitchFamily="65" charset="-120"/>
              </a:rPr>
              <a:t>藍</a:t>
            </a:r>
            <a:r>
              <a:rPr lang="zh-TW" altLang="zh-HK" sz="2700" dirty="0">
                <a:latin typeface="標楷體" panose="03000509000000000000" pitchFamily="65" charset="-120"/>
              </a:rPr>
              <a:t>的</a:t>
            </a:r>
            <a:r>
              <a:rPr lang="zh-TW" altLang="zh-HK" sz="2700" dirty="0" smtClean="0">
                <a:latin typeface="標楷體" panose="03000509000000000000" pitchFamily="65" charset="-120"/>
              </a:rPr>
              <a:t>天</a:t>
            </a:r>
            <a:r>
              <a:rPr lang="zh-TW" altLang="en-US" sz="2700" dirty="0" smtClean="0">
                <a:latin typeface="標楷體" panose="03000509000000000000" pitchFamily="65" charset="-120"/>
              </a:rPr>
              <a:t>、</a:t>
            </a:r>
            <a:r>
              <a:rPr lang="zh-TW" altLang="zh-HK" sz="2700" dirty="0" smtClean="0">
                <a:latin typeface="標楷體" panose="03000509000000000000" pitchFamily="65" charset="-120"/>
              </a:rPr>
              <a:t>白</a:t>
            </a:r>
            <a:r>
              <a:rPr lang="zh-TW" altLang="zh-HK" sz="2700" dirty="0">
                <a:latin typeface="標楷體" panose="03000509000000000000" pitchFamily="65" charset="-120"/>
              </a:rPr>
              <a:t>的</a:t>
            </a:r>
            <a:r>
              <a:rPr lang="zh-TW" altLang="zh-HK" sz="2700" dirty="0" smtClean="0">
                <a:latin typeface="標楷體" panose="03000509000000000000" pitchFamily="65" charset="-120"/>
              </a:rPr>
              <a:t>雲</a:t>
            </a:r>
            <a:r>
              <a:rPr lang="zh-TW" altLang="en-US" sz="2700" dirty="0" smtClean="0">
                <a:latin typeface="標楷體" panose="03000509000000000000" pitchFamily="65" charset="-120"/>
              </a:rPr>
              <a:t>、</a:t>
            </a:r>
            <a:r>
              <a:rPr lang="zh-TW" altLang="zh-HK" sz="2700" dirty="0" smtClean="0">
                <a:latin typeface="標楷體" panose="03000509000000000000" pitchFamily="65" charset="-120"/>
              </a:rPr>
              <a:t>綠</a:t>
            </a:r>
            <a:r>
              <a:rPr lang="zh-TW" altLang="zh-HK" sz="2700" dirty="0">
                <a:latin typeface="標楷體" panose="03000509000000000000" pitchFamily="65" charset="-120"/>
              </a:rPr>
              <a:t>的海</a:t>
            </a:r>
            <a:r>
              <a:rPr lang="zh-TW" altLang="zh-HK" sz="2700" dirty="0" smtClean="0">
                <a:latin typeface="標楷體" panose="03000509000000000000" pitchFamily="65" charset="-120"/>
              </a:rPr>
              <a:t>，令人</a:t>
            </a:r>
            <a:r>
              <a:rPr lang="zh-TW" altLang="zh-HK" sz="2700" dirty="0">
                <a:latin typeface="標楷體" panose="03000509000000000000" pitchFamily="65" charset="-120"/>
              </a:rPr>
              <a:t>心曠神怡。</a:t>
            </a:r>
            <a:br>
              <a:rPr lang="zh-TW" altLang="zh-HK" sz="2700" dirty="0">
                <a:latin typeface="標楷體" panose="03000509000000000000" pitchFamily="65" charset="-120"/>
              </a:rPr>
            </a:br>
            <a:r>
              <a:rPr lang="en-US" altLang="zh-TW" sz="2700" dirty="0" smtClean="0">
                <a:latin typeface="標楷體" panose="03000509000000000000" pitchFamily="65" charset="-120"/>
              </a:rPr>
              <a:t>	</a:t>
            </a:r>
            <a:r>
              <a:rPr lang="zh-TW" altLang="zh-HK" sz="2700" dirty="0" smtClean="0">
                <a:latin typeface="標楷體" panose="03000509000000000000" pitchFamily="65" charset="-120"/>
              </a:rPr>
              <a:t>最後</a:t>
            </a:r>
            <a:r>
              <a:rPr lang="zh-TW" altLang="zh-HK" sz="2700" dirty="0">
                <a:latin typeface="標楷體" panose="03000509000000000000" pitchFamily="65" charset="-120"/>
              </a:rPr>
              <a:t>，</a:t>
            </a:r>
            <a:r>
              <a:rPr lang="zh-TW" altLang="zh-HK" sz="2700" spc="-150" dirty="0">
                <a:latin typeface="標楷體" panose="03000509000000000000" pitchFamily="65" charset="-120"/>
              </a:rPr>
              <a:t>我沿着樓梯</a:t>
            </a:r>
            <a:r>
              <a:rPr lang="zh-TW" altLang="en-US" sz="2700" spc="-150" dirty="0">
                <a:latin typeface="標楷體" panose="03000509000000000000" pitchFamily="65" charset="-120"/>
              </a:rPr>
              <a:t>走</a:t>
            </a:r>
            <a:r>
              <a:rPr lang="zh-TW" altLang="zh-HK" sz="2700" spc="-150" dirty="0">
                <a:latin typeface="標楷體" panose="03000509000000000000" pitchFamily="65" charset="-120"/>
              </a:rPr>
              <a:t>到過山</a:t>
            </a:r>
            <a:r>
              <a:rPr lang="zh-TW" altLang="zh-HK" sz="2700" spc="-150" dirty="0" smtClean="0">
                <a:latin typeface="標楷體" panose="03000509000000000000" pitchFamily="65" charset="-120"/>
              </a:rPr>
              <a:t>車</a:t>
            </a:r>
            <a:r>
              <a:rPr lang="zh-TW" altLang="en-US" sz="2700" spc="-150" dirty="0" smtClean="0">
                <a:latin typeface="標楷體" panose="03000509000000000000" pitchFamily="65" charset="-120"/>
              </a:rPr>
              <a:t>車</a:t>
            </a:r>
            <a:r>
              <a:rPr lang="zh-TW" altLang="zh-HK" sz="2700" spc="-150" dirty="0" smtClean="0">
                <a:latin typeface="標楷體" panose="03000509000000000000" pitchFamily="65" charset="-120"/>
              </a:rPr>
              <a:t>站</a:t>
            </a:r>
            <a:r>
              <a:rPr lang="zh-TW" altLang="en-US" sz="2700" spc="-150" dirty="0">
                <a:latin typeface="標楷體" panose="03000509000000000000" pitchFamily="65" charset="-120"/>
              </a:rPr>
              <a:t>時</a:t>
            </a:r>
            <a:r>
              <a:rPr lang="zh-TW" altLang="zh-HK" sz="2700" spc="-150" dirty="0">
                <a:latin typeface="標楷體" panose="03000509000000000000" pitchFamily="65" charset="-120"/>
              </a:rPr>
              <a:t>，</a:t>
            </a:r>
            <a:r>
              <a:rPr lang="zh-TW" altLang="zh-HK" sz="2700" spc="-150" dirty="0" smtClean="0">
                <a:latin typeface="標楷體" panose="03000509000000000000" pitchFamily="65" charset="-120"/>
              </a:rPr>
              <a:t>聽到遊客</a:t>
            </a:r>
            <a:r>
              <a:rPr lang="zh-TW" altLang="zh-HK" sz="2700" dirty="0">
                <a:latin typeface="標楷體" panose="03000509000000000000" pitchFamily="65" charset="-120"/>
              </a:rPr>
              <a:t>的尖叫聲</a:t>
            </a:r>
            <a:r>
              <a:rPr lang="zh-TW" altLang="zh-HK" sz="2700" dirty="0" smtClean="0">
                <a:latin typeface="標楷體" panose="03000509000000000000" pitchFamily="65" charset="-120"/>
              </a:rPr>
              <a:t>，</a:t>
            </a:r>
            <a:r>
              <a:rPr lang="zh-TW" altLang="en-US" sz="2700" dirty="0" smtClean="0">
                <a:latin typeface="標楷體" panose="03000509000000000000" pitchFamily="65" charset="-120"/>
              </a:rPr>
              <a:t>不禁</a:t>
            </a:r>
            <a:r>
              <a:rPr lang="zh-TW" altLang="zh-HK" sz="2700" dirty="0" smtClean="0">
                <a:latin typeface="標楷體" panose="03000509000000000000" pitchFamily="65" charset="-120"/>
              </a:rPr>
              <a:t>令</a:t>
            </a:r>
            <a:r>
              <a:rPr lang="zh-TW" altLang="zh-HK" sz="2700" dirty="0">
                <a:latin typeface="標楷體" panose="03000509000000000000" pitchFamily="65" charset="-120"/>
              </a:rPr>
              <a:t>我</a:t>
            </a:r>
            <a:r>
              <a:rPr lang="zh-TW" altLang="en-US" sz="2700" dirty="0">
                <a:latin typeface="標楷體" panose="03000509000000000000" pitchFamily="65" charset="-120"/>
              </a:rPr>
              <a:t>緊張</a:t>
            </a:r>
            <a:r>
              <a:rPr lang="zh-TW" altLang="zh-HK" sz="2700" dirty="0">
                <a:latin typeface="標楷體" panose="03000509000000000000" pitchFamily="65" charset="-120"/>
              </a:rPr>
              <a:t>起來，</a:t>
            </a:r>
            <a:r>
              <a:rPr lang="zh-TW" altLang="en-US" sz="2700" dirty="0">
                <a:latin typeface="標楷體" panose="03000509000000000000" pitchFamily="65" charset="-120"/>
              </a:rPr>
              <a:t>心裏想了又想，膽小的我還是</a:t>
            </a:r>
            <a:r>
              <a:rPr lang="zh-TW" altLang="zh-HK" sz="2700" dirty="0" smtClean="0">
                <a:latin typeface="標楷體" panose="03000509000000000000" pitchFamily="65" charset="-120"/>
              </a:rPr>
              <a:t>決定不</a:t>
            </a:r>
            <a:r>
              <a:rPr lang="zh-TW" altLang="zh-HK" sz="2700" dirty="0">
                <a:latin typeface="標楷體" panose="03000509000000000000" pitchFamily="65" charset="-120"/>
              </a:rPr>
              <a:t>玩了。</a:t>
            </a:r>
            <a:r>
              <a:rPr lang="zh-TW" altLang="en-US" sz="2700" dirty="0">
                <a:latin typeface="標楷體" panose="03000509000000000000" pitchFamily="65" charset="-120"/>
              </a:rPr>
              <a:t>突然，</a:t>
            </a:r>
            <a:r>
              <a:rPr lang="zh-TW" altLang="zh-HK" sz="2700" dirty="0">
                <a:latin typeface="標楷體" panose="03000509000000000000" pitchFamily="65" charset="-120"/>
              </a:rPr>
              <a:t>肚子</a:t>
            </a:r>
            <a:r>
              <a:rPr lang="zh-TW" altLang="en-US" sz="2700" dirty="0">
                <a:latin typeface="標楷體" panose="03000509000000000000" pitchFamily="65" charset="-120"/>
              </a:rPr>
              <a:t>「咕咕」作響</a:t>
            </a:r>
            <a:r>
              <a:rPr lang="zh-TW" altLang="zh-HK" sz="2700" dirty="0">
                <a:latin typeface="標楷體" panose="03000509000000000000" pitchFamily="65" charset="-120"/>
              </a:rPr>
              <a:t>，</a:t>
            </a:r>
            <a:r>
              <a:rPr lang="zh-TW" altLang="en-US" sz="2700" dirty="0">
                <a:latin typeface="標楷體" panose="03000509000000000000" pitchFamily="65" charset="-120"/>
              </a:rPr>
              <a:t>原來已是下午一時多了</a:t>
            </a:r>
            <a:r>
              <a:rPr lang="zh-TW" altLang="zh-HK" sz="2700" dirty="0">
                <a:latin typeface="標楷體" panose="03000509000000000000" pitchFamily="65" charset="-120"/>
              </a:rPr>
              <a:t>，</a:t>
            </a:r>
            <a:r>
              <a:rPr lang="zh-TW" altLang="en-US" sz="2700" dirty="0">
                <a:latin typeface="標楷體" panose="03000509000000000000" pitchFamily="65" charset="-120"/>
              </a:rPr>
              <a:t>我</a:t>
            </a:r>
            <a:r>
              <a:rPr lang="zh-TW" altLang="zh-HK" sz="2700" dirty="0">
                <a:latin typeface="標楷體" panose="03000509000000000000" pitchFamily="65" charset="-120"/>
              </a:rPr>
              <a:t>便</a:t>
            </a:r>
            <a:r>
              <a:rPr lang="zh-TW" altLang="en-US" sz="2700" dirty="0">
                <a:latin typeface="標楷體" panose="03000509000000000000" pitchFamily="65" charset="-120"/>
              </a:rPr>
              <a:t>走</a:t>
            </a:r>
            <a:r>
              <a:rPr lang="zh-TW" altLang="zh-HK" sz="2700" dirty="0" smtClean="0">
                <a:latin typeface="標楷體" panose="03000509000000000000" pitchFamily="65" charset="-120"/>
              </a:rPr>
              <a:t>到小食亭買</a:t>
            </a:r>
            <a:r>
              <a:rPr lang="zh-TW" altLang="zh-HK" sz="2700" dirty="0">
                <a:latin typeface="標楷體" panose="03000509000000000000" pitchFamily="65" charset="-120"/>
              </a:rPr>
              <a:t>東西吃。</a:t>
            </a:r>
            <a:br>
              <a:rPr lang="zh-TW" altLang="zh-HK" sz="2700" dirty="0">
                <a:latin typeface="標楷體" panose="03000509000000000000" pitchFamily="65" charset="-120"/>
              </a:rPr>
            </a:br>
            <a:r>
              <a:rPr lang="en-US" altLang="zh-TW" sz="2700" dirty="0" smtClean="0">
                <a:latin typeface="標楷體" panose="03000509000000000000" pitchFamily="65" charset="-120"/>
              </a:rPr>
              <a:t>	</a:t>
            </a:r>
            <a:r>
              <a:rPr lang="zh-TW" altLang="zh-HK" sz="2700" dirty="0" smtClean="0">
                <a:latin typeface="標楷體" panose="03000509000000000000" pitchFamily="65" charset="-120"/>
              </a:rPr>
              <a:t>今天</a:t>
            </a:r>
            <a:r>
              <a:rPr lang="zh-TW" altLang="zh-HK" sz="2700" dirty="0">
                <a:latin typeface="標楷體" panose="03000509000000000000" pitchFamily="65" charset="-120"/>
              </a:rPr>
              <a:t>過</a:t>
            </a:r>
            <a:r>
              <a:rPr lang="zh-TW" altLang="zh-HK" sz="2700" dirty="0" smtClean="0">
                <a:latin typeface="標楷體" panose="03000509000000000000" pitchFamily="65" charset="-120"/>
              </a:rPr>
              <a:t>得</a:t>
            </a:r>
            <a:r>
              <a:rPr lang="zh-TW" altLang="en-US" sz="2700" dirty="0" smtClean="0">
                <a:latin typeface="標楷體" panose="03000509000000000000" pitchFamily="65" charset="-120"/>
              </a:rPr>
              <a:t>十分</a:t>
            </a:r>
            <a:r>
              <a:rPr lang="zh-TW" altLang="zh-HK" sz="2700" dirty="0" smtClean="0">
                <a:latin typeface="標楷體" panose="03000509000000000000" pitchFamily="65" charset="-120"/>
              </a:rPr>
              <a:t>愉快，</a:t>
            </a:r>
            <a:r>
              <a:rPr lang="zh-TW" altLang="en-US" sz="2700" dirty="0" smtClean="0">
                <a:latin typeface="標楷體" panose="03000509000000000000" pitchFamily="65" charset="-120"/>
              </a:rPr>
              <a:t>我</a:t>
            </a:r>
            <a:r>
              <a:rPr lang="zh-TW" altLang="zh-HK" sz="2700" dirty="0" smtClean="0">
                <a:latin typeface="標楷體" panose="03000509000000000000" pitchFamily="65" charset="-120"/>
              </a:rPr>
              <a:t>希望和</a:t>
            </a:r>
            <a:r>
              <a:rPr lang="zh-TW" altLang="en-US" sz="2700" dirty="0" smtClean="0">
                <a:latin typeface="標楷體" panose="03000509000000000000" pitchFamily="65" charset="-120"/>
              </a:rPr>
              <a:t>朋友</a:t>
            </a:r>
            <a:r>
              <a:rPr lang="zh-TW" altLang="zh-HK" sz="2700" dirty="0" smtClean="0">
                <a:latin typeface="標楷體" panose="03000509000000000000" pitchFamily="65" charset="-120"/>
              </a:rPr>
              <a:t>一起</a:t>
            </a:r>
            <a:r>
              <a:rPr lang="zh-TW" altLang="en-US" sz="2700" dirty="0" smtClean="0">
                <a:latin typeface="標楷體" panose="03000509000000000000" pitchFamily="65" charset="-120"/>
              </a:rPr>
              <a:t>再</a:t>
            </a:r>
            <a:r>
              <a:rPr lang="zh-TW" altLang="zh-HK" sz="2700" dirty="0" smtClean="0">
                <a:latin typeface="標楷體" panose="03000509000000000000" pitchFamily="65" charset="-120"/>
              </a:rPr>
              <a:t>來</a:t>
            </a:r>
            <a:r>
              <a:rPr lang="zh-TW" altLang="zh-HK" sz="2700" dirty="0">
                <a:latin typeface="標楷體" panose="03000509000000000000" pitchFamily="65" charset="-120"/>
              </a:rPr>
              <a:t>呢！</a:t>
            </a:r>
            <a:endParaRPr lang="zh-HK" altLang="en-US" sz="2700" dirty="0">
              <a:latin typeface="標楷體" panose="03000509000000000000" pitchFamily="65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dirty="0" smtClean="0"/>
              <a:t>(</a:t>
            </a:r>
            <a:r>
              <a:rPr lang="zh-HK" altLang="en-US" smtClean="0"/>
              <a:t>閱讀</a:t>
            </a:r>
            <a:r>
              <a:rPr lang="en-US" altLang="zh-HK" dirty="0" smtClean="0"/>
              <a:t>)</a:t>
            </a:r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dirty="0" smtClean="0"/>
              <a:t>(</a:t>
            </a:r>
            <a:r>
              <a:rPr lang="zh-TW" altLang="en-US" smtClean="0"/>
              <a:t>新界東</a:t>
            </a:r>
            <a:r>
              <a:rPr lang="en-US" altLang="zh-TW" dirty="0" smtClean="0"/>
              <a:t>)</a:t>
            </a:r>
            <a:r>
              <a:rPr lang="zh-TW" altLang="en-US" smtClean="0"/>
              <a:t>組 </a:t>
            </a:r>
            <a:r>
              <a:rPr lang="en-US" altLang="zh-TW" dirty="0" smtClean="0"/>
              <a:t>©2019</a:t>
            </a:r>
            <a:endParaRPr lang="zh-HK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pPr/>
              <a:t>46</a:t>
            </a:fld>
            <a:endParaRPr lang="zh-HK" altLang="en-US"/>
          </a:p>
        </p:txBody>
      </p:sp>
      <p:grpSp>
        <p:nvGrpSpPr>
          <p:cNvPr id="60" name="Group 59"/>
          <p:cNvGrpSpPr/>
          <p:nvPr/>
        </p:nvGrpSpPr>
        <p:grpSpPr>
          <a:xfrm>
            <a:off x="35496" y="44624"/>
            <a:ext cx="7488832" cy="1081783"/>
            <a:chOff x="35496" y="44624"/>
            <a:chExt cx="7488832" cy="1081783"/>
          </a:xfrm>
        </p:grpSpPr>
        <p:sp>
          <p:nvSpPr>
            <p:cNvPr id="7" name="TextBox 6"/>
            <p:cNvSpPr txBox="1"/>
            <p:nvPr/>
          </p:nvSpPr>
          <p:spPr>
            <a:xfrm>
              <a:off x="1475656" y="603187"/>
              <a:ext cx="60486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〈</a:t>
              </a:r>
              <a:r>
                <a:rPr lang="zh-TW" altLang="zh-HK" sz="28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海洋</a:t>
              </a:r>
              <a:r>
                <a:rPr lang="zh-TW" altLang="zh-HK" sz="28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公園遊玩</a:t>
              </a:r>
              <a:r>
                <a:rPr lang="zh-TW" altLang="zh-HK" sz="28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記</a:t>
              </a:r>
              <a:r>
                <a:rPr lang="en-US" altLang="zh-TW" sz="28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〉</a:t>
              </a:r>
              <a:endParaRPr lang="zh-HK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5496" y="44624"/>
              <a:ext cx="71609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3200" b="1" dirty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圈出空間</a:t>
              </a:r>
              <a:r>
                <a:rPr lang="zh-TW" altLang="en-US" sz="3200" b="1" dirty="0">
                  <a:solidFill>
                    <a:srgbClr val="CC00CC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過渡</a:t>
              </a:r>
              <a:r>
                <a:rPr lang="zh-TW" altLang="en-US" sz="3200" b="1" dirty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語</a:t>
              </a:r>
              <a:r>
                <a:rPr lang="zh-TW" altLang="en-US" sz="3200" b="1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及在重要內容下劃線：</a:t>
              </a:r>
              <a:endParaRPr lang="zh-TW" altLang="en-US" sz="3200" b="1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6109931" y="6161303"/>
            <a:ext cx="2828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文章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改編自聖公會基恩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小學教材</a:t>
            </a:r>
            <a:endParaRPr lang="zh-HK" altLang="en-US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7" name="矩形 9"/>
          <p:cNvSpPr/>
          <p:nvPr/>
        </p:nvSpPr>
        <p:spPr>
          <a:xfrm>
            <a:off x="942302" y="108904"/>
            <a:ext cx="2045521" cy="432203"/>
          </a:xfrm>
          <a:prstGeom prst="rect">
            <a:avLst/>
          </a:prstGeom>
          <a:noFill/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58" name="直線接點 22"/>
          <p:cNvCxnSpPr>
            <a:cxnSpLocks noChangeShapeType="1"/>
          </p:cNvCxnSpPr>
          <p:nvPr/>
        </p:nvCxnSpPr>
        <p:spPr bwMode="auto">
          <a:xfrm>
            <a:off x="3759324" y="542881"/>
            <a:ext cx="1676772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5" name="Group 84"/>
          <p:cNvGrpSpPr/>
          <p:nvPr/>
        </p:nvGrpSpPr>
        <p:grpSpPr>
          <a:xfrm>
            <a:off x="2764351" y="1218231"/>
            <a:ext cx="2448202" cy="410569"/>
            <a:chOff x="2714037" y="1124275"/>
            <a:chExt cx="2329202" cy="410569"/>
          </a:xfrm>
        </p:grpSpPr>
        <p:grpSp>
          <p:nvGrpSpPr>
            <p:cNvPr id="73" name="Group 72"/>
            <p:cNvGrpSpPr/>
            <p:nvPr/>
          </p:nvGrpSpPr>
          <p:grpSpPr>
            <a:xfrm>
              <a:off x="2721124" y="1134913"/>
              <a:ext cx="2322115" cy="399931"/>
              <a:chOff x="2721124" y="1175552"/>
              <a:chExt cx="2322115" cy="399931"/>
            </a:xfrm>
          </p:grpSpPr>
          <p:sp>
            <p:nvSpPr>
              <p:cNvPr id="9" name="矩形 9"/>
              <p:cNvSpPr/>
              <p:nvPr/>
            </p:nvSpPr>
            <p:spPr>
              <a:xfrm>
                <a:off x="2721124" y="1175552"/>
                <a:ext cx="1634852" cy="362586"/>
              </a:xfrm>
              <a:prstGeom prst="rect">
                <a:avLst/>
              </a:prstGeom>
              <a:noFill/>
              <a:ln w="38100">
                <a:solidFill>
                  <a:srgbClr val="FF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cxnSp>
            <p:nvCxnSpPr>
              <p:cNvPr id="71" name="直線接點 22"/>
              <p:cNvCxnSpPr>
                <a:cxnSpLocks noChangeShapeType="1"/>
              </p:cNvCxnSpPr>
              <p:nvPr/>
            </p:nvCxnSpPr>
            <p:spPr bwMode="auto">
              <a:xfrm flipV="1">
                <a:off x="4370462" y="1575482"/>
                <a:ext cx="672777" cy="1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84" name="矩形 9"/>
            <p:cNvSpPr/>
            <p:nvPr/>
          </p:nvSpPr>
          <p:spPr>
            <a:xfrm>
              <a:off x="2714037" y="1124275"/>
              <a:ext cx="342358" cy="378795"/>
            </a:xfrm>
            <a:prstGeom prst="rect">
              <a:avLst/>
            </a:prstGeom>
            <a:solidFill>
              <a:srgbClr val="FF00FF">
                <a:alpha val="28000"/>
              </a:srgbClr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2051720" y="1661672"/>
            <a:ext cx="5472608" cy="762634"/>
            <a:chOff x="1835696" y="1460678"/>
            <a:chExt cx="5472608" cy="762634"/>
          </a:xfrm>
        </p:grpSpPr>
        <p:grpSp>
          <p:nvGrpSpPr>
            <p:cNvPr id="62" name="Group 61"/>
            <p:cNvGrpSpPr/>
            <p:nvPr/>
          </p:nvGrpSpPr>
          <p:grpSpPr>
            <a:xfrm>
              <a:off x="1835697" y="1468606"/>
              <a:ext cx="5472607" cy="754706"/>
              <a:chOff x="1835697" y="1468606"/>
              <a:chExt cx="5472607" cy="754706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1835697" y="1468606"/>
                <a:ext cx="5472607" cy="352444"/>
                <a:chOff x="1835697" y="1468606"/>
                <a:chExt cx="5472607" cy="352444"/>
              </a:xfrm>
            </p:grpSpPr>
            <p:sp>
              <p:nvSpPr>
                <p:cNvPr id="8" name="矩形 9"/>
                <p:cNvSpPr/>
                <p:nvPr/>
              </p:nvSpPr>
              <p:spPr>
                <a:xfrm>
                  <a:off x="1835697" y="1468606"/>
                  <a:ext cx="2160240" cy="338349"/>
                </a:xfrm>
                <a:prstGeom prst="rect">
                  <a:avLst/>
                </a:prstGeom>
                <a:noFill/>
                <a:ln w="38100">
                  <a:solidFill>
                    <a:srgbClr val="FF66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cxnSp>
              <p:nvCxnSpPr>
                <p:cNvPr id="16" name="直線接點 22"/>
                <p:cNvCxnSpPr>
                  <a:cxnSpLocks noChangeShapeType="1"/>
                </p:cNvCxnSpPr>
                <p:nvPr/>
              </p:nvCxnSpPr>
              <p:spPr bwMode="auto">
                <a:xfrm>
                  <a:off x="5043239" y="1821050"/>
                  <a:ext cx="2265065" cy="0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18" name="直線接點 22"/>
              <p:cNvCxnSpPr>
                <a:cxnSpLocks noChangeShapeType="1"/>
              </p:cNvCxnSpPr>
              <p:nvPr/>
            </p:nvCxnSpPr>
            <p:spPr bwMode="auto">
              <a:xfrm flipV="1">
                <a:off x="3419872" y="2219894"/>
                <a:ext cx="1405136" cy="3418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86" name="矩形 9"/>
            <p:cNvSpPr/>
            <p:nvPr/>
          </p:nvSpPr>
          <p:spPr>
            <a:xfrm>
              <a:off x="1835696" y="1460678"/>
              <a:ext cx="712631" cy="344634"/>
            </a:xfrm>
            <a:prstGeom prst="rect">
              <a:avLst/>
            </a:prstGeom>
            <a:solidFill>
              <a:srgbClr val="FF00FF">
                <a:alpha val="28000"/>
              </a:srgbClr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942302" y="4149080"/>
            <a:ext cx="7686106" cy="1152128"/>
            <a:chOff x="673020" y="4284647"/>
            <a:chExt cx="7686106" cy="1152128"/>
          </a:xfrm>
        </p:grpSpPr>
        <p:grpSp>
          <p:nvGrpSpPr>
            <p:cNvPr id="81" name="Group 80"/>
            <p:cNvGrpSpPr/>
            <p:nvPr/>
          </p:nvGrpSpPr>
          <p:grpSpPr>
            <a:xfrm>
              <a:off x="673020" y="4295363"/>
              <a:ext cx="7686106" cy="1141412"/>
              <a:chOff x="673020" y="4295363"/>
              <a:chExt cx="7686106" cy="1141412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673020" y="4295363"/>
                <a:ext cx="7686106" cy="781372"/>
                <a:chOff x="673020" y="4295363"/>
                <a:chExt cx="7686106" cy="781372"/>
              </a:xfrm>
            </p:grpSpPr>
            <p:sp>
              <p:nvSpPr>
                <p:cNvPr id="13" name="矩形 9"/>
                <p:cNvSpPr/>
                <p:nvPr/>
              </p:nvSpPr>
              <p:spPr>
                <a:xfrm>
                  <a:off x="2502518" y="4295363"/>
                  <a:ext cx="3528000" cy="351519"/>
                </a:xfrm>
                <a:prstGeom prst="rect">
                  <a:avLst/>
                </a:prstGeom>
                <a:noFill/>
                <a:ln w="38100">
                  <a:solidFill>
                    <a:srgbClr val="FF66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cxnSp>
              <p:nvCxnSpPr>
                <p:cNvPr id="28" name="直線接點 22"/>
                <p:cNvCxnSpPr>
                  <a:cxnSpLocks noChangeShapeType="1"/>
                </p:cNvCxnSpPr>
                <p:nvPr/>
              </p:nvCxnSpPr>
              <p:spPr bwMode="auto">
                <a:xfrm>
                  <a:off x="6696236" y="4644687"/>
                  <a:ext cx="1662890" cy="0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3" name="直線接點 22"/>
                <p:cNvCxnSpPr>
                  <a:cxnSpLocks noChangeShapeType="1"/>
                </p:cNvCxnSpPr>
                <p:nvPr/>
              </p:nvCxnSpPr>
              <p:spPr bwMode="auto">
                <a:xfrm flipV="1">
                  <a:off x="673020" y="5074948"/>
                  <a:ext cx="932685" cy="1787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79" name="直線接點 22"/>
              <p:cNvCxnSpPr>
                <a:cxnSpLocks noChangeShapeType="1"/>
              </p:cNvCxnSpPr>
              <p:nvPr/>
            </p:nvCxnSpPr>
            <p:spPr bwMode="auto">
              <a:xfrm>
                <a:off x="2004639" y="5436775"/>
                <a:ext cx="1643829" cy="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90" name="矩形 9"/>
            <p:cNvSpPr/>
            <p:nvPr/>
          </p:nvSpPr>
          <p:spPr>
            <a:xfrm>
              <a:off x="2502518" y="4284647"/>
              <a:ext cx="648072" cy="357374"/>
            </a:xfrm>
            <a:prstGeom prst="rect">
              <a:avLst/>
            </a:prstGeom>
            <a:solidFill>
              <a:srgbClr val="FF00FF">
                <a:alpha val="28000"/>
              </a:srgbClr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91" name="矩形 9"/>
            <p:cNvSpPr/>
            <p:nvPr/>
          </p:nvSpPr>
          <p:spPr>
            <a:xfrm>
              <a:off x="3822411" y="4300223"/>
              <a:ext cx="576000" cy="341798"/>
            </a:xfrm>
            <a:prstGeom prst="rect">
              <a:avLst/>
            </a:prstGeom>
            <a:solidFill>
              <a:srgbClr val="FF00FF">
                <a:alpha val="28000"/>
              </a:srgbClr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5394619" y="5370709"/>
            <a:ext cx="3050416" cy="363103"/>
            <a:chOff x="2589622" y="5370153"/>
            <a:chExt cx="3050416" cy="363103"/>
          </a:xfrm>
        </p:grpSpPr>
        <p:grpSp>
          <p:nvGrpSpPr>
            <p:cNvPr id="70" name="Group 69"/>
            <p:cNvGrpSpPr/>
            <p:nvPr/>
          </p:nvGrpSpPr>
          <p:grpSpPr>
            <a:xfrm>
              <a:off x="2589622" y="5370153"/>
              <a:ext cx="3050416" cy="360343"/>
              <a:chOff x="2589622" y="5370153"/>
              <a:chExt cx="3050416" cy="360343"/>
            </a:xfrm>
          </p:grpSpPr>
          <p:sp>
            <p:nvSpPr>
              <p:cNvPr id="14" name="矩形 9"/>
              <p:cNvSpPr/>
              <p:nvPr/>
            </p:nvSpPr>
            <p:spPr>
              <a:xfrm>
                <a:off x="2589622" y="5370153"/>
                <a:ext cx="1697661" cy="360343"/>
              </a:xfrm>
              <a:prstGeom prst="rect">
                <a:avLst/>
              </a:prstGeom>
              <a:noFill/>
              <a:ln w="38100">
                <a:solidFill>
                  <a:srgbClr val="FF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cxnSp>
            <p:nvCxnSpPr>
              <p:cNvPr id="68" name="直線接點 22"/>
              <p:cNvCxnSpPr>
                <a:cxnSpLocks noChangeShapeType="1"/>
              </p:cNvCxnSpPr>
              <p:nvPr/>
            </p:nvCxnSpPr>
            <p:spPr bwMode="auto">
              <a:xfrm>
                <a:off x="4343894" y="5730496"/>
                <a:ext cx="1296144" cy="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92" name="矩形 9"/>
            <p:cNvSpPr/>
            <p:nvPr/>
          </p:nvSpPr>
          <p:spPr>
            <a:xfrm>
              <a:off x="2589622" y="5370153"/>
              <a:ext cx="612000" cy="363103"/>
            </a:xfrm>
            <a:prstGeom prst="rect">
              <a:avLst/>
            </a:prstGeom>
            <a:solidFill>
              <a:srgbClr val="FF00FF">
                <a:alpha val="28000"/>
              </a:srgbClr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764352" y="2476682"/>
            <a:ext cx="5480056" cy="401078"/>
            <a:chOff x="2879539" y="4280581"/>
            <a:chExt cx="5480056" cy="401078"/>
          </a:xfrm>
        </p:grpSpPr>
        <p:grpSp>
          <p:nvGrpSpPr>
            <p:cNvPr id="83" name="Group 82"/>
            <p:cNvGrpSpPr/>
            <p:nvPr/>
          </p:nvGrpSpPr>
          <p:grpSpPr>
            <a:xfrm>
              <a:off x="2880302" y="4286152"/>
              <a:ext cx="5479293" cy="393950"/>
              <a:chOff x="2880302" y="4286152"/>
              <a:chExt cx="5479293" cy="393950"/>
            </a:xfrm>
          </p:grpSpPr>
          <p:sp>
            <p:nvSpPr>
              <p:cNvPr id="99" name="矩形 9"/>
              <p:cNvSpPr/>
              <p:nvPr/>
            </p:nvSpPr>
            <p:spPr>
              <a:xfrm>
                <a:off x="2880302" y="4286152"/>
                <a:ext cx="1701155" cy="393950"/>
              </a:xfrm>
              <a:prstGeom prst="rect">
                <a:avLst/>
              </a:prstGeom>
              <a:noFill/>
              <a:ln w="38100">
                <a:solidFill>
                  <a:srgbClr val="FF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cxnSp>
            <p:nvCxnSpPr>
              <p:cNvPr id="100" name="直線接點 22"/>
              <p:cNvCxnSpPr>
                <a:cxnSpLocks noChangeShapeType="1"/>
              </p:cNvCxnSpPr>
              <p:nvPr/>
            </p:nvCxnSpPr>
            <p:spPr bwMode="auto">
              <a:xfrm>
                <a:off x="6055339" y="4651698"/>
                <a:ext cx="2304256" cy="5137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80" name="矩形 9"/>
            <p:cNvSpPr/>
            <p:nvPr/>
          </p:nvSpPr>
          <p:spPr>
            <a:xfrm>
              <a:off x="2879539" y="4280581"/>
              <a:ext cx="359848" cy="401078"/>
            </a:xfrm>
            <a:prstGeom prst="rect">
              <a:avLst/>
            </a:prstGeom>
            <a:solidFill>
              <a:srgbClr val="FF00FF">
                <a:alpha val="28000"/>
              </a:srgbClr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82" name="矩形 9"/>
            <p:cNvSpPr/>
            <p:nvPr/>
          </p:nvSpPr>
          <p:spPr>
            <a:xfrm>
              <a:off x="4262572" y="4280581"/>
              <a:ext cx="318885" cy="396049"/>
            </a:xfrm>
            <a:prstGeom prst="rect">
              <a:avLst/>
            </a:prstGeom>
            <a:solidFill>
              <a:srgbClr val="FF00FF">
                <a:alpha val="28000"/>
              </a:srgbClr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cxnSp>
        <p:nvCxnSpPr>
          <p:cNvPr id="59" name="直線接點 22"/>
          <p:cNvCxnSpPr>
            <a:cxnSpLocks noChangeShapeType="1"/>
          </p:cNvCxnSpPr>
          <p:nvPr/>
        </p:nvCxnSpPr>
        <p:spPr bwMode="auto">
          <a:xfrm flipV="1">
            <a:off x="7380360" y="3271898"/>
            <a:ext cx="432000" cy="13086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21426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813378"/>
            <a:ext cx="7772400" cy="3191686"/>
          </a:xfrm>
        </p:spPr>
        <p:txBody>
          <a:bodyPr>
            <a:normAutofit fontScale="90000"/>
          </a:bodyPr>
          <a:lstStyle/>
          <a:p>
            <a:r>
              <a:rPr lang="zh-TW" altLang="en-US" sz="670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</a:rPr>
              <a:t>活動</a:t>
            </a:r>
            <a:r>
              <a:rPr lang="zh-TW" altLang="en-US" sz="6700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</a:rPr>
              <a:t>四</a:t>
            </a:r>
            <a:r>
              <a:rPr lang="en-US" altLang="zh-TW" sz="6700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</a:rPr>
              <a:t/>
            </a:r>
            <a:br>
              <a:rPr lang="en-US" altLang="zh-TW" sz="6700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</a:rPr>
            </a:br>
            <a:r>
              <a:rPr lang="zh-TW" altLang="en-US" sz="4800" dirty="0" smtClean="0">
                <a:latin typeface="標楷體" panose="03000509000000000000" pitchFamily="65" charset="-120"/>
              </a:rPr>
              <a:t>找</a:t>
            </a:r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</a:rPr>
              <a:t>空</a:t>
            </a:r>
            <a:r>
              <a:rPr lang="zh-TW" altLang="zh-HK" sz="4800" dirty="0">
                <a:solidFill>
                  <a:srgbClr val="FF0000"/>
                </a:solidFill>
                <a:latin typeface="標楷體" panose="03000509000000000000" pitchFamily="65" charset="-120"/>
              </a:rPr>
              <a:t>間</a:t>
            </a:r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</a:rPr>
              <a:t>過渡語</a:t>
            </a:r>
            <a:r>
              <a:rPr lang="en-US" altLang="zh-TW" sz="4800" dirty="0">
                <a:solidFill>
                  <a:srgbClr val="FF0000"/>
                </a:solidFill>
                <a:latin typeface="標楷體" panose="03000509000000000000" pitchFamily="65" charset="-120"/>
              </a:rPr>
              <a:t/>
            </a:r>
            <a:br>
              <a:rPr lang="en-US" altLang="zh-TW" sz="4800" dirty="0">
                <a:solidFill>
                  <a:srgbClr val="FF0000"/>
                </a:solidFill>
                <a:latin typeface="標楷體" panose="03000509000000000000" pitchFamily="65" charset="-120"/>
              </a:rPr>
            </a:br>
            <a:r>
              <a:rPr lang="zh-TW" altLang="zh-TW" sz="5400" dirty="0">
                <a:solidFill>
                  <a:srgbClr val="FF66CC"/>
                </a:solidFill>
              </a:rPr>
              <a:t/>
            </a:r>
            <a:br>
              <a:rPr lang="zh-TW" altLang="zh-TW" sz="5400" dirty="0">
                <a:solidFill>
                  <a:srgbClr val="FF66CC"/>
                </a:solidFill>
              </a:rPr>
            </a:br>
            <a:r>
              <a:rPr lang="en-US" altLang="zh-TW" sz="4800" b="1" dirty="0" smtClean="0">
                <a:latin typeface="標楷體" panose="03000509000000000000" pitchFamily="65" charset="-120"/>
              </a:rPr>
              <a:t>〈</a:t>
            </a:r>
            <a:r>
              <a:rPr lang="zh-TW" altLang="en-US" sz="4800" b="1" dirty="0">
                <a:latin typeface="標楷體" panose="03000509000000000000" pitchFamily="65" charset="-120"/>
              </a:rPr>
              <a:t>找</a:t>
            </a:r>
            <a:r>
              <a:rPr lang="zh-TW" altLang="en-US" sz="4800" b="1" dirty="0" smtClean="0">
                <a:latin typeface="標楷體" panose="03000509000000000000" pitchFamily="65" charset="-120"/>
              </a:rPr>
              <a:t>外公</a:t>
            </a:r>
            <a:r>
              <a:rPr lang="en-US" altLang="zh-TW" sz="4800" b="1" dirty="0" smtClean="0">
                <a:latin typeface="標楷體" panose="03000509000000000000" pitchFamily="65" charset="-120"/>
              </a:rPr>
              <a:t>〉</a:t>
            </a:r>
            <a:endParaRPr lang="zh-HK" altLang="en-US" sz="4800" b="1" dirty="0">
              <a:latin typeface="標楷體" panose="03000509000000000000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pPr/>
              <a:t>47</a:t>
            </a:fld>
            <a:endParaRPr lang="zh-HK" altLang="en-US"/>
          </a:p>
        </p:txBody>
      </p:sp>
      <p:pic>
        <p:nvPicPr>
          <p:cNvPr id="7" name="圖片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04248" y="3429000"/>
            <a:ext cx="2088232" cy="2661641"/>
          </a:xfrm>
          <a:prstGeom prst="rect">
            <a:avLst/>
          </a:prstGeom>
        </p:spPr>
      </p:pic>
      <p:sp>
        <p:nvSpPr>
          <p:cNvPr id="8" name="圓角矩形圖說文字 7"/>
          <p:cNvSpPr/>
          <p:nvPr/>
        </p:nvSpPr>
        <p:spPr>
          <a:xfrm>
            <a:off x="3707903" y="4365104"/>
            <a:ext cx="2964307" cy="1467599"/>
          </a:xfrm>
          <a:prstGeom prst="wedgeRoundRectCallout">
            <a:avLst>
              <a:gd name="adj1" fmla="val 75005"/>
              <a:gd name="adj2" fmla="val -1955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找到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空</a:t>
            </a:r>
            <a:r>
              <a:rPr lang="zh-TW" altLang="zh-HK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間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過渡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語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後，要留意之後的內容啊！</a:t>
            </a:r>
            <a:endParaRPr lang="zh-TW" altLang="zh-TW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7424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91185" y="110629"/>
            <a:ext cx="7620000" cy="1073904"/>
            <a:chOff x="10633" y="338872"/>
            <a:chExt cx="7620000" cy="1073904"/>
          </a:xfrm>
        </p:grpSpPr>
        <p:sp>
          <p:nvSpPr>
            <p:cNvPr id="39" name="標題 1"/>
            <p:cNvSpPr txBox="1">
              <a:spLocks/>
            </p:cNvSpPr>
            <p:nvPr/>
          </p:nvSpPr>
          <p:spPr>
            <a:xfrm>
              <a:off x="10633" y="338872"/>
              <a:ext cx="7620000" cy="107390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 lnSpcReduction="1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zh-TW" sz="3500" b="1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1. </a:t>
              </a:r>
              <a:r>
                <a:rPr lang="zh-TW" altLang="en-US" sz="3500" b="1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圈出空間過渡語</a:t>
              </a:r>
              <a:r>
                <a:rPr lang="zh-TW" altLang="en-US" sz="3500" b="1" dirty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；</a:t>
              </a:r>
              <a:endParaRPr lang="en-US" altLang="zh-TW" sz="3500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l"/>
              <a:r>
                <a:rPr lang="en-US" altLang="zh-TW" sz="3500" b="1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2. </a:t>
              </a:r>
              <a:r>
                <a:rPr lang="zh-TW" altLang="en-US" sz="3500" b="1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在重要內容下間線。</a:t>
              </a:r>
              <a:endParaRPr lang="zh-TW" altLang="en-US" sz="3500" b="1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32" name="直線接點 31"/>
            <p:cNvCxnSpPr/>
            <p:nvPr/>
          </p:nvCxnSpPr>
          <p:spPr>
            <a:xfrm>
              <a:off x="1179080" y="1352987"/>
              <a:ext cx="1713871" cy="0"/>
            </a:xfrm>
            <a:prstGeom prst="line">
              <a:avLst/>
            </a:prstGeom>
            <a:ln w="38100">
              <a:solidFill>
                <a:srgbClr val="EE08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矩形 37"/>
            <p:cNvSpPr/>
            <p:nvPr/>
          </p:nvSpPr>
          <p:spPr>
            <a:xfrm>
              <a:off x="1581171" y="432035"/>
              <a:ext cx="2236165" cy="443789"/>
            </a:xfrm>
            <a:prstGeom prst="rect">
              <a:avLst/>
            </a:prstGeom>
            <a:noFill/>
            <a:ln w="47625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dirty="0" smtClean="0"/>
              <a:t>(</a:t>
            </a:r>
            <a:r>
              <a:rPr lang="zh-HK" altLang="en-US" smtClean="0"/>
              <a:t>閱讀</a:t>
            </a:r>
            <a:r>
              <a:rPr lang="en-US" altLang="zh-HK" dirty="0" smtClean="0"/>
              <a:t>)</a:t>
            </a:r>
            <a:endParaRPr lang="zh-HK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dirty="0" smtClean="0"/>
              <a:t>(</a:t>
            </a:r>
            <a:r>
              <a:rPr lang="zh-TW" altLang="en-US" smtClean="0"/>
              <a:t>新界東</a:t>
            </a:r>
            <a:r>
              <a:rPr lang="en-US" altLang="zh-TW" dirty="0" smtClean="0"/>
              <a:t>)</a:t>
            </a:r>
            <a:r>
              <a:rPr lang="zh-TW" altLang="en-US" smtClean="0"/>
              <a:t>組 </a:t>
            </a:r>
            <a:r>
              <a:rPr lang="en-US" altLang="zh-TW" dirty="0" smtClean="0"/>
              <a:t>©2019</a:t>
            </a:r>
            <a:endParaRPr lang="zh-HK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pPr/>
              <a:t>48</a:t>
            </a:fld>
            <a:endParaRPr lang="zh-HK" altLang="en-US" dirty="0"/>
          </a:p>
        </p:txBody>
      </p:sp>
      <p:sp>
        <p:nvSpPr>
          <p:cNvPr id="19" name="內容版面配置區 2"/>
          <p:cNvSpPr txBox="1">
            <a:spLocks/>
          </p:cNvSpPr>
          <p:nvPr/>
        </p:nvSpPr>
        <p:spPr>
          <a:xfrm>
            <a:off x="457200" y="1270416"/>
            <a:ext cx="8402840" cy="51108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000"/>
              </a:spcAft>
              <a:buFont typeface="Times New Roman" pitchFamily="18" charset="0"/>
              <a:buNone/>
            </a:pPr>
            <a:r>
              <a:rPr lang="en-US" altLang="zh-TW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找外公</a:t>
            </a:r>
            <a:r>
              <a:rPr lang="en-US" altLang="zh-TW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〉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Font typeface="Times New Roman" pitchFamily="18" charset="0"/>
              <a:buNone/>
            </a:pP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媽媽為外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公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弄了食物，吩咐小羚羊帶給他。小羚羊出門後才發現自己忘了外公住在哪裏，只好四處去問路。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Font typeface="Times New Roman" pitchFamily="18" charset="0"/>
              <a:buNone/>
            </a:pPr>
            <a:r>
              <a:rPr lang="zh-TW" altLang="en-US" sz="2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小</a:t>
            </a:r>
            <a:r>
              <a:rPr lang="zh-TW" altLang="en-US" sz="2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羚羊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出發到池塘邊，看到了一隻青蛙，便問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︰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「你知道我的外公住在哪裏嗎？」青蛙搖着頭說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︰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「我不知道啊！」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Font typeface="Times New Roman" pitchFamily="18" charset="0"/>
              <a:buNone/>
            </a:pP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小羚羊又來到了大樹下，看見杜鵑鳥，便問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︰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「你認識我的外公嗎？」杜鵑鳥想了想，也一樣搖了搖頭。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Font typeface="Times New Roman" pitchFamily="18" charset="0"/>
              <a:buNone/>
            </a:pP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    走着走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着，小羚羊走到草地上，遇到一頭小黃牛便問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︰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「你知道我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外公在哪裏嗎？」小黃牛說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︰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「你的外公正站在你的身後呢！」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endParaRPr lang="zh-TW" altLang="en-US" sz="2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6" name="Picture 2" descr="C:\Users\CHUNGN~1\AppData\Local\Temp\Domino Web Access\95\profess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3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97436" y="5537302"/>
            <a:ext cx="917124" cy="116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518544" y="24746"/>
            <a:ext cx="3087698" cy="1820078"/>
            <a:chOff x="5960612" y="44624"/>
            <a:chExt cx="4524777" cy="1847462"/>
          </a:xfrm>
        </p:grpSpPr>
        <p:sp>
          <p:nvSpPr>
            <p:cNvPr id="31" name="雲朵形圖說文字 30"/>
            <p:cNvSpPr/>
            <p:nvPr/>
          </p:nvSpPr>
          <p:spPr>
            <a:xfrm>
              <a:off x="5960612" y="44624"/>
              <a:ext cx="4326402" cy="1847462"/>
            </a:xfrm>
            <a:prstGeom prst="cloudCallout">
              <a:avLst>
                <a:gd name="adj1" fmla="val 66064"/>
                <a:gd name="adj2" fmla="val 47266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7" name="文字方塊 36"/>
            <p:cNvSpPr txBox="1"/>
            <p:nvPr/>
          </p:nvSpPr>
          <p:spPr>
            <a:xfrm>
              <a:off x="6249212" y="194340"/>
              <a:ext cx="4236177" cy="1192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TW" sz="1900" b="1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sz="1600" dirty="0">
                  <a:latin typeface="標楷體" pitchFamily="65" charset="-120"/>
                  <a:ea typeface="標楷體" pitchFamily="65" charset="-120"/>
                </a:rPr>
                <a:t>小羚羊到了哪裏找外公？</a:t>
              </a:r>
              <a:endParaRPr lang="en-US" altLang="zh-TW" sz="175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sz="175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小</a:t>
              </a:r>
              <a:r>
                <a:rPr lang="zh-TW" altLang="en-US" sz="175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羚羊找外公時遇見誰呢？</a:t>
              </a:r>
            </a:p>
            <a:p>
              <a:r>
                <a:rPr lang="zh-TW" altLang="en-US" sz="175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牠們知道外公在哪裏嗎？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147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dirty="0" smtClean="0"/>
              <a:t>(</a:t>
            </a:r>
            <a:r>
              <a:rPr lang="zh-HK" altLang="en-US" smtClean="0"/>
              <a:t>閱讀</a:t>
            </a:r>
            <a:r>
              <a:rPr lang="en-US" altLang="zh-HK" dirty="0" smtClean="0"/>
              <a:t>)</a:t>
            </a:r>
            <a:endParaRPr lang="zh-HK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dirty="0" smtClean="0"/>
              <a:t>(</a:t>
            </a:r>
            <a:r>
              <a:rPr lang="zh-TW" altLang="en-US" smtClean="0"/>
              <a:t>新界東</a:t>
            </a:r>
            <a:r>
              <a:rPr lang="en-US" altLang="zh-TW" dirty="0" smtClean="0"/>
              <a:t>)</a:t>
            </a:r>
            <a:r>
              <a:rPr lang="zh-TW" altLang="en-US" smtClean="0"/>
              <a:t>組 </a:t>
            </a:r>
            <a:r>
              <a:rPr lang="en-US" altLang="zh-TW" dirty="0" smtClean="0"/>
              <a:t>©2019</a:t>
            </a:r>
            <a:endParaRPr lang="zh-HK" altLang="en-US" dirty="0"/>
          </a:p>
        </p:txBody>
      </p:sp>
      <p:sp>
        <p:nvSpPr>
          <p:cNvPr id="19" name="內容版面配置區 2"/>
          <p:cNvSpPr txBox="1">
            <a:spLocks/>
          </p:cNvSpPr>
          <p:nvPr/>
        </p:nvSpPr>
        <p:spPr>
          <a:xfrm>
            <a:off x="440978" y="1230311"/>
            <a:ext cx="8402840" cy="51108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000"/>
              </a:spcAft>
              <a:buFont typeface="Times New Roman" pitchFamily="18" charset="0"/>
              <a:buNone/>
            </a:pPr>
            <a:r>
              <a:rPr lang="en-US" altLang="zh-TW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找外公</a:t>
            </a:r>
            <a:r>
              <a:rPr lang="en-US" altLang="zh-TW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〉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Font typeface="Times New Roman" pitchFamily="18" charset="0"/>
              <a:buNone/>
            </a:pP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媽媽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為外公弄了食物，吩咐小羚羊帶給他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。小羚羊出門後才發現自己忘了外公住在哪裏，只好四處去問路。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Font typeface="Times New Roman" pitchFamily="18" charset="0"/>
              <a:buNone/>
            </a:pPr>
            <a:r>
              <a:rPr lang="zh-TW" altLang="en-US" sz="2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小</a:t>
            </a:r>
            <a:r>
              <a:rPr lang="zh-TW" altLang="en-US" sz="2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羚羊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出發到池塘邊，看到了一隻青蛙，便問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︰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「你知道我的外公住在哪裏嗎？」青蛙搖着頭說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︰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「我不知道啊！」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Font typeface="Times New Roman" pitchFamily="18" charset="0"/>
              <a:buNone/>
            </a:pP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小羚羊又來到了大樹下，看見杜鵑鳥，便問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︰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「你認識我的外公嗎？」杜鵑鳥想了想，也一樣搖了搖頭。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Font typeface="Times New Roman" pitchFamily="18" charset="0"/>
              <a:buNone/>
            </a:pP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    走着走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着，小羚羊走到草地上，遇到一頭小黃牛便問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︰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「你知道我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外公在哪裏嗎？」小黃牛說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︰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「你的外公正站在你的身後呢！」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endParaRPr lang="zh-TW" altLang="en-US" sz="2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08087" y="2708763"/>
            <a:ext cx="7042762" cy="1179198"/>
            <a:chOff x="619770" y="2708920"/>
            <a:chExt cx="7042762" cy="1179198"/>
          </a:xfrm>
        </p:grpSpPr>
        <p:cxnSp>
          <p:nvCxnSpPr>
            <p:cNvPr id="23" name="直線接點 22"/>
            <p:cNvCxnSpPr>
              <a:cxnSpLocks noChangeShapeType="1"/>
            </p:cNvCxnSpPr>
            <p:nvPr/>
          </p:nvCxnSpPr>
          <p:spPr bwMode="auto">
            <a:xfrm>
              <a:off x="4407603" y="3100859"/>
              <a:ext cx="2396645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直線接點 23"/>
            <p:cNvCxnSpPr>
              <a:cxnSpLocks noChangeShapeType="1"/>
            </p:cNvCxnSpPr>
            <p:nvPr/>
          </p:nvCxnSpPr>
          <p:spPr bwMode="auto">
            <a:xfrm>
              <a:off x="5478679" y="3509696"/>
              <a:ext cx="2183853" cy="0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1" name="直線接點 40"/>
            <p:cNvCxnSpPr>
              <a:cxnSpLocks noChangeShapeType="1"/>
            </p:cNvCxnSpPr>
            <p:nvPr/>
          </p:nvCxnSpPr>
          <p:spPr bwMode="auto">
            <a:xfrm>
              <a:off x="619770" y="3888118"/>
              <a:ext cx="2376264" cy="0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2166113" y="2708920"/>
              <a:ext cx="2045847" cy="391939"/>
              <a:chOff x="2166113" y="2708920"/>
              <a:chExt cx="2045847" cy="391939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2166113" y="2708920"/>
                <a:ext cx="2045847" cy="391939"/>
              </a:xfrm>
              <a:prstGeom prst="rect">
                <a:avLst/>
              </a:prstGeom>
              <a:noFill/>
              <a:ln w="47625">
                <a:solidFill>
                  <a:srgbClr val="FF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28" name="矩形 9"/>
              <p:cNvSpPr/>
              <p:nvPr/>
            </p:nvSpPr>
            <p:spPr>
              <a:xfrm>
                <a:off x="2166113" y="2723716"/>
                <a:ext cx="1022923" cy="369156"/>
              </a:xfrm>
              <a:prstGeom prst="rect">
                <a:avLst/>
              </a:prstGeom>
              <a:solidFill>
                <a:srgbClr val="FF00FF">
                  <a:alpha val="28000"/>
                </a:srgbClr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2823707" y="4027069"/>
            <a:ext cx="5378219" cy="790926"/>
            <a:chOff x="2823707" y="4027069"/>
            <a:chExt cx="5378219" cy="790926"/>
          </a:xfrm>
        </p:grpSpPr>
        <p:cxnSp>
          <p:nvCxnSpPr>
            <p:cNvPr id="34" name="直線接點 33"/>
            <p:cNvCxnSpPr>
              <a:cxnSpLocks noChangeShapeType="1"/>
            </p:cNvCxnSpPr>
            <p:nvPr/>
          </p:nvCxnSpPr>
          <p:spPr bwMode="auto">
            <a:xfrm>
              <a:off x="4800587" y="4415846"/>
              <a:ext cx="1706220" cy="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  <a:effectLst/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直線接點 34"/>
            <p:cNvCxnSpPr>
              <a:cxnSpLocks noChangeShapeType="1"/>
            </p:cNvCxnSpPr>
            <p:nvPr/>
          </p:nvCxnSpPr>
          <p:spPr bwMode="auto">
            <a:xfrm>
              <a:off x="5947861" y="4817995"/>
              <a:ext cx="2254065" cy="0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4" name="Group 3"/>
            <p:cNvGrpSpPr/>
            <p:nvPr/>
          </p:nvGrpSpPr>
          <p:grpSpPr>
            <a:xfrm>
              <a:off x="2823707" y="4027069"/>
              <a:ext cx="1706102" cy="391940"/>
              <a:chOff x="2823707" y="4027069"/>
              <a:chExt cx="1706102" cy="391940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2827527" y="4027070"/>
                <a:ext cx="1702282" cy="391939"/>
              </a:xfrm>
              <a:prstGeom prst="rect">
                <a:avLst/>
              </a:prstGeom>
              <a:noFill/>
              <a:ln w="47625">
                <a:solidFill>
                  <a:srgbClr val="FF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33" name="矩形 9"/>
              <p:cNvSpPr/>
              <p:nvPr/>
            </p:nvSpPr>
            <p:spPr>
              <a:xfrm>
                <a:off x="2823707" y="4027069"/>
                <a:ext cx="668173" cy="369156"/>
              </a:xfrm>
              <a:prstGeom prst="rect">
                <a:avLst/>
              </a:prstGeom>
              <a:solidFill>
                <a:srgbClr val="FF00FF">
                  <a:alpha val="28000"/>
                </a:srgbClr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541457" y="4931229"/>
            <a:ext cx="7929414" cy="1212809"/>
            <a:chOff x="541457" y="4931229"/>
            <a:chExt cx="7929414" cy="1212809"/>
          </a:xfrm>
        </p:grpSpPr>
        <p:cxnSp>
          <p:nvCxnSpPr>
            <p:cNvPr id="36" name="直線接點 35"/>
            <p:cNvCxnSpPr>
              <a:cxnSpLocks noChangeShapeType="1"/>
            </p:cNvCxnSpPr>
            <p:nvPr/>
          </p:nvCxnSpPr>
          <p:spPr bwMode="auto">
            <a:xfrm>
              <a:off x="5821064" y="5323168"/>
              <a:ext cx="2210647" cy="7939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直線接點 41"/>
            <p:cNvCxnSpPr>
              <a:cxnSpLocks noChangeShapeType="1"/>
            </p:cNvCxnSpPr>
            <p:nvPr/>
          </p:nvCxnSpPr>
          <p:spPr bwMode="auto">
            <a:xfrm>
              <a:off x="5709807" y="5733256"/>
              <a:ext cx="2761064" cy="0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3" name="直線接點 42"/>
            <p:cNvCxnSpPr>
              <a:cxnSpLocks noChangeShapeType="1"/>
            </p:cNvCxnSpPr>
            <p:nvPr/>
          </p:nvCxnSpPr>
          <p:spPr bwMode="auto">
            <a:xfrm>
              <a:off x="541457" y="6144038"/>
              <a:ext cx="3801964" cy="0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8" name="Group 7"/>
            <p:cNvGrpSpPr/>
            <p:nvPr/>
          </p:nvGrpSpPr>
          <p:grpSpPr>
            <a:xfrm>
              <a:off x="3791083" y="4931229"/>
              <a:ext cx="1702456" cy="391939"/>
              <a:chOff x="3791083" y="4931229"/>
              <a:chExt cx="1702456" cy="391939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3791257" y="4931229"/>
                <a:ext cx="1702282" cy="391939"/>
              </a:xfrm>
              <a:prstGeom prst="rect">
                <a:avLst/>
              </a:prstGeom>
              <a:noFill/>
              <a:ln w="47625">
                <a:solidFill>
                  <a:srgbClr val="FF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45" name="矩形 9"/>
              <p:cNvSpPr/>
              <p:nvPr/>
            </p:nvSpPr>
            <p:spPr>
              <a:xfrm>
                <a:off x="3791083" y="4942620"/>
                <a:ext cx="738726" cy="369156"/>
              </a:xfrm>
              <a:prstGeom prst="rect">
                <a:avLst/>
              </a:prstGeom>
              <a:solidFill>
                <a:srgbClr val="FF00FF">
                  <a:alpha val="28000"/>
                </a:srgbClr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</p:grpSp>
      </p:grpSp>
      <p:sp>
        <p:nvSpPr>
          <p:cNvPr id="44" name="矩形 43"/>
          <p:cNvSpPr/>
          <p:nvPr/>
        </p:nvSpPr>
        <p:spPr>
          <a:xfrm>
            <a:off x="3365083" y="4778066"/>
            <a:ext cx="4911962" cy="151847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4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內容重點未必緊貼</a:t>
            </a:r>
            <a:r>
              <a:rPr lang="zh-TW" altLang="en-US" sz="24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過渡語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之後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出現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，所以要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「追蹤」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過渡語，將相關的內容找出來，再綜合它們的意思。</a:t>
            </a:r>
            <a:endParaRPr lang="zh-TW" altLang="en-US" sz="24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6" name="Picture 2" descr="C:\Users\CHUNGN~1\AppData\Local\Temp\Domino Web Access\95\profess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3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97436" y="5537302"/>
            <a:ext cx="917124" cy="116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Group 49"/>
          <p:cNvGrpSpPr/>
          <p:nvPr/>
        </p:nvGrpSpPr>
        <p:grpSpPr>
          <a:xfrm>
            <a:off x="91185" y="110629"/>
            <a:ext cx="7620000" cy="1073904"/>
            <a:chOff x="10633" y="338872"/>
            <a:chExt cx="7620000" cy="1073904"/>
          </a:xfrm>
        </p:grpSpPr>
        <p:sp>
          <p:nvSpPr>
            <p:cNvPr id="51" name="標題 1"/>
            <p:cNvSpPr txBox="1">
              <a:spLocks/>
            </p:cNvSpPr>
            <p:nvPr/>
          </p:nvSpPr>
          <p:spPr>
            <a:xfrm>
              <a:off x="10633" y="338872"/>
              <a:ext cx="7620000" cy="107390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 lnSpcReduction="1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zh-TW" sz="3500" b="1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1. </a:t>
              </a:r>
              <a:r>
                <a:rPr lang="zh-TW" altLang="en-US" sz="3500" b="1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圈出空間過渡語</a:t>
              </a:r>
              <a:r>
                <a:rPr lang="zh-TW" altLang="en-US" sz="3500" b="1" dirty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；</a:t>
              </a:r>
              <a:endParaRPr lang="en-US" altLang="zh-TW" sz="3500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l"/>
              <a:r>
                <a:rPr lang="en-US" altLang="zh-TW" sz="3500" b="1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2. </a:t>
              </a:r>
              <a:r>
                <a:rPr lang="zh-TW" altLang="en-US" sz="3500" b="1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在重要內容下間線。</a:t>
              </a:r>
              <a:endParaRPr lang="zh-TW" altLang="en-US" sz="3500" b="1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52" name="直線接點 31"/>
            <p:cNvCxnSpPr/>
            <p:nvPr/>
          </p:nvCxnSpPr>
          <p:spPr>
            <a:xfrm>
              <a:off x="1189928" y="1352987"/>
              <a:ext cx="1713871" cy="0"/>
            </a:xfrm>
            <a:prstGeom prst="line">
              <a:avLst/>
            </a:prstGeom>
            <a:ln w="38100">
              <a:solidFill>
                <a:srgbClr val="EE08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矩形 37"/>
            <p:cNvSpPr/>
            <p:nvPr/>
          </p:nvSpPr>
          <p:spPr>
            <a:xfrm>
              <a:off x="1581171" y="432035"/>
              <a:ext cx="2236165" cy="443789"/>
            </a:xfrm>
            <a:prstGeom prst="rect">
              <a:avLst/>
            </a:prstGeom>
            <a:noFill/>
            <a:ln w="47625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518544" y="24746"/>
            <a:ext cx="3087698" cy="1847462"/>
            <a:chOff x="5960612" y="44624"/>
            <a:chExt cx="4524777" cy="1847462"/>
          </a:xfrm>
        </p:grpSpPr>
        <p:sp>
          <p:nvSpPr>
            <p:cNvPr id="55" name="雲朵形圖說文字 30"/>
            <p:cNvSpPr/>
            <p:nvPr/>
          </p:nvSpPr>
          <p:spPr>
            <a:xfrm>
              <a:off x="5960612" y="44624"/>
              <a:ext cx="4326402" cy="1847462"/>
            </a:xfrm>
            <a:prstGeom prst="cloudCallout">
              <a:avLst>
                <a:gd name="adj1" fmla="val 66064"/>
                <a:gd name="adj2" fmla="val 47266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6" name="文字方塊 36"/>
            <p:cNvSpPr txBox="1"/>
            <p:nvPr/>
          </p:nvSpPr>
          <p:spPr>
            <a:xfrm>
              <a:off x="6249212" y="194340"/>
              <a:ext cx="4236177" cy="1192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TW" sz="1900" b="1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sz="1600" dirty="0">
                  <a:latin typeface="標楷體" pitchFamily="65" charset="-120"/>
                  <a:ea typeface="標楷體" pitchFamily="65" charset="-120"/>
                </a:rPr>
                <a:t>小羚羊到了哪裏找外公？</a:t>
              </a:r>
              <a:endParaRPr lang="en-US" altLang="zh-TW" sz="175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sz="175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小</a:t>
              </a:r>
              <a:r>
                <a:rPr lang="zh-TW" altLang="en-US" sz="175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羚羊找外公時遇見誰呢？</a:t>
              </a:r>
            </a:p>
            <a:p>
              <a:r>
                <a:rPr lang="zh-TW" altLang="en-US" sz="175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牠們知道外公在哪裏嗎？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842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29823" y="1210682"/>
            <a:ext cx="405016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HK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lang="zh-HK" altLang="zh-HK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我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一個</a:t>
            </a:r>
            <a:r>
              <a:rPr lang="zh-TW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人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到公</a:t>
            </a:r>
            <a:r>
              <a:rPr lang="zh-TW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園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跑步，為下星</a:t>
            </a:r>
            <a:r>
              <a:rPr lang="zh-TW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期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的學</a:t>
            </a:r>
            <a:r>
              <a:rPr lang="zh-TW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校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運</a:t>
            </a:r>
            <a:r>
              <a:rPr lang="zh-TW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動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會作準</a:t>
            </a:r>
            <a:r>
              <a:rPr lang="zh-TW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備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。來回跑了數個圈，已</a:t>
            </a:r>
            <a:r>
              <a:rPr lang="zh-TW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經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氣喘如牛了。看看腕</a:t>
            </a:r>
            <a:r>
              <a:rPr lang="zh-HK" altLang="zh-HK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錶</a:t>
            </a:r>
            <a:r>
              <a:rPr lang="zh-TW" altLang="en-US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，我在</a:t>
            </a:r>
            <a:r>
              <a:rPr lang="zh-HK" altLang="zh-HK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圖</a:t>
            </a:r>
            <a:r>
              <a:rPr lang="zh-TW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書</a:t>
            </a:r>
            <a:r>
              <a:rPr lang="zh-TW" altLang="zh-HK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館</a:t>
            </a:r>
            <a:r>
              <a:rPr lang="zh-HK" altLang="zh-HK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一面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享</a:t>
            </a:r>
            <a:r>
              <a:rPr lang="zh-TW" altLang="zh-HK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受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館內</a:t>
            </a:r>
            <a:r>
              <a:rPr lang="zh-TW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陣陣涼</a:t>
            </a:r>
            <a:r>
              <a:rPr lang="zh-TW" altLang="zh-HK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風</a:t>
            </a:r>
            <a:r>
              <a:rPr lang="zh-HK" altLang="zh-HK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一面搜</a:t>
            </a:r>
            <a:r>
              <a:rPr lang="zh-TW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尋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中文科的寫</a:t>
            </a:r>
            <a:r>
              <a:rPr lang="zh-TW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作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資</a:t>
            </a:r>
            <a:r>
              <a:rPr lang="zh-TW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料</a:t>
            </a:r>
            <a:r>
              <a:rPr lang="zh-HK" altLang="zh-HK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en-US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我在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快餐店</a:t>
            </a:r>
            <a:r>
              <a:rPr lang="zh-HK" altLang="zh-HK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吃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我期</a:t>
            </a:r>
            <a:r>
              <a:rPr lang="zh-TW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待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已久的</a:t>
            </a:r>
            <a:r>
              <a:rPr lang="zh-TW" altLang="en-US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魚丸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漢</a:t>
            </a:r>
            <a:r>
              <a:rPr lang="zh-TW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堡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飽。店內擠</a:t>
            </a:r>
            <a:r>
              <a:rPr lang="zh-TW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滿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了人，我等了很久才買到食物</a:t>
            </a:r>
            <a:r>
              <a:rPr lang="zh-HK" altLang="zh-HK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en-US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在</a:t>
            </a:r>
            <a:r>
              <a:rPr lang="zh-HK" altLang="zh-HK" sz="2200" u="sng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小</a:t>
            </a:r>
            <a:r>
              <a:rPr lang="zh-HK" altLang="zh-HK" sz="2200" u="sng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明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家</a:t>
            </a:r>
            <a:r>
              <a:rPr lang="zh-HK" altLang="zh-HK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我們</a:t>
            </a:r>
            <a:r>
              <a:rPr lang="zh-HK" altLang="zh-HK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一起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完</a:t>
            </a:r>
            <a:r>
              <a:rPr lang="zh-TW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成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中文科的功</a:t>
            </a:r>
            <a:r>
              <a:rPr lang="zh-TW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課</a:t>
            </a:r>
            <a:r>
              <a:rPr lang="zh-HK" altLang="zh-HK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。我</a:t>
            </a:r>
            <a:r>
              <a:rPr lang="zh-TW" altLang="en-US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跟</a:t>
            </a:r>
            <a:r>
              <a:rPr lang="zh-HK" altLang="zh-HK" sz="2200" u="sng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小</a:t>
            </a:r>
            <a:r>
              <a:rPr lang="zh-HK" altLang="zh-HK" sz="2200" u="sng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明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道別</a:t>
            </a:r>
            <a:r>
              <a:rPr lang="zh-HK" altLang="zh-HK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立即</a:t>
            </a:r>
            <a:r>
              <a:rPr lang="zh-HK" altLang="zh-HK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跑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回</a:t>
            </a:r>
            <a:r>
              <a:rPr lang="zh-TW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家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去。</a:t>
            </a:r>
            <a:endParaRPr lang="zh-TW" altLang="zh-HK" sz="22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706166" y="1165815"/>
            <a:ext cx="4129527" cy="52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ts val="3300"/>
              </a:lnSpc>
              <a:buNone/>
            </a:pPr>
            <a:r>
              <a:rPr lang="zh-TW" altLang="en-US" sz="3400" dirty="0" smtClean="0"/>
              <a:t>        </a:t>
            </a:r>
            <a:endParaRPr lang="zh-HK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dirty="0" smtClean="0"/>
              <a:t>(</a:t>
            </a:r>
            <a:r>
              <a:rPr lang="zh-HK" altLang="en-US" smtClean="0"/>
              <a:t>閱讀</a:t>
            </a:r>
            <a:r>
              <a:rPr lang="en-US" altLang="zh-HK" dirty="0" smtClean="0"/>
              <a:t>)</a:t>
            </a:r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dirty="0" smtClean="0"/>
              <a:t>(</a:t>
            </a:r>
            <a:r>
              <a:rPr lang="zh-TW" altLang="en-US" smtClean="0"/>
              <a:t>新界東</a:t>
            </a:r>
            <a:r>
              <a:rPr lang="en-US" altLang="zh-TW" dirty="0" smtClean="0"/>
              <a:t>)</a:t>
            </a:r>
            <a:r>
              <a:rPr lang="zh-TW" altLang="en-US" smtClean="0"/>
              <a:t>組 </a:t>
            </a:r>
            <a:r>
              <a:rPr lang="en-US" altLang="zh-TW" dirty="0" smtClean="0"/>
              <a:t>©2019</a:t>
            </a:r>
            <a:endParaRPr lang="zh-HK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pPr/>
              <a:t>5</a:t>
            </a:fld>
            <a:endParaRPr lang="zh-HK" altLang="en-US"/>
          </a:p>
        </p:txBody>
      </p:sp>
      <p:sp>
        <p:nvSpPr>
          <p:cNvPr id="34" name="Rectangle 33"/>
          <p:cNvSpPr/>
          <p:nvPr/>
        </p:nvSpPr>
        <p:spPr>
          <a:xfrm>
            <a:off x="401320" y="1099676"/>
            <a:ext cx="4129527" cy="48175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" name="TextBox 2"/>
          <p:cNvSpPr txBox="1"/>
          <p:nvPr/>
        </p:nvSpPr>
        <p:spPr>
          <a:xfrm>
            <a:off x="701887" y="291253"/>
            <a:ext cx="3528392" cy="70788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星期天</a:t>
            </a:r>
            <a:r>
              <a:rPr lang="en-US" altLang="zh-TW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〉</a:t>
            </a:r>
          </a:p>
          <a:p>
            <a:pPr algn="ctr"/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文章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HK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64481" y="290337"/>
            <a:ext cx="3528392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星期天</a:t>
            </a:r>
            <a:r>
              <a:rPr lang="en-US" altLang="zh-TW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〉</a:t>
            </a:r>
          </a:p>
          <a:p>
            <a:pPr algn="ctr"/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文章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HK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24029" y="1193473"/>
            <a:ext cx="381642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HK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lang="zh-HK" altLang="zh-HK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星</a:t>
            </a:r>
            <a:r>
              <a:rPr lang="zh-TW" altLang="zh-HK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期</a:t>
            </a:r>
            <a:r>
              <a:rPr lang="zh-TW" altLang="en-US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天</a:t>
            </a:r>
            <a:r>
              <a:rPr lang="zh-HK" altLang="zh-HK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早上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，我一個</a:t>
            </a:r>
            <a:r>
              <a:rPr lang="zh-TW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人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到公</a:t>
            </a:r>
            <a:r>
              <a:rPr lang="zh-TW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園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跑步，為下星</a:t>
            </a:r>
            <a:r>
              <a:rPr lang="zh-TW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期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的學</a:t>
            </a:r>
            <a:r>
              <a:rPr lang="zh-TW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校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運</a:t>
            </a:r>
            <a:r>
              <a:rPr lang="zh-TW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動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會作準</a:t>
            </a:r>
            <a:r>
              <a:rPr lang="zh-TW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備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。來回跑了數個圈，已</a:t>
            </a:r>
            <a:r>
              <a:rPr lang="zh-TW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經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氣喘如牛了。看看腕錶</a:t>
            </a:r>
            <a:r>
              <a:rPr lang="zh-HK" altLang="zh-HK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剛</a:t>
            </a:r>
            <a:r>
              <a:rPr lang="zh-HK" altLang="zh-HK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好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是十一時正，我走進剛開放的圖</a:t>
            </a:r>
            <a:r>
              <a:rPr lang="zh-TW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書館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，一面享</a:t>
            </a:r>
            <a:r>
              <a:rPr lang="zh-TW" altLang="zh-HK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受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館內</a:t>
            </a:r>
            <a:r>
              <a:rPr lang="zh-TW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陣陣涼</a:t>
            </a:r>
            <a:r>
              <a:rPr lang="zh-TW" altLang="zh-HK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風</a:t>
            </a:r>
            <a:r>
              <a:rPr lang="zh-HK" altLang="zh-HK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一面搜</a:t>
            </a:r>
            <a:r>
              <a:rPr lang="zh-TW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尋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中文科的寫</a:t>
            </a:r>
            <a:r>
              <a:rPr lang="zh-TW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作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資</a:t>
            </a:r>
            <a:r>
              <a:rPr lang="zh-TW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料</a:t>
            </a:r>
            <a:r>
              <a:rPr lang="zh-HK" altLang="zh-HK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en-US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借了書本後，我便</a:t>
            </a:r>
            <a:r>
              <a:rPr lang="zh-HK" altLang="zh-HK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離</a:t>
            </a:r>
            <a:r>
              <a:rPr lang="zh-TW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開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圖</a:t>
            </a:r>
            <a:r>
              <a:rPr lang="zh-TW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書</a:t>
            </a:r>
            <a:r>
              <a:rPr lang="zh-TW" altLang="zh-HK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館</a:t>
            </a:r>
            <a:r>
              <a:rPr lang="zh-HK" altLang="zh-HK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往快餐店</a:t>
            </a:r>
            <a:r>
              <a:rPr lang="zh-TW" altLang="en-US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去，</a:t>
            </a:r>
            <a:r>
              <a:rPr lang="zh-HK" altLang="zh-HK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吃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我期</a:t>
            </a:r>
            <a:r>
              <a:rPr lang="zh-TW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待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已久</a:t>
            </a:r>
            <a:r>
              <a:rPr lang="zh-HK" altLang="zh-HK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en-US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魚丸</a:t>
            </a:r>
            <a:r>
              <a:rPr lang="zh-HK" altLang="zh-HK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漢</a:t>
            </a:r>
            <a:r>
              <a:rPr lang="zh-TW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堡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飽</a:t>
            </a:r>
            <a:r>
              <a:rPr lang="zh-HK" altLang="zh-HK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。店內擠</a:t>
            </a:r>
            <a:r>
              <a:rPr lang="zh-TW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滿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了人，我等了很久才買到食物。吃過午</a:t>
            </a:r>
            <a:r>
              <a:rPr lang="zh-TW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餐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後，</a:t>
            </a:r>
            <a:r>
              <a:rPr lang="zh-HK" altLang="zh-HK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我</a:t>
            </a:r>
            <a:r>
              <a:rPr lang="zh-TW" altLang="en-US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就前</a:t>
            </a:r>
            <a:r>
              <a:rPr lang="zh-HK" altLang="zh-HK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往</a:t>
            </a:r>
            <a:r>
              <a:rPr lang="zh-HK" altLang="zh-HK" sz="2200" u="sng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小明</a:t>
            </a:r>
            <a:r>
              <a:rPr lang="zh-HK" altLang="zh-HK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家，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一起完</a:t>
            </a:r>
            <a:r>
              <a:rPr lang="zh-TW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成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中文科的功</a:t>
            </a:r>
            <a:r>
              <a:rPr lang="zh-TW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課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。太</a:t>
            </a:r>
            <a:r>
              <a:rPr lang="zh-TW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陽</a:t>
            </a:r>
            <a:r>
              <a:rPr lang="zh-HK" altLang="zh-HK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下</a:t>
            </a:r>
            <a:r>
              <a:rPr lang="zh-TW" altLang="en-US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山</a:t>
            </a:r>
            <a:r>
              <a:rPr lang="zh-HK" altLang="zh-HK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了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HK" altLang="zh-HK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我</a:t>
            </a:r>
            <a:r>
              <a:rPr lang="zh-TW" altLang="en-US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也跟</a:t>
            </a:r>
            <a:r>
              <a:rPr lang="zh-HK" altLang="zh-HK" sz="2200" u="sng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小</a:t>
            </a:r>
            <a:r>
              <a:rPr lang="zh-HK" altLang="zh-HK" sz="2200" u="sng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明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道別</a:t>
            </a:r>
            <a:r>
              <a:rPr lang="zh-HK" altLang="zh-HK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立即</a:t>
            </a:r>
            <a:r>
              <a:rPr lang="zh-HK" altLang="zh-HK" sz="2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跑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回</a:t>
            </a:r>
            <a:r>
              <a:rPr lang="zh-TW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家</a:t>
            </a:r>
            <a:r>
              <a:rPr lang="zh-HK" altLang="zh-HK" sz="2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去。</a:t>
            </a:r>
            <a:endParaRPr lang="zh-TW" altLang="zh-HK" sz="22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0" name="圓角矩形圖說文字 32"/>
          <p:cNvSpPr/>
          <p:nvPr/>
        </p:nvSpPr>
        <p:spPr>
          <a:xfrm>
            <a:off x="3124200" y="3734197"/>
            <a:ext cx="5264224" cy="804216"/>
          </a:xfrm>
          <a:prstGeom prst="wedgeRoundRectCallout">
            <a:avLst>
              <a:gd name="adj1" fmla="val -85259"/>
              <a:gd name="adj2" fmla="val 202317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zh-TW" altLang="en-US" sz="2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文章</a:t>
            </a:r>
            <a:r>
              <a:rPr lang="en-US" altLang="zh-TW" sz="2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：多了</a:t>
            </a:r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線索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，幫助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我們理解內容的發展。這個</a:t>
            </a:r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線索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是甚麼呢</a:t>
            </a:r>
            <a:r>
              <a:rPr lang="en-US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﹖</a:t>
            </a:r>
            <a:endParaRPr lang="zh-TW" altLang="en-US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9" name="圖片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99" y="5004601"/>
            <a:ext cx="1025576" cy="1307189"/>
          </a:xfrm>
          <a:prstGeom prst="rect">
            <a:avLst/>
          </a:prstGeom>
        </p:spPr>
      </p:pic>
      <p:sp>
        <p:nvSpPr>
          <p:cNvPr id="33" name="圓角矩形圖說文字 32"/>
          <p:cNvSpPr/>
          <p:nvPr/>
        </p:nvSpPr>
        <p:spPr>
          <a:xfrm>
            <a:off x="3863038" y="4746033"/>
            <a:ext cx="4940560" cy="1618086"/>
          </a:xfrm>
          <a:prstGeom prst="wedgeRoundRectCallout">
            <a:avLst>
              <a:gd name="adj1" fmla="val -101325"/>
              <a:gd name="adj2" fmla="val 1284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zh-TW" altLang="en-US" sz="2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文章</a:t>
            </a:r>
            <a:r>
              <a:rPr lang="en-US" altLang="zh-TW" sz="2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：就是提供了</a:t>
            </a:r>
            <a:r>
              <a:rPr lang="zh-TW" altLang="en-US" sz="28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時間</a:t>
            </a:r>
            <a:r>
              <a:rPr lang="zh-TW" altLang="en-US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和地點的改變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，令我能清楚掌握主角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活動，而且內容的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連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繫也較佳。</a:t>
            </a:r>
            <a:endParaRPr lang="zh-TW" altLang="en-US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七角星形 1"/>
          <p:cNvSpPr/>
          <p:nvPr/>
        </p:nvSpPr>
        <p:spPr>
          <a:xfrm>
            <a:off x="3837926" y="0"/>
            <a:ext cx="2051720" cy="1800200"/>
          </a:xfrm>
          <a:prstGeom prst="star7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文章二較容易明白</a:t>
            </a:r>
            <a:endParaRPr lang="zh-HK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圓角矩形圖說文字 13"/>
          <p:cNvSpPr/>
          <p:nvPr/>
        </p:nvSpPr>
        <p:spPr>
          <a:xfrm>
            <a:off x="1367646" y="2026942"/>
            <a:ext cx="4940560" cy="1300513"/>
          </a:xfrm>
          <a:prstGeom prst="wedgeRoundRectCallout">
            <a:avLst>
              <a:gd name="adj1" fmla="val -55863"/>
              <a:gd name="adj2" fmla="val 207597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zh-TW" altLang="en-US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文章</a:t>
            </a:r>
            <a:r>
              <a:rPr lang="en-US" altLang="zh-TW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：主角的活動好像前後沒有連繫，沒清楚交代時間地點的轉變。</a:t>
            </a:r>
            <a:endParaRPr lang="zh-TW" altLang="en-US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7554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 animBg="1"/>
      <p:bldP spid="2" grpId="0" animBg="1"/>
      <p:bldP spid="1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871286" y="2283680"/>
            <a:ext cx="2066465" cy="3267707"/>
          </a:xfrm>
          <a:prstGeom prst="rect">
            <a:avLst/>
          </a:prstGeom>
          <a:solidFill>
            <a:srgbClr val="F8B4A6">
              <a:alpha val="28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zh-TW" altLang="en-US" sz="24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看到</a:t>
            </a:r>
            <a:r>
              <a:rPr lang="zh-TW" altLang="en-US" sz="24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青蛙</a:t>
            </a:r>
            <a:endParaRPr lang="en-US" altLang="zh-TW" sz="20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000" b="1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endParaRPr lang="zh-HK" altLang="en-US" sz="24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找不到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外公</a:t>
            </a:r>
            <a:endParaRPr lang="zh-HK" altLang="en-US" sz="24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664799" y="2295126"/>
            <a:ext cx="2085265" cy="3271543"/>
          </a:xfrm>
          <a:prstGeom prst="rect">
            <a:avLst/>
          </a:prstGeom>
          <a:solidFill>
            <a:srgbClr val="F8B4A6">
              <a:alpha val="28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zh-TW" altLang="en-US" sz="24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看見</a:t>
            </a:r>
            <a:r>
              <a:rPr lang="zh-TW" altLang="en-US" sz="24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杜鵑</a:t>
            </a:r>
            <a:r>
              <a:rPr lang="zh-TW" altLang="en-US" sz="24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鳥</a:t>
            </a:r>
            <a:endParaRPr lang="en-US" altLang="zh-TW" sz="24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找不到</a:t>
            </a:r>
            <a:r>
              <a:rPr lang="zh-TW" altLang="en-US" sz="24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外公</a:t>
            </a:r>
            <a:endParaRPr lang="zh-HK" altLang="en-US" sz="24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452064" y="2283680"/>
            <a:ext cx="2231104" cy="3271543"/>
          </a:xfrm>
          <a:prstGeom prst="rect">
            <a:avLst/>
          </a:prstGeom>
          <a:solidFill>
            <a:srgbClr val="F8B4A6">
              <a:alpha val="28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zh-TW" altLang="en-US" sz="24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遇到</a:t>
            </a:r>
            <a:r>
              <a:rPr lang="zh-TW" altLang="en-US" sz="24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小</a:t>
            </a:r>
            <a:r>
              <a:rPr lang="zh-TW" altLang="en-US" sz="24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黃牛</a:t>
            </a:r>
            <a:endParaRPr lang="en-US" altLang="zh-TW" sz="24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找到</a:t>
            </a:r>
            <a:r>
              <a:rPr lang="zh-TW" altLang="en-US" sz="24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外公</a:t>
            </a:r>
            <a:endParaRPr lang="zh-HK" altLang="en-US" sz="24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3" name="標題 1"/>
          <p:cNvSpPr>
            <a:spLocks noGrp="1"/>
          </p:cNvSpPr>
          <p:nvPr>
            <p:ph type="title"/>
          </p:nvPr>
        </p:nvSpPr>
        <p:spPr>
          <a:xfrm>
            <a:off x="3068582" y="604931"/>
            <a:ext cx="3006836" cy="826692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文章重點</a:t>
            </a:r>
            <a:endParaRPr lang="zh-HK" altLang="en-US" sz="40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向右箭號 1"/>
          <p:cNvSpPr/>
          <p:nvPr/>
        </p:nvSpPr>
        <p:spPr>
          <a:xfrm>
            <a:off x="120000" y="1556792"/>
            <a:ext cx="1404000" cy="1332000"/>
          </a:xfrm>
          <a:prstGeom prst="rightArrow">
            <a:avLst>
              <a:gd name="adj1" fmla="val 50000"/>
              <a:gd name="adj2" fmla="val 47532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dirty="0" smtClean="0"/>
          </a:p>
          <a:p>
            <a:pPr algn="ctr"/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出發到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池塘邊</a:t>
            </a:r>
          </a:p>
          <a:p>
            <a:pPr algn="ctr"/>
            <a:endParaRPr lang="en-US" dirty="0"/>
          </a:p>
        </p:txBody>
      </p:sp>
      <p:sp>
        <p:nvSpPr>
          <p:cNvPr id="27" name="向右箭號 26"/>
          <p:cNvSpPr/>
          <p:nvPr/>
        </p:nvSpPr>
        <p:spPr>
          <a:xfrm>
            <a:off x="2943349" y="1637965"/>
            <a:ext cx="1422036" cy="13320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來到</a:t>
            </a:r>
            <a:endParaRPr lang="en-US" altLang="zh-TW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樹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向右箭號 27"/>
          <p:cNvSpPr/>
          <p:nvPr/>
        </p:nvSpPr>
        <p:spPr>
          <a:xfrm>
            <a:off x="5750064" y="1629126"/>
            <a:ext cx="1404000" cy="13320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TW" altLang="en-US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走到</a:t>
            </a:r>
            <a:endParaRPr lang="en-US" altLang="zh-TW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草地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上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7" name="雲朵形圖說文字 16"/>
          <p:cNvSpPr/>
          <p:nvPr/>
        </p:nvSpPr>
        <p:spPr>
          <a:xfrm>
            <a:off x="0" y="121094"/>
            <a:ext cx="3509892" cy="1159419"/>
          </a:xfrm>
          <a:prstGeom prst="cloudCallout">
            <a:avLst>
              <a:gd name="adj1" fmla="val -38782"/>
              <a:gd name="adj2" fmla="val 7744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小羚羊到了</a:t>
            </a:r>
            <a:r>
              <a:rPr lang="zh-TW" altLang="en-US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哪</a:t>
            </a:r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裏找外公？ 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我要留意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空間</a:t>
            </a:r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過渡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語</a:t>
            </a:r>
            <a:r>
              <a:rPr lang="zh-TW" altLang="en-US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了。</a:t>
            </a:r>
            <a:endParaRPr lang="zh-HK" altLang="en-US" sz="2000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dirty="0" smtClean="0"/>
              <a:t>(</a:t>
            </a:r>
            <a:r>
              <a:rPr lang="zh-HK" altLang="en-US" smtClean="0"/>
              <a:t>閱讀</a:t>
            </a:r>
            <a:r>
              <a:rPr lang="en-US" altLang="zh-HK" dirty="0" smtClean="0"/>
              <a:t>)</a:t>
            </a:r>
            <a:endParaRPr lang="zh-HK" altLang="en-US" dirty="0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dirty="0" smtClean="0"/>
              <a:t>(</a:t>
            </a:r>
            <a:r>
              <a:rPr lang="zh-TW" altLang="en-US" smtClean="0"/>
              <a:t>新界東</a:t>
            </a:r>
            <a:r>
              <a:rPr lang="en-US" altLang="zh-TW" dirty="0" smtClean="0"/>
              <a:t>)</a:t>
            </a:r>
            <a:r>
              <a:rPr lang="zh-TW" altLang="en-US" smtClean="0"/>
              <a:t>組 </a:t>
            </a:r>
            <a:r>
              <a:rPr lang="en-US" altLang="zh-TW" dirty="0" smtClean="0"/>
              <a:t>©2019</a:t>
            </a:r>
            <a:endParaRPr lang="zh-HK" altLang="en-US" dirty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pPr/>
              <a:t>50</a:t>
            </a:fld>
            <a:endParaRPr lang="zh-HK" alt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084168" y="19878"/>
            <a:ext cx="3030392" cy="1447290"/>
            <a:chOff x="6084168" y="19878"/>
            <a:chExt cx="3030392" cy="1447290"/>
          </a:xfrm>
        </p:grpSpPr>
        <p:sp>
          <p:nvSpPr>
            <p:cNvPr id="18" name="雲朵形圖說文字 30"/>
            <p:cNvSpPr/>
            <p:nvPr/>
          </p:nvSpPr>
          <p:spPr>
            <a:xfrm>
              <a:off x="6084168" y="44624"/>
              <a:ext cx="3030392" cy="1422544"/>
            </a:xfrm>
            <a:prstGeom prst="cloudCallout">
              <a:avLst>
                <a:gd name="adj1" fmla="val -53571"/>
                <a:gd name="adj2" fmla="val 63190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9" name="文字方塊 36"/>
            <p:cNvSpPr txBox="1"/>
            <p:nvPr/>
          </p:nvSpPr>
          <p:spPr>
            <a:xfrm>
              <a:off x="6339596" y="19878"/>
              <a:ext cx="2720364" cy="1215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TW" sz="1900" b="1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dirty="0">
                  <a:latin typeface="標楷體" pitchFamily="65" charset="-120"/>
                  <a:ea typeface="標楷體" pitchFamily="65" charset="-120"/>
                </a:rPr>
                <a:t>小羚羊到了哪裏找外公？</a:t>
              </a:r>
              <a:endPara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小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羚羊找外公時遇見誰呢？</a:t>
              </a:r>
            </a:p>
            <a:p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牠們知道外公在哪裏嗎？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135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" grpId="0" animBg="1"/>
      <p:bldP spid="27" grpId="0" animBg="1"/>
      <p:bldP spid="28" grpId="0" animBg="1"/>
      <p:bldP spid="1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</a:rPr>
              <a:t>活動五</a:t>
            </a:r>
            <a:endParaRPr lang="zh-HK" altLang="en-US" sz="5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dirty="0" smtClean="0"/>
              <a:t>(</a:t>
            </a:r>
            <a:r>
              <a:rPr lang="zh-HK" altLang="en-US" smtClean="0"/>
              <a:t>閱讀</a:t>
            </a:r>
            <a:r>
              <a:rPr lang="en-US" altLang="zh-HK" dirty="0" smtClean="0"/>
              <a:t>)</a:t>
            </a:r>
            <a:endParaRPr lang="zh-HK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dirty="0" smtClean="0"/>
              <a:t>(</a:t>
            </a:r>
            <a:r>
              <a:rPr lang="zh-TW" altLang="en-US" smtClean="0"/>
              <a:t>新界東</a:t>
            </a:r>
            <a:r>
              <a:rPr lang="en-US" altLang="zh-TW" dirty="0" smtClean="0"/>
              <a:t>)</a:t>
            </a:r>
            <a:r>
              <a:rPr lang="zh-TW" altLang="en-US" smtClean="0"/>
              <a:t>組 </a:t>
            </a:r>
            <a:r>
              <a:rPr lang="en-US" altLang="zh-TW" dirty="0" smtClean="0"/>
              <a:t>©2019</a:t>
            </a:r>
            <a:endParaRPr lang="zh-HK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t>51</a:t>
            </a:fld>
            <a:endParaRPr lang="zh-HK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95536" y="1628800"/>
            <a:ext cx="8352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任務一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同學分成小組，每組大約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3-4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人；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每組分發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花貓</a:t>
            </a:r>
            <a:r>
              <a:rPr lang="zh-TW" altLang="en-US" sz="3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小白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〉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的段落字條；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組員於組內輪流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朗讀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手持的段落字條；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組員合作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把字條順序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排列成通順的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文章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在已排序的文章上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圈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出空間過渡語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HK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567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5"/>
          <p:cNvSpPr>
            <a:spLocks noChangeArrowheads="1"/>
          </p:cNvSpPr>
          <p:nvPr/>
        </p:nvSpPr>
        <p:spPr bwMode="auto">
          <a:xfrm>
            <a:off x="35496" y="1037049"/>
            <a:ext cx="9030436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49263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花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貓</a:t>
            </a:r>
            <a:r>
              <a:rPr lang="zh-TW" altLang="en-US" sz="32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小</a:t>
            </a:r>
            <a:r>
              <a:rPr lang="zh-TW" altLang="en-US" sz="32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白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〉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 defTabSz="449263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zh-TW" altLang="en-US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昨天天氣寒冷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媽媽囑咐我放學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後要立即回家，免得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着涼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。於是，當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放學鈴聲一響，</a:t>
            </a:r>
            <a:r>
              <a:rPr lang="zh-TW" altLang="en-US" sz="2400" spc="1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我便急</a:t>
            </a:r>
            <a:r>
              <a:rPr lang="zh-TW" altLang="en-US" sz="2400" spc="1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不及</a:t>
            </a:r>
            <a:r>
              <a:rPr lang="zh-TW" altLang="en-US" sz="2400" spc="1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待</a:t>
            </a:r>
            <a:r>
              <a:rPr lang="zh-TW" altLang="en-US" sz="2400" spc="1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離開學校</a:t>
            </a:r>
            <a:r>
              <a:rPr lang="zh-TW" altLang="en-US" sz="2400" spc="1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400" spc="1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algn="just" defTabSz="449263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zh-TW" altLang="en-US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在回家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途中，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我走過停車場，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看見一隻小貓瑟縮於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一角。牠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骨瘦如柴，還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發出微弱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的叫聲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。回想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起小時候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，每次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經過公園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，我都會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跟花貓</a:t>
            </a:r>
            <a:r>
              <a:rPr lang="zh-TW" altLang="en-US" sz="2400" u="sng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小白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嬉戲。兩年前，</a:t>
            </a:r>
            <a:r>
              <a:rPr lang="zh-TW" altLang="en-US" sz="2400" u="sng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小白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因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年紀漸大，離開了我們</a:t>
            </a:r>
            <a:r>
              <a:rPr lang="en-US" altLang="zh-TW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……</a:t>
            </a:r>
          </a:p>
          <a:p>
            <a:pPr algn="just" defTabSz="449263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zh-TW" altLang="en-US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  想着想着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我不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經不覺已走到家門前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了，看到屋外還放着那張</a:t>
            </a:r>
            <a:r>
              <a:rPr lang="zh-TW" altLang="en-US" sz="2400" u="sng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小白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最愛的地毯，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我真的很想念牠呢！</a:t>
            </a:r>
          </a:p>
          <a:p>
            <a:pPr defTabSz="449263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TW" altLang="en-US" sz="24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201789" y="2348880"/>
            <a:ext cx="1433344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HK" altLang="en-US" sz="30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B2AA040-08CA-49D7-B4A5-BED6B7E8C7C9}" type="slidenum">
              <a:rPr lang="zh-HK" altLang="en-US" smtClean="0"/>
              <a:t>52</a:t>
            </a:fld>
            <a:endParaRPr lang="zh-HK" altLang="en-US" dirty="0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4609981" y="4581128"/>
            <a:ext cx="1071736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HK" altLang="en-US" sz="30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dirty="0" smtClean="0"/>
              <a:t>(</a:t>
            </a:r>
            <a:r>
              <a:rPr lang="zh-HK" altLang="en-US" smtClean="0"/>
              <a:t>閱讀</a:t>
            </a:r>
            <a:r>
              <a:rPr lang="en-US" altLang="zh-HK" dirty="0" smtClean="0"/>
              <a:t>)</a:t>
            </a:r>
            <a:endParaRPr lang="zh-HK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dirty="0" smtClean="0"/>
              <a:t>(</a:t>
            </a:r>
            <a:r>
              <a:rPr lang="zh-TW" altLang="en-US" smtClean="0"/>
              <a:t>新界東</a:t>
            </a:r>
            <a:r>
              <a:rPr lang="en-US" altLang="zh-TW" dirty="0" smtClean="0"/>
              <a:t>)</a:t>
            </a:r>
            <a:r>
              <a:rPr lang="zh-TW" altLang="en-US" smtClean="0"/>
              <a:t>組 </a:t>
            </a:r>
            <a:r>
              <a:rPr lang="en-US" altLang="zh-TW" dirty="0" smtClean="0"/>
              <a:t>©2019</a:t>
            </a:r>
            <a:endParaRPr lang="zh-HK" alt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071973" y="2455721"/>
            <a:ext cx="1300227" cy="427112"/>
            <a:chOff x="5057021" y="2276106"/>
            <a:chExt cx="1171163" cy="369156"/>
          </a:xfrm>
        </p:grpSpPr>
        <p:sp>
          <p:nvSpPr>
            <p:cNvPr id="18" name="矩形 26"/>
            <p:cNvSpPr/>
            <p:nvPr/>
          </p:nvSpPr>
          <p:spPr>
            <a:xfrm>
              <a:off x="5057021" y="2276872"/>
              <a:ext cx="1171163" cy="368390"/>
            </a:xfrm>
            <a:prstGeom prst="rect">
              <a:avLst/>
            </a:prstGeom>
            <a:noFill/>
            <a:ln w="47625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2" name="矩形 9"/>
            <p:cNvSpPr/>
            <p:nvPr/>
          </p:nvSpPr>
          <p:spPr>
            <a:xfrm>
              <a:off x="5057021" y="2276106"/>
              <a:ext cx="549219" cy="369156"/>
            </a:xfrm>
            <a:prstGeom prst="rect">
              <a:avLst/>
            </a:prstGeom>
            <a:solidFill>
              <a:srgbClr val="FF00FF">
                <a:alpha val="28000"/>
              </a:srgbClr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771800" y="3043733"/>
            <a:ext cx="1529244" cy="374639"/>
            <a:chOff x="2797041" y="2847453"/>
            <a:chExt cx="1529244" cy="374639"/>
          </a:xfrm>
        </p:grpSpPr>
        <p:sp>
          <p:nvSpPr>
            <p:cNvPr id="20" name="矩形 26"/>
            <p:cNvSpPr/>
            <p:nvPr/>
          </p:nvSpPr>
          <p:spPr>
            <a:xfrm>
              <a:off x="2797041" y="2847453"/>
              <a:ext cx="1529244" cy="368390"/>
            </a:xfrm>
            <a:prstGeom prst="rect">
              <a:avLst/>
            </a:prstGeom>
            <a:noFill/>
            <a:ln w="47625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3" name="矩形 9"/>
            <p:cNvSpPr/>
            <p:nvPr/>
          </p:nvSpPr>
          <p:spPr>
            <a:xfrm>
              <a:off x="2797041" y="2852936"/>
              <a:ext cx="576064" cy="369156"/>
            </a:xfrm>
            <a:prstGeom prst="rect">
              <a:avLst/>
            </a:prstGeom>
            <a:solidFill>
              <a:srgbClr val="FF00FF">
                <a:alpha val="28000"/>
              </a:srgbClr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301044" y="4715210"/>
            <a:ext cx="1541859" cy="369156"/>
            <a:chOff x="4326285" y="5071387"/>
            <a:chExt cx="1541859" cy="369156"/>
          </a:xfrm>
        </p:grpSpPr>
        <p:sp>
          <p:nvSpPr>
            <p:cNvPr id="21" name="矩形 26"/>
            <p:cNvSpPr/>
            <p:nvPr/>
          </p:nvSpPr>
          <p:spPr>
            <a:xfrm>
              <a:off x="4326285" y="5072153"/>
              <a:ext cx="1541859" cy="368390"/>
            </a:xfrm>
            <a:prstGeom prst="rect">
              <a:avLst/>
            </a:prstGeom>
            <a:noFill/>
            <a:ln w="47625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4" name="矩形 9"/>
            <p:cNvSpPr/>
            <p:nvPr/>
          </p:nvSpPr>
          <p:spPr>
            <a:xfrm>
              <a:off x="4326285" y="5071387"/>
              <a:ext cx="605755" cy="369156"/>
            </a:xfrm>
            <a:prstGeom prst="rect">
              <a:avLst/>
            </a:prstGeom>
            <a:solidFill>
              <a:srgbClr val="FF00FF">
                <a:alpha val="28000"/>
              </a:srgbClr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149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</a:rPr>
              <a:t>活動五</a:t>
            </a:r>
            <a:endParaRPr lang="zh-HK" altLang="en-US" sz="5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dirty="0" smtClean="0"/>
              <a:t>(</a:t>
            </a:r>
            <a:r>
              <a:rPr lang="zh-HK" altLang="en-US" smtClean="0"/>
              <a:t>閱讀</a:t>
            </a:r>
            <a:r>
              <a:rPr lang="en-US" altLang="zh-HK" dirty="0" smtClean="0"/>
              <a:t>)</a:t>
            </a:r>
            <a:endParaRPr lang="zh-HK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dirty="0" smtClean="0"/>
              <a:t>(</a:t>
            </a:r>
            <a:r>
              <a:rPr lang="zh-TW" altLang="en-US" smtClean="0"/>
              <a:t>新界東</a:t>
            </a:r>
            <a:r>
              <a:rPr lang="en-US" altLang="zh-TW" dirty="0" smtClean="0"/>
              <a:t>)</a:t>
            </a:r>
            <a:r>
              <a:rPr lang="zh-TW" altLang="en-US" smtClean="0"/>
              <a:t>組 </a:t>
            </a:r>
            <a:r>
              <a:rPr lang="en-US" altLang="zh-TW" dirty="0" smtClean="0"/>
              <a:t>©2019</a:t>
            </a:r>
            <a:endParaRPr lang="zh-HK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t>53</a:t>
            </a:fld>
            <a:endParaRPr lang="zh-HK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95536" y="1628800"/>
            <a:ext cx="835292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任務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同學分成小組； 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根據文章內容，按次序排列空間過渡語；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根據空間的改變，再排列文章的重點；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把答案拼貼在工作紙上。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</a:p>
          <a:p>
            <a:pPr>
              <a:lnSpc>
                <a:spcPct val="150000"/>
              </a:lnSpc>
            </a:pP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zh-HK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6489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25774" y="2072188"/>
            <a:ext cx="8100883" cy="2034706"/>
            <a:chOff x="706471" y="2114374"/>
            <a:chExt cx="8100883" cy="2034706"/>
          </a:xfrm>
        </p:grpSpPr>
        <p:sp>
          <p:nvSpPr>
            <p:cNvPr id="26" name="Rectangle 25"/>
            <p:cNvSpPr/>
            <p:nvPr/>
          </p:nvSpPr>
          <p:spPr>
            <a:xfrm>
              <a:off x="6747881" y="2114375"/>
              <a:ext cx="2059473" cy="203470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619899" y="2114374"/>
              <a:ext cx="2059473" cy="203470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06471" y="2114375"/>
              <a:ext cx="2059473" cy="203470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30" name="向右箭號 1"/>
          <p:cNvSpPr/>
          <p:nvPr/>
        </p:nvSpPr>
        <p:spPr>
          <a:xfrm>
            <a:off x="5637848" y="1431859"/>
            <a:ext cx="1252232" cy="1314696"/>
          </a:xfrm>
          <a:prstGeom prst="rightArrow">
            <a:avLst>
              <a:gd name="adj1" fmla="val 50000"/>
              <a:gd name="adj2" fmla="val 47532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126264" y="4462658"/>
            <a:ext cx="1860951" cy="1815705"/>
          </a:xfrm>
          <a:prstGeom prst="rect">
            <a:avLst/>
          </a:prstGeom>
          <a:solidFill>
            <a:srgbClr val="F8B4A6">
              <a:alpha val="28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>
              <a:buFont typeface="Arial" pitchFamily="34" charset="0"/>
              <a:buChar char="•"/>
            </a:pPr>
            <a:r>
              <a:rPr lang="zh-TW" altLang="en-US" sz="20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放學回家</a:t>
            </a:r>
            <a:endParaRPr lang="en-US" altLang="zh-TW" sz="20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180975" indent="-180975">
              <a:buFont typeface="Arial" pitchFamily="34" charset="0"/>
              <a:buChar char="•"/>
            </a:pPr>
            <a:endParaRPr lang="en-US" altLang="zh-TW" sz="20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zh-TW" altLang="en-US" sz="20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急</a:t>
            </a:r>
            <a:r>
              <a:rPr lang="zh-TW" altLang="en-US" sz="20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不及待</a:t>
            </a:r>
            <a:endParaRPr lang="en-US" altLang="zh-TW" sz="20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415335" y="4437219"/>
            <a:ext cx="1912126" cy="1866584"/>
          </a:xfrm>
          <a:prstGeom prst="rect">
            <a:avLst/>
          </a:prstGeom>
          <a:solidFill>
            <a:srgbClr val="F8B4A6">
              <a:alpha val="28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>
              <a:buFont typeface="Arial" pitchFamily="34" charset="0"/>
              <a:buChar char="•"/>
            </a:pPr>
            <a:r>
              <a:rPr lang="zh-TW" altLang="en-US" sz="20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見到瑟縮於一角的小貓</a:t>
            </a:r>
            <a:endParaRPr lang="en-US" altLang="zh-TW" sz="20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180975" indent="-180975">
              <a:buFont typeface="Arial" pitchFamily="34" charset="0"/>
              <a:buChar char="•"/>
            </a:pPr>
            <a:endParaRPr lang="en-US" altLang="zh-TW" sz="20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zh-TW" altLang="en-US" sz="20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回憶起</a:t>
            </a:r>
            <a:r>
              <a:rPr lang="zh-TW" altLang="en-US" sz="20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與花</a:t>
            </a:r>
            <a:r>
              <a:rPr lang="zh-TW" altLang="en-US" sz="20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貓</a:t>
            </a:r>
            <a:r>
              <a:rPr lang="zh-TW" altLang="en-US" sz="2000" b="1" u="sng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小白</a:t>
            </a:r>
            <a:r>
              <a:rPr lang="zh-TW" altLang="en-US" sz="20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的往事</a:t>
            </a:r>
            <a:endParaRPr lang="en-US" altLang="zh-TW" sz="20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638671" y="4447007"/>
            <a:ext cx="2059473" cy="1815705"/>
          </a:xfrm>
          <a:prstGeom prst="rect">
            <a:avLst/>
          </a:prstGeom>
          <a:solidFill>
            <a:srgbClr val="F8B4A6">
              <a:alpha val="28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>
              <a:buFont typeface="Arial" pitchFamily="34" charset="0"/>
              <a:buChar char="•"/>
            </a:pPr>
            <a:r>
              <a:rPr lang="zh-TW" altLang="en-US" sz="20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看到屋外還放着</a:t>
            </a:r>
            <a:r>
              <a:rPr lang="zh-TW" altLang="en-US" sz="2000" b="1" u="sng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小</a:t>
            </a:r>
            <a:r>
              <a:rPr lang="zh-TW" altLang="en-US" sz="2000" b="1" u="sng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白</a:t>
            </a:r>
            <a:r>
              <a:rPr lang="zh-TW" altLang="en-US" sz="20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最愛</a:t>
            </a:r>
            <a:r>
              <a:rPr lang="zh-TW" altLang="en-US" sz="20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的地毯</a:t>
            </a:r>
            <a:endParaRPr lang="en-US" altLang="zh-TW" sz="20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180975" indent="-180975">
              <a:buFont typeface="Arial" pitchFamily="34" charset="0"/>
              <a:buChar char="•"/>
            </a:pPr>
            <a:endParaRPr lang="en-US" altLang="zh-TW" sz="20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zh-TW" altLang="en-US" sz="20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想念</a:t>
            </a:r>
            <a:r>
              <a:rPr lang="zh-TW" altLang="en-US" sz="2000" b="1" u="sng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小白</a:t>
            </a:r>
            <a:endParaRPr lang="en-US" altLang="zh-TW" sz="2000" b="1" u="sng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8" name="向右箭號 27"/>
          <p:cNvSpPr/>
          <p:nvPr/>
        </p:nvSpPr>
        <p:spPr>
          <a:xfrm>
            <a:off x="5617417" y="1393378"/>
            <a:ext cx="1367008" cy="1436762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走到</a:t>
            </a:r>
            <a:endParaRPr lang="en-US" altLang="zh-TW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家門前</a:t>
            </a:r>
            <a:endParaRPr lang="en-US" altLang="zh-TW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127594" y="0"/>
            <a:ext cx="3016406" cy="1717798"/>
            <a:chOff x="6020090" y="67368"/>
            <a:chExt cx="3016406" cy="1717798"/>
          </a:xfrm>
        </p:grpSpPr>
        <p:sp>
          <p:nvSpPr>
            <p:cNvPr id="16" name="雲朵形圖說文字 15"/>
            <p:cNvSpPr/>
            <p:nvPr/>
          </p:nvSpPr>
          <p:spPr>
            <a:xfrm>
              <a:off x="6020090" y="67368"/>
              <a:ext cx="3016406" cy="1717798"/>
            </a:xfrm>
            <a:prstGeom prst="cloudCallout">
              <a:avLst>
                <a:gd name="adj1" fmla="val -72134"/>
                <a:gd name="adj2" fmla="val -24606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0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algn="ctr"/>
              <a:endParaRPr lang="en-US" altLang="zh-TW" sz="20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algn="ctr"/>
              <a:endParaRPr lang="en-US" altLang="zh-TW" sz="20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algn="ctr"/>
              <a:endParaRPr lang="zh-HK" altLang="en-US" sz="2000" dirty="0">
                <a:solidFill>
                  <a:prstClr val="white"/>
                </a:solidFill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6307831" y="77006"/>
              <a:ext cx="2728665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TW" sz="1750" b="1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sz="175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「</a:t>
              </a:r>
              <a:r>
                <a:rPr lang="zh-TW" altLang="en-US" sz="175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我」放學回家的路線是怎樣的呢</a:t>
              </a:r>
              <a:r>
                <a:rPr lang="zh-TW" altLang="en-US" sz="175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？</a:t>
              </a:r>
              <a:endParaRPr lang="en-US" altLang="zh-TW" sz="175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sz="175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回家途中發生了甚麼事</a:t>
              </a:r>
              <a:r>
                <a:rPr lang="zh-TW" altLang="en-US" sz="175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？</a:t>
              </a:r>
              <a:endParaRPr lang="zh-TW" altLang="en-US" sz="175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sz="175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「我」的心情</a:t>
              </a:r>
              <a:r>
                <a:rPr lang="zh-TW" altLang="en-US" sz="175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如何呢</a:t>
              </a:r>
              <a:r>
                <a:rPr lang="zh-TW" altLang="en-US" sz="175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？</a:t>
              </a:r>
              <a:endParaRPr lang="en-US" altLang="zh-TW" sz="175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endParaRPr lang="zh-TW" altLang="en-US" sz="175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6" name="AutoShape 2" descr="blob:https://web.whatsapp.com/45d3471b-969d-4aee-b717-0018da844fd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dirty="0" smtClean="0"/>
              <a:t>(</a:t>
            </a:r>
            <a:r>
              <a:rPr lang="zh-HK" altLang="en-US" smtClean="0"/>
              <a:t>閱讀</a:t>
            </a:r>
            <a:r>
              <a:rPr lang="en-US" altLang="zh-HK" dirty="0" smtClean="0"/>
              <a:t>)</a:t>
            </a:r>
            <a:endParaRPr lang="zh-HK" altLang="en-US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dirty="0" smtClean="0"/>
              <a:t>(</a:t>
            </a:r>
            <a:r>
              <a:rPr lang="zh-TW" altLang="en-US" smtClean="0"/>
              <a:t>新界東</a:t>
            </a:r>
            <a:r>
              <a:rPr lang="en-US" altLang="zh-TW" dirty="0" smtClean="0"/>
              <a:t>)</a:t>
            </a:r>
            <a:r>
              <a:rPr lang="zh-TW" altLang="en-US" smtClean="0"/>
              <a:t>組 </a:t>
            </a:r>
            <a:r>
              <a:rPr lang="en-US" altLang="zh-TW" dirty="0" smtClean="0"/>
              <a:t>©2019</a:t>
            </a:r>
            <a:endParaRPr lang="zh-HK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pPr/>
              <a:t>54</a:t>
            </a:fld>
            <a:endParaRPr lang="zh-HK" altLang="en-US"/>
          </a:p>
        </p:txBody>
      </p:sp>
      <p:sp>
        <p:nvSpPr>
          <p:cNvPr id="19" name="標題 1"/>
          <p:cNvSpPr txBox="1">
            <a:spLocks/>
          </p:cNvSpPr>
          <p:nvPr/>
        </p:nvSpPr>
        <p:spPr>
          <a:xfrm>
            <a:off x="85462" y="8725"/>
            <a:ext cx="8844136" cy="1332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35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〈</a:t>
            </a:r>
            <a:r>
              <a:rPr lang="zh-TW" altLang="en-US" sz="35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花貓</a:t>
            </a:r>
            <a:r>
              <a:rPr lang="zh-TW" altLang="en-US" sz="35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小白</a:t>
            </a:r>
            <a:r>
              <a:rPr lang="en-US" altLang="zh-TW" sz="35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〉</a:t>
            </a:r>
            <a:r>
              <a:rPr lang="en-US" altLang="zh-TW" sz="3500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500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300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排序：把事情的經過順序排列。 </a:t>
            </a:r>
            <a:endParaRPr lang="en-US" altLang="zh-TW" sz="3300" b="1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575" y="4903103"/>
            <a:ext cx="148487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文章</a:t>
            </a:r>
            <a:endParaRPr lang="en-US" altLang="zh-TW" sz="3200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2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重點</a:t>
            </a:r>
            <a:endParaRPr lang="en-US" altLang="zh-HK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5432" y="4326395"/>
            <a:ext cx="8531225" cy="2088232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zh-HK" altLang="en-US" dirty="0"/>
          </a:p>
        </p:txBody>
      </p:sp>
      <p:sp>
        <p:nvSpPr>
          <p:cNvPr id="29" name="向右箭號 1"/>
          <p:cNvSpPr/>
          <p:nvPr/>
        </p:nvSpPr>
        <p:spPr>
          <a:xfrm>
            <a:off x="271768" y="1393378"/>
            <a:ext cx="1252232" cy="1314696"/>
          </a:xfrm>
          <a:prstGeom prst="rightArrow">
            <a:avLst>
              <a:gd name="adj1" fmla="val 50000"/>
              <a:gd name="adj2" fmla="val 47532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向右箭號 1"/>
          <p:cNvSpPr/>
          <p:nvPr/>
        </p:nvSpPr>
        <p:spPr>
          <a:xfrm>
            <a:off x="210700" y="1350339"/>
            <a:ext cx="1332000" cy="1404000"/>
          </a:xfrm>
          <a:prstGeom prst="rightArrow">
            <a:avLst>
              <a:gd name="adj1" fmla="val 50000"/>
              <a:gd name="adj2" fmla="val 47532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dirty="0">
              <a:solidFill>
                <a:schemeClr val="tx1"/>
              </a:solidFill>
            </a:endParaRPr>
          </a:p>
          <a:p>
            <a:pPr algn="ctr"/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離開</a:t>
            </a:r>
            <a:endParaRPr lang="en-US" altLang="zh-TW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</a:t>
            </a:r>
            <a:endParaRPr lang="zh-HK" altLang="en-US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向右箭號 1"/>
          <p:cNvSpPr/>
          <p:nvPr/>
        </p:nvSpPr>
        <p:spPr>
          <a:xfrm>
            <a:off x="2594156" y="1423865"/>
            <a:ext cx="1252232" cy="1314696"/>
          </a:xfrm>
          <a:prstGeom prst="rightArrow">
            <a:avLst>
              <a:gd name="adj1" fmla="val 50000"/>
              <a:gd name="adj2" fmla="val 47532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向右箭號 26"/>
          <p:cNvSpPr/>
          <p:nvPr/>
        </p:nvSpPr>
        <p:spPr>
          <a:xfrm>
            <a:off x="2574266" y="1393378"/>
            <a:ext cx="1368000" cy="14040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走過</a:t>
            </a:r>
            <a:endParaRPr lang="en-US" altLang="zh-TW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停車場</a:t>
            </a:r>
            <a:endParaRPr lang="zh-HK" altLang="en-US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30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046 L -0.00156 0.0007 C -0.00451 -0.00393 -0.00694 -0.00764 -0.01024 -0.01111 C -0.01371 -0.01435 -0.01736 -0.01759 -0.02118 -0.01967 C -0.03663 -0.02963 -0.05295 -0.03704 -0.06788 -0.04861 C -0.16476 -0.12477 -0.09548 -0.07129 -0.14878 -0.11111 C -0.15434 -0.11481 -0.15989 -0.11944 -0.16545 -0.12338 C -0.16927 -0.12616 -0.17239 -0.13009 -0.17621 -0.13241 C -0.18142 -0.13518 -0.18646 -0.13773 -0.19132 -0.1412 C -0.19462 -0.14375 -0.19774 -0.14722 -0.20104 -0.15023 C -0.20781 -0.15694 -0.21406 -0.16528 -0.22153 -0.17153 C -0.22535 -0.17477 -0.22882 -0.17824 -0.23246 -0.18055 C -0.23559 -0.18287 -0.23906 -0.18356 -0.24201 -0.18634 C -0.25 -0.1919 -0.25798 -0.19884 -0.26562 -0.20555 C -0.2691 -0.20856 -0.2717 -0.21204 -0.27535 -0.21458 C -0.27899 -0.21759 -0.28732 -0.22384 -0.29167 -0.2287 C -0.29427 -0.23217 -0.2967 -0.2368 -0.29982 -0.23958 C -0.30486 -0.24398 -0.30295 -0.24143 -0.30677 -0.24676 C -0.30903 -0.25416 -0.3092 -0.25694 -0.31371 -0.26273 C -0.31476 -0.26412 -0.31614 -0.26504 -0.31771 -0.26666 L -0.32552 -0.28773 C -0.32691 -0.29028 -0.32726 -0.29259 -0.32864 -0.29491 C -0.33125 -0.29977 -0.33455 -0.3044 -0.33663 -0.30903 C -0.33785 -0.31065 -0.33854 -0.31296 -0.33958 -0.31458 C -0.34184 -0.31759 -0.34444 -0.32037 -0.34653 -0.32361 C -0.34722 -0.32454 -0.34844 -0.32569 -0.3493 -0.32708 C -0.35052 -0.32916 -0.35173 -0.33217 -0.35347 -0.33403 C -0.35555 -0.33657 -0.35798 -0.3375 -0.36007 -0.33935 C -0.36319 -0.3419 -0.36788 -0.34606 -0.36788 -0.34583 L -0.36007 -0.34282 " pathEditMode="relative" rAng="0" ptsTypes="AAAAAAAAAAAAAAAAAAAAAAAAAAAA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16" y="-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85185E-6 L 3.61111E-6 0.00023 C -0.00521 -0.01157 -0.01146 -0.02592 -0.01736 -0.03588 C -0.0198 -0.04004 -0.02205 -0.04444 -0.02483 -0.04838 C -0.02726 -0.05208 -0.03073 -0.05555 -0.03334 -0.05949 C -0.03577 -0.06319 -0.03716 -0.06782 -0.03941 -0.07176 C -0.04757 -0.08611 -0.04532 -0.07986 -0.05521 -0.09236 C -0.08247 -0.12685 -0.05191 -0.09166 -0.07622 -0.11713 C -0.10018 -0.14236 -0.06719 -0.1118 -0.11164 -0.15139 C -0.11684 -0.15625 -0.12188 -0.16157 -0.12761 -0.16528 C -0.14514 -0.17639 -0.14861 -0.17778 -0.16563 -0.19282 C -0.16997 -0.19653 -0.17344 -0.20162 -0.17778 -0.20532 C -0.18177 -0.20833 -0.18629 -0.21041 -0.19011 -0.21342 C -0.1941 -0.21643 -0.1974 -0.21991 -0.20105 -0.22315 C -0.20365 -0.225 -0.20643 -0.22639 -0.20851 -0.22847 C -0.21129 -0.23148 -0.21337 -0.23495 -0.21598 -0.23819 C -0.22101 -0.24537 -0.21875 -0.24375 -0.2257 -0.25185 C -0.23039 -0.25764 -0.23577 -0.2625 -0.24045 -0.26852 C -0.24323 -0.27199 -0.24584 -0.27569 -0.24896 -0.27963 C -0.25139 -0.28241 -0.254 -0.28472 -0.25625 -0.28773 C -0.25799 -0.28981 -0.2592 -0.29259 -0.26111 -0.29467 C -0.26337 -0.29699 -0.26632 -0.29791 -0.26858 -0.30023 C -0.2717 -0.30301 -0.27361 -0.30717 -0.27726 -0.30995 C -0.28837 -0.31829 -0.27448 -0.30741 -0.28334 -0.31528 C -0.29098 -0.32222 -0.28351 -0.31412 -0.28941 -0.32083 C -0.29219 -0.33032 -0.28993 -0.32708 -0.29427 -0.33171 L -0.29532 -0.33565 L -0.29532 -0.33565 " pathEditMode="relative" rAng="0" ptsTypes="AAAAAAAAAAAAAAAAAAAAAAAAAA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74" y="-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01 -0.00047 L -0.01701 -0.00023 C -0.01458 -0.00348 -0.01215 -0.00672 -0.00955 -0.00926 C -0.00746 -0.01111 -0.00503 -0.01204 -0.00295 -0.01366 C 0.00035 -0.01598 0.00365 -0.01829 0.00677 -0.02084 C 0.03993 -0.04746 0.02726 -0.04074 0.06007 -0.05857 C 0.06754 -0.06273 0.07552 -0.06551 0.08299 -0.07014 C 0.09045 -0.075 0.09705 -0.08241 0.10469 -0.0875 C 0.11701 -0.09607 0.13004 -0.10278 0.14271 -0.11065 C 0.14774 -0.11389 0.15313 -0.1169 0.15799 -0.12084 C 0.16337 -0.12523 0.1684 -0.13033 0.17431 -0.13403 C 0.18194 -0.13866 0.19028 -0.14144 0.19809 -0.1456 C 0.2217 -0.1581 0.21771 -0.15857 0.24045 -0.16736 C 0.24653 -0.16968 0.25295 -0.17084 0.25903 -0.17315 C 0.26632 -0.1757 0.27344 -0.17917 0.28073 -0.18172 C 0.29271 -0.18588 0.30469 -0.18959 0.31667 -0.19329 C 0.35451 -0.20579 0.31528 -0.19283 0.34809 -0.20486 C 0.35243 -0.20648 0.35694 -0.20764 0.36111 -0.20926 C 0.36563 -0.21111 0.36979 -0.21343 0.37431 -0.21505 C 0.37847 -0.2169 0.38299 -0.21783 0.38733 -0.21945 C 0.39132 -0.22107 0.39514 -0.22361 0.39931 -0.22523 C 0.40278 -0.22662 0.40642 -0.22709 0.41007 -0.22824 C 0.41441 -0.2294 0.41875 -0.23102 0.42309 -0.23241 C 0.42639 -0.23357 0.42969 -0.23403 0.43299 -0.23542 C 0.45573 -0.24514 0.43229 -0.23773 0.45365 -0.2456 C 0.45677 -0.24676 0.46007 -0.24723 0.46337 -0.24838 C 0.4684 -0.25023 0.47865 -0.25417 0.47865 -0.25394 C 0.49219 -0.26621 0.47813 -0.25486 0.49167 -0.26297 C 0.49288 -0.26366 0.49392 -0.26482 0.49497 -0.26574 C 0.49774 -0.26875 0.49653 -0.26945 0.50035 -0.27176 C 0.50035 -0.27153 0.50851 -0.27523 0.51007 -0.27593 L 0.51337 -0.27755 C 0.51441 -0.27848 0.51545 -0.27963 0.51667 -0.28033 C 0.51875 -0.28148 0.52309 -0.28334 0.52309 -0.2831 C 0.53906 -0.29746 0.5224 -0.2831 0.53403 -0.2919 C 0.53524 -0.29283 0.53611 -0.29398 0.53733 -0.29491 C 0.54271 -0.29838 0.53854 -0.29375 0.54375 -0.29931 C 0.5467 -0.30232 0.54688 -0.30463 0.54931 -0.30926 C 0.55069 -0.31227 0.55208 -0.31505 0.55365 -0.31806 C 0.55434 -0.31945 0.55521 -0.32084 0.55573 -0.32246 L 0.55694 -0.32523 L 0.55694 -0.32662 " pathEditMode="relative" rAng="0" ptsTypes="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98" y="-1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8" grpId="0" animBg="1"/>
      <p:bldP spid="2" grpId="0" animBg="1"/>
      <p:bldP spid="2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5"/>
          <p:cNvSpPr>
            <a:spLocks noChangeArrowheads="1"/>
          </p:cNvSpPr>
          <p:nvPr/>
        </p:nvSpPr>
        <p:spPr bwMode="auto">
          <a:xfrm>
            <a:off x="35496" y="633226"/>
            <a:ext cx="9030436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49263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花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貓</a:t>
            </a:r>
            <a:r>
              <a:rPr lang="zh-TW" altLang="en-US" sz="24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小</a:t>
            </a:r>
            <a:r>
              <a:rPr lang="zh-TW" altLang="en-US" sz="24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白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〉</a:t>
            </a: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 defTabSz="449263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zh-TW" altLang="en-US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昨天天氣寒冷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媽媽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囑咐我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放學後要立即回家，免得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着涼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。於是，當放學鈴聲一響，</a:t>
            </a:r>
            <a:r>
              <a:rPr lang="zh-TW" altLang="en-US" sz="2400" spc="1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我便急</a:t>
            </a:r>
            <a:r>
              <a:rPr lang="zh-TW" altLang="en-US" sz="2400" spc="1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不及</a:t>
            </a:r>
            <a:r>
              <a:rPr lang="zh-TW" altLang="en-US" sz="2400" spc="1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待</a:t>
            </a:r>
            <a:r>
              <a:rPr lang="zh-TW" altLang="en-US" sz="2400" spc="1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離開學校</a:t>
            </a:r>
            <a:r>
              <a:rPr lang="zh-TW" altLang="en-US" sz="2400" spc="1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400" spc="1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algn="just" defTabSz="449263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zh-TW" altLang="en-US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在回家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途中，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我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走過停車場時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看見一隻小貓瑟縮於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一角。牠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骨瘦如柴，還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發出微弱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的叫聲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。回想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起小時候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，每次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經過公園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，我都會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跟花貓</a:t>
            </a:r>
            <a:r>
              <a:rPr lang="zh-TW" altLang="en-US" sz="2400" u="sng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小白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嬉戲。兩年前，</a:t>
            </a:r>
            <a:r>
              <a:rPr lang="zh-TW" altLang="en-US" sz="2400" u="sng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小白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因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年紀漸大，離開了我們</a:t>
            </a:r>
            <a:r>
              <a:rPr lang="en-US" altLang="zh-TW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……</a:t>
            </a:r>
          </a:p>
          <a:p>
            <a:pPr algn="just" defTabSz="449263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zh-TW" altLang="en-US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  想着想着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我不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經不覺已走到家門前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了，看到屋外還放着那張</a:t>
            </a:r>
            <a:r>
              <a:rPr lang="zh-TW" altLang="en-US" sz="2400" u="sng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小白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最愛的地毯，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我真的很想念牠呢！</a:t>
            </a:r>
          </a:p>
          <a:p>
            <a:pPr defTabSz="449263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TW" altLang="en-US" sz="24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201789" y="1945057"/>
            <a:ext cx="1433344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HK" altLang="en-US" sz="30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B2AA040-08CA-49D7-B4A5-BED6B7E8C7C9}" type="slidenum">
              <a:rPr lang="zh-HK" altLang="en-US" smtClean="0"/>
              <a:t>55</a:t>
            </a:fld>
            <a:endParaRPr lang="zh-HK" altLang="en-US" dirty="0"/>
          </a:p>
        </p:txBody>
      </p:sp>
      <p:sp>
        <p:nvSpPr>
          <p:cNvPr id="13" name="頁尾版面配置區 4"/>
          <p:cNvSpPr txBox="1">
            <a:spLocks/>
          </p:cNvSpPr>
          <p:nvPr/>
        </p:nvSpPr>
        <p:spPr>
          <a:xfrm>
            <a:off x="6009559" y="6088211"/>
            <a:ext cx="30989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H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TW" altLang="en-US" dirty="0" smtClean="0">
                <a:solidFill>
                  <a:schemeClr val="tx1"/>
                </a:solidFill>
              </a:rPr>
              <a:t>文章出處：</a:t>
            </a:r>
            <a:r>
              <a:rPr lang="en-US" altLang="zh-TW" dirty="0" smtClean="0">
                <a:solidFill>
                  <a:schemeClr val="tx1"/>
                </a:solidFill>
              </a:rPr>
              <a:t/>
            </a:r>
            <a:br>
              <a:rPr lang="en-US" altLang="zh-TW" dirty="0" smtClean="0">
                <a:solidFill>
                  <a:schemeClr val="tx1"/>
                </a:solidFill>
              </a:rPr>
            </a:br>
            <a:r>
              <a:rPr lang="zh-TW" altLang="en-US" dirty="0" smtClean="0">
                <a:solidFill>
                  <a:schemeClr val="tx1"/>
                </a:solidFill>
              </a:rPr>
              <a:t>教育局 教育心理服務</a:t>
            </a:r>
            <a:r>
              <a:rPr lang="en-US" altLang="zh-TW" dirty="0" smtClean="0">
                <a:solidFill>
                  <a:schemeClr val="tx1"/>
                </a:solidFill>
              </a:rPr>
              <a:t>(</a:t>
            </a:r>
            <a:r>
              <a:rPr lang="zh-TW" altLang="en-US" dirty="0" smtClean="0">
                <a:solidFill>
                  <a:schemeClr val="tx1"/>
                </a:solidFill>
              </a:rPr>
              <a:t>新界東</a:t>
            </a:r>
            <a:r>
              <a:rPr lang="en-US" altLang="zh-TW" dirty="0" smtClean="0">
                <a:solidFill>
                  <a:schemeClr val="tx1"/>
                </a:solidFill>
              </a:rPr>
              <a:t>)</a:t>
            </a:r>
            <a:r>
              <a:rPr lang="zh-TW" altLang="en-US" dirty="0" smtClean="0">
                <a:solidFill>
                  <a:schemeClr val="tx1"/>
                </a:solidFill>
              </a:rPr>
              <a:t>組</a:t>
            </a:r>
            <a:endParaRPr lang="zh-HK" altLang="en-US" dirty="0">
              <a:solidFill>
                <a:schemeClr val="tx1"/>
              </a:solidFill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4609981" y="4177305"/>
            <a:ext cx="1071736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HK" altLang="en-US" sz="30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dirty="0" smtClean="0"/>
              <a:t>(</a:t>
            </a:r>
            <a:r>
              <a:rPr lang="zh-HK" altLang="en-US" smtClean="0"/>
              <a:t>閱讀</a:t>
            </a:r>
            <a:r>
              <a:rPr lang="en-US" altLang="zh-HK" dirty="0" smtClean="0"/>
              <a:t>)</a:t>
            </a:r>
            <a:endParaRPr lang="zh-HK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dirty="0" smtClean="0"/>
              <a:t>(</a:t>
            </a:r>
            <a:r>
              <a:rPr lang="zh-TW" altLang="en-US" smtClean="0"/>
              <a:t>新界東</a:t>
            </a:r>
            <a:r>
              <a:rPr lang="en-US" altLang="zh-TW" dirty="0" smtClean="0"/>
              <a:t>)</a:t>
            </a:r>
            <a:r>
              <a:rPr lang="zh-TW" altLang="en-US" smtClean="0"/>
              <a:t>組 </a:t>
            </a:r>
            <a:r>
              <a:rPr lang="en-US" altLang="zh-TW" dirty="0" smtClean="0"/>
              <a:t>©2019</a:t>
            </a:r>
            <a:endParaRPr lang="zh-HK" alt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091093" y="1836494"/>
            <a:ext cx="1239524" cy="427112"/>
            <a:chOff x="5057021" y="2276106"/>
            <a:chExt cx="1171163" cy="369156"/>
          </a:xfrm>
        </p:grpSpPr>
        <p:sp>
          <p:nvSpPr>
            <p:cNvPr id="18" name="矩形 26"/>
            <p:cNvSpPr/>
            <p:nvPr/>
          </p:nvSpPr>
          <p:spPr>
            <a:xfrm>
              <a:off x="5057021" y="2276872"/>
              <a:ext cx="1171163" cy="368390"/>
            </a:xfrm>
            <a:prstGeom prst="rect">
              <a:avLst/>
            </a:prstGeom>
            <a:noFill/>
            <a:ln w="47625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2" name="矩形 9"/>
            <p:cNvSpPr/>
            <p:nvPr/>
          </p:nvSpPr>
          <p:spPr>
            <a:xfrm>
              <a:off x="5057022" y="2276106"/>
              <a:ext cx="558050" cy="369156"/>
            </a:xfrm>
            <a:prstGeom prst="rect">
              <a:avLst/>
            </a:prstGeom>
            <a:solidFill>
              <a:srgbClr val="FF00FF">
                <a:alpha val="28000"/>
              </a:srgbClr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797041" y="2443630"/>
            <a:ext cx="1529244" cy="374639"/>
            <a:chOff x="2797041" y="2847453"/>
            <a:chExt cx="1529244" cy="374639"/>
          </a:xfrm>
        </p:grpSpPr>
        <p:sp>
          <p:nvSpPr>
            <p:cNvPr id="20" name="矩形 26"/>
            <p:cNvSpPr/>
            <p:nvPr/>
          </p:nvSpPr>
          <p:spPr>
            <a:xfrm>
              <a:off x="2797041" y="2847453"/>
              <a:ext cx="1529244" cy="368390"/>
            </a:xfrm>
            <a:prstGeom prst="rect">
              <a:avLst/>
            </a:prstGeom>
            <a:noFill/>
            <a:ln w="47625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3" name="矩形 9"/>
            <p:cNvSpPr/>
            <p:nvPr/>
          </p:nvSpPr>
          <p:spPr>
            <a:xfrm>
              <a:off x="2797041" y="2852936"/>
              <a:ext cx="550823" cy="369156"/>
            </a:xfrm>
            <a:prstGeom prst="rect">
              <a:avLst/>
            </a:prstGeom>
            <a:solidFill>
              <a:srgbClr val="FF00FF">
                <a:alpha val="28000"/>
              </a:srgbClr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354047" y="4097382"/>
            <a:ext cx="1541859" cy="369156"/>
            <a:chOff x="4326285" y="5071387"/>
            <a:chExt cx="1541859" cy="369156"/>
          </a:xfrm>
        </p:grpSpPr>
        <p:sp>
          <p:nvSpPr>
            <p:cNvPr id="21" name="矩形 26"/>
            <p:cNvSpPr/>
            <p:nvPr/>
          </p:nvSpPr>
          <p:spPr>
            <a:xfrm>
              <a:off x="4326285" y="5072153"/>
              <a:ext cx="1541859" cy="368390"/>
            </a:xfrm>
            <a:prstGeom prst="rect">
              <a:avLst/>
            </a:prstGeom>
            <a:noFill/>
            <a:ln w="47625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4" name="矩形 9"/>
            <p:cNvSpPr/>
            <p:nvPr/>
          </p:nvSpPr>
          <p:spPr>
            <a:xfrm>
              <a:off x="4326285" y="5071387"/>
              <a:ext cx="605755" cy="369156"/>
            </a:xfrm>
            <a:prstGeom prst="rect">
              <a:avLst/>
            </a:prstGeom>
            <a:solidFill>
              <a:srgbClr val="FF00FF">
                <a:alpha val="28000"/>
              </a:srgbClr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25" name="Group 4"/>
          <p:cNvGrpSpPr/>
          <p:nvPr/>
        </p:nvGrpSpPr>
        <p:grpSpPr>
          <a:xfrm>
            <a:off x="7144608" y="2995023"/>
            <a:ext cx="1315824" cy="374639"/>
            <a:chOff x="2797041" y="2847453"/>
            <a:chExt cx="1529244" cy="374639"/>
          </a:xfrm>
          <a:noFill/>
        </p:grpSpPr>
        <p:sp>
          <p:nvSpPr>
            <p:cNvPr id="26" name="矩形 26"/>
            <p:cNvSpPr/>
            <p:nvPr/>
          </p:nvSpPr>
          <p:spPr>
            <a:xfrm>
              <a:off x="2797041" y="2847453"/>
              <a:ext cx="1529244" cy="368390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7" name="矩形 9"/>
            <p:cNvSpPr/>
            <p:nvPr/>
          </p:nvSpPr>
          <p:spPr>
            <a:xfrm>
              <a:off x="2797041" y="2852936"/>
              <a:ext cx="656447" cy="369156"/>
            </a:xfrm>
            <a:prstGeom prst="rect">
              <a:avLst/>
            </a:prstGeom>
            <a:solidFill>
              <a:srgbClr val="CCFFCC">
                <a:alpha val="32157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28" name="Group 4"/>
          <p:cNvGrpSpPr/>
          <p:nvPr/>
        </p:nvGrpSpPr>
        <p:grpSpPr>
          <a:xfrm>
            <a:off x="6127594" y="0"/>
            <a:ext cx="3016406" cy="1412776"/>
            <a:chOff x="6020090" y="67368"/>
            <a:chExt cx="3016406" cy="1717798"/>
          </a:xfrm>
        </p:grpSpPr>
        <p:sp>
          <p:nvSpPr>
            <p:cNvPr id="29" name="雲朵形圖說文字 28"/>
            <p:cNvSpPr/>
            <p:nvPr/>
          </p:nvSpPr>
          <p:spPr>
            <a:xfrm>
              <a:off x="6020090" y="67368"/>
              <a:ext cx="3016406" cy="1717798"/>
            </a:xfrm>
            <a:prstGeom prst="cloudCallout">
              <a:avLst>
                <a:gd name="adj1" fmla="val 13441"/>
                <a:gd name="adj2" fmla="val 136750"/>
              </a:avLst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0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algn="ctr"/>
              <a:endParaRPr lang="en-US" altLang="zh-TW" sz="20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algn="ctr"/>
              <a:endParaRPr lang="en-US" altLang="zh-TW" sz="20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algn="ctr"/>
              <a:endParaRPr lang="zh-HK" altLang="en-US" sz="2000" dirty="0">
                <a:solidFill>
                  <a:prstClr val="white"/>
                </a:solidFill>
              </a:endParaRPr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6223112" y="69065"/>
              <a:ext cx="2633872" cy="1234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sz="2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作者</a:t>
              </a:r>
              <a:r>
                <a:rPr lang="zh-TW" altLang="en-US" sz="2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昨天經過公園時，有跟</a:t>
              </a:r>
              <a:r>
                <a:rPr lang="zh-TW" altLang="en-US" sz="2000" b="1" u="sng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小</a:t>
              </a:r>
              <a:r>
                <a:rPr lang="zh-TW" altLang="en-US" sz="2000" b="1" u="sng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白</a:t>
              </a:r>
              <a:r>
                <a:rPr lang="zh-TW" altLang="en-US" sz="2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嬉戲嗎</a:t>
              </a:r>
              <a:r>
                <a:rPr lang="zh-TW" altLang="en-US" sz="2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？</a:t>
              </a:r>
            </a:p>
          </p:txBody>
        </p:sp>
      </p:grpSp>
      <p:sp>
        <p:nvSpPr>
          <p:cNvPr id="31" name="標題 1"/>
          <p:cNvSpPr txBox="1">
            <a:spLocks/>
          </p:cNvSpPr>
          <p:nvPr/>
        </p:nvSpPr>
        <p:spPr>
          <a:xfrm>
            <a:off x="-31576" y="32207"/>
            <a:ext cx="1579240" cy="660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j-cs"/>
              </a:defRPr>
            </a:lvl1pPr>
          </a:lstStyle>
          <a:p>
            <a:r>
              <a:rPr lang="zh-TW" altLang="en-US" sz="2200" b="1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</a:rPr>
              <a:t>增潤部分</a:t>
            </a:r>
            <a:endParaRPr lang="zh-HK" altLang="en-US" sz="2200" b="1" dirty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79512" y="5229200"/>
            <a:ext cx="7586227" cy="9019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zh-TW" sz="20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（作者</a:t>
            </a:r>
            <a:r>
              <a:rPr lang="zh-TW" altLang="en-US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只是</a:t>
            </a:r>
            <a:r>
              <a:rPr lang="zh-TW" altLang="en-US" sz="28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回憶</a:t>
            </a:r>
            <a:r>
              <a:rPr lang="zh-TW" altLang="en-US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從前經常到公園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跟</a:t>
            </a:r>
            <a:r>
              <a:rPr lang="zh-TW" altLang="en-US" sz="20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小白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嬉戲</a:t>
            </a:r>
            <a:r>
              <a:rPr lang="zh-TW" altLang="en-US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，作者昨天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並沒有到</a:t>
            </a:r>
            <a:endParaRPr lang="en-US" altLang="zh-TW" sz="20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過</a:t>
            </a:r>
            <a:r>
              <a:rPr lang="zh-TW" altLang="en-US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公園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，我們閱讀文章時要多留意啊！）</a:t>
            </a:r>
            <a:endParaRPr lang="en-US" altLang="zh-TW" sz="20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HK" altLang="en-US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3" name="Picture 2" descr="C:\Users\CHUNGN~1\AppData\Local\Temp\Domino Web Access\95\profess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3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43807" y="4906168"/>
            <a:ext cx="990002" cy="126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圓角矩形圖說文字 7"/>
          <p:cNvSpPr/>
          <p:nvPr/>
        </p:nvSpPr>
        <p:spPr>
          <a:xfrm>
            <a:off x="5754875" y="4729423"/>
            <a:ext cx="2380129" cy="549109"/>
          </a:xfrm>
          <a:prstGeom prst="wedgeRoundRectCallout">
            <a:avLst>
              <a:gd name="adj1" fmla="val 49841"/>
              <a:gd name="adj2" fmla="val 103566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2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你怎麼</a:t>
            </a:r>
            <a:r>
              <a:rPr lang="zh-TW" altLang="en-US" sz="22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知道沒有？</a:t>
            </a:r>
            <a:endParaRPr lang="en-US" altLang="zh-TW" sz="22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9148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575557" y="368961"/>
            <a:ext cx="8229600" cy="10081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zh-TW" altLang="en-US" sz="4800" dirty="0">
                <a:latin typeface="標楷體" panose="03000509000000000000" pitchFamily="65" charset="-120"/>
              </a:rPr>
              <a:t>總結</a:t>
            </a:r>
            <a:endParaRPr lang="zh-TW" altLang="zh-TW" sz="4800" dirty="0">
              <a:latin typeface="標楷體" panose="03000509000000000000" pitchFamily="65" charset="-12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27096" y="1205070"/>
            <a:ext cx="2088232" cy="2661641"/>
          </a:xfrm>
          <a:prstGeom prst="rect">
            <a:avLst/>
          </a:prstGeom>
        </p:spPr>
      </p:pic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dirty="0" smtClean="0"/>
              <a:t>(</a:t>
            </a:r>
            <a:r>
              <a:rPr lang="zh-HK" altLang="en-US" smtClean="0"/>
              <a:t>閱讀</a:t>
            </a:r>
            <a:r>
              <a:rPr lang="en-US" altLang="zh-HK" dirty="0" smtClean="0"/>
              <a:t>)</a:t>
            </a:r>
            <a:endParaRPr lang="zh-HK" altLang="en-US" dirty="0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dirty="0" smtClean="0"/>
              <a:t>(</a:t>
            </a:r>
            <a:r>
              <a:rPr lang="zh-TW" altLang="en-US" smtClean="0"/>
              <a:t>新界東</a:t>
            </a:r>
            <a:r>
              <a:rPr lang="en-US" altLang="zh-TW" dirty="0" smtClean="0"/>
              <a:t>)</a:t>
            </a:r>
            <a:r>
              <a:rPr lang="zh-TW" altLang="en-US" smtClean="0"/>
              <a:t>組 </a:t>
            </a:r>
            <a:r>
              <a:rPr lang="en-US" altLang="zh-TW" dirty="0" smtClean="0"/>
              <a:t>©2019</a:t>
            </a:r>
            <a:endParaRPr lang="zh-HK" altLang="en-US" dirty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pPr/>
              <a:t>56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2748956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向下箭號 7"/>
          <p:cNvSpPr/>
          <p:nvPr/>
        </p:nvSpPr>
        <p:spPr>
          <a:xfrm rot="19121876">
            <a:off x="6057920" y="2420758"/>
            <a:ext cx="693414" cy="1054591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>
              <a:solidFill>
                <a:schemeClr val="tx1"/>
              </a:solidFill>
            </a:endParaRPr>
          </a:p>
        </p:txBody>
      </p:sp>
      <p:sp>
        <p:nvSpPr>
          <p:cNvPr id="17" name="向下箭號 16"/>
          <p:cNvSpPr/>
          <p:nvPr/>
        </p:nvSpPr>
        <p:spPr>
          <a:xfrm rot="2561433">
            <a:off x="2400840" y="2439485"/>
            <a:ext cx="680801" cy="10513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b="1" dirty="0">
              <a:solidFill>
                <a:srgbClr val="FFFF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B2AA040-08CA-49D7-B4A5-BED6B7E8C7C9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57</a:t>
            </a:fld>
            <a:endParaRPr lang="zh-HK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5" name="群組 14"/>
          <p:cNvGrpSpPr/>
          <p:nvPr/>
        </p:nvGrpSpPr>
        <p:grpSpPr>
          <a:xfrm rot="19031797">
            <a:off x="455453" y="2906600"/>
            <a:ext cx="926238" cy="963275"/>
            <a:chOff x="1803797" y="3429000"/>
            <a:chExt cx="1924531" cy="1974156"/>
          </a:xfrm>
        </p:grpSpPr>
        <p:pic>
          <p:nvPicPr>
            <p:cNvPr id="16" name="圖片 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52" t="42570" r="60044" b="54009"/>
            <a:stretch/>
          </p:blipFill>
          <p:spPr bwMode="auto">
            <a:xfrm>
              <a:off x="1803797" y="3429000"/>
              <a:ext cx="1025926" cy="950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圖片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28" t="18875" r="28942" b="16629"/>
            <a:stretch/>
          </p:blipFill>
          <p:spPr>
            <a:xfrm>
              <a:off x="2761167" y="4418877"/>
              <a:ext cx="967161" cy="984279"/>
            </a:xfrm>
            <a:prstGeom prst="rect">
              <a:avLst/>
            </a:prstGeom>
          </p:spPr>
        </p:pic>
        <p:sp>
          <p:nvSpPr>
            <p:cNvPr id="19" name="弧形箭號 (左彎) 18"/>
            <p:cNvSpPr/>
            <p:nvPr/>
          </p:nvSpPr>
          <p:spPr>
            <a:xfrm rot="19522078">
              <a:off x="3036540" y="3516183"/>
              <a:ext cx="671742" cy="957793"/>
            </a:xfrm>
            <a:prstGeom prst="curvedLeftArrow">
              <a:avLst>
                <a:gd name="adj1" fmla="val 25000"/>
                <a:gd name="adj2" fmla="val 50000"/>
                <a:gd name="adj3" fmla="val 35375"/>
              </a:avLst>
            </a:prstGeom>
            <a:solidFill>
              <a:schemeClr val="accent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7339128" y="2999919"/>
            <a:ext cx="1525575" cy="572502"/>
            <a:chOff x="5334612" y="4191612"/>
            <a:chExt cx="2333252" cy="793536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04" t="42522" r="48021" b="53126"/>
            <a:stretch/>
          </p:blipFill>
          <p:spPr bwMode="auto">
            <a:xfrm>
              <a:off x="6833724" y="4191612"/>
              <a:ext cx="834140" cy="793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向右箭號 21"/>
            <p:cNvSpPr/>
            <p:nvPr/>
          </p:nvSpPr>
          <p:spPr>
            <a:xfrm>
              <a:off x="6238817" y="4430818"/>
              <a:ext cx="576064" cy="360040"/>
            </a:xfrm>
            <a:prstGeom prst="rightArrow">
              <a:avLst/>
            </a:prstGeom>
            <a:gradFill>
              <a:gsLst>
                <a:gs pos="0">
                  <a:srgbClr val="002060"/>
                </a:gs>
                <a:gs pos="100000">
                  <a:srgbClr val="92D050"/>
                </a:gs>
              </a:gsLst>
              <a:lin ang="5400000" scaled="0"/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prstClr val="white"/>
                </a:solidFill>
              </a:endParaRPr>
            </a:p>
          </p:txBody>
        </p:sp>
        <p:pic>
          <p:nvPicPr>
            <p:cNvPr id="23" name="圖片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612" y="4191612"/>
              <a:ext cx="835152" cy="792480"/>
            </a:xfrm>
            <a:prstGeom prst="rect">
              <a:avLst/>
            </a:prstGeom>
          </p:spPr>
        </p:pic>
      </p:grpSp>
      <p:sp>
        <p:nvSpPr>
          <p:cNvPr id="24" name="標題 1"/>
          <p:cNvSpPr>
            <a:spLocks noGrp="1"/>
          </p:cNvSpPr>
          <p:nvPr>
            <p:ph type="title"/>
          </p:nvPr>
        </p:nvSpPr>
        <p:spPr>
          <a:xfrm>
            <a:off x="500258" y="0"/>
            <a:ext cx="8229600" cy="971600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</a:rPr>
              <a:t>總</a:t>
            </a:r>
            <a:r>
              <a:rPr lang="zh-TW" altLang="en-US" sz="4800" dirty="0" smtClean="0">
                <a:latin typeface="標楷體" panose="03000509000000000000" pitchFamily="65" charset="-120"/>
              </a:rPr>
              <a:t>結</a:t>
            </a:r>
            <a:endParaRPr lang="zh-HK" altLang="en-US" sz="4800" dirty="0"/>
          </a:p>
        </p:txBody>
      </p:sp>
      <p:sp>
        <p:nvSpPr>
          <p:cNvPr id="5" name="矩形 4"/>
          <p:cNvSpPr/>
          <p:nvPr/>
        </p:nvSpPr>
        <p:spPr>
          <a:xfrm>
            <a:off x="2051720" y="2059880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較常出現</a:t>
            </a:r>
            <a:r>
              <a:rPr lang="zh-TW" altLang="zh-HK" sz="24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在一個</a:t>
            </a:r>
            <a:r>
              <a:rPr lang="zh-TW" altLang="zh-HK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段落</a:t>
            </a:r>
            <a:r>
              <a:rPr lang="zh-TW" altLang="zh-HK" sz="24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或</a:t>
            </a:r>
            <a:r>
              <a:rPr lang="zh-TW" altLang="zh-HK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重點的開端</a:t>
            </a:r>
            <a:endParaRPr lang="zh-HK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500258" y="4534978"/>
            <a:ext cx="414374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hangingPunct="1">
              <a:lnSpc>
                <a:spcPct val="100000"/>
              </a:lnSpc>
            </a:pP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可以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en-US" altLang="zh-TW" sz="2400" dirty="0" smtClean="0">
                <a:solidFill>
                  <a:srgbClr val="073E8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︰</a:t>
            </a:r>
          </a:p>
          <a:p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一天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內時間的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改變、年份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改變、階段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改變等</a:t>
            </a:r>
            <a:endParaRPr lang="zh-TW" altLang="zh-HK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4849391" y="4594367"/>
            <a:ext cx="36559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可以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en-US" altLang="zh-TW" sz="2400" dirty="0" smtClean="0">
                <a:solidFill>
                  <a:srgbClr val="073E8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︰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表示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地點改變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語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句</a:t>
            </a:r>
            <a:endParaRPr lang="en-US" altLang="zh-TW" sz="2400" dirty="0">
              <a:solidFill>
                <a:srgbClr val="073E87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dirty="0" smtClean="0"/>
              <a:t>(</a:t>
            </a:r>
            <a:r>
              <a:rPr lang="zh-HK" altLang="en-US" smtClean="0"/>
              <a:t>閱讀</a:t>
            </a:r>
            <a:r>
              <a:rPr lang="en-US" altLang="zh-HK" dirty="0" smtClean="0"/>
              <a:t>)</a:t>
            </a:r>
            <a:endParaRPr lang="zh-HK" altLang="en-US" dirty="0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dirty="0" smtClean="0"/>
              <a:t>(</a:t>
            </a:r>
            <a:r>
              <a:rPr lang="zh-TW" altLang="en-US" smtClean="0"/>
              <a:t>新界東</a:t>
            </a:r>
            <a:r>
              <a:rPr lang="en-US" altLang="zh-TW" dirty="0" smtClean="0"/>
              <a:t>)</a:t>
            </a:r>
            <a:r>
              <a:rPr lang="zh-TW" altLang="en-US" smtClean="0"/>
              <a:t>組 </a:t>
            </a:r>
            <a:r>
              <a:rPr lang="en-US" altLang="zh-TW" dirty="0" smtClean="0"/>
              <a:t>©2019</a:t>
            </a:r>
            <a:endParaRPr lang="zh-HK" altLang="en-US" dirty="0"/>
          </a:p>
        </p:txBody>
      </p:sp>
      <p:sp>
        <p:nvSpPr>
          <p:cNvPr id="27" name="文字方塊 2"/>
          <p:cNvSpPr txBox="1">
            <a:spLocks noChangeArrowheads="1"/>
          </p:cNvSpPr>
          <p:nvPr/>
        </p:nvSpPr>
        <p:spPr bwMode="auto">
          <a:xfrm>
            <a:off x="1331715" y="3471323"/>
            <a:ext cx="3024261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TW" altLang="en-US" sz="4000" b="1" dirty="0" smtClean="0">
                <a:solidFill>
                  <a:srgbClr val="1A6EF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時間過渡語</a:t>
            </a:r>
            <a:endParaRPr lang="zh-TW" altLang="en-US" sz="4000" b="1" dirty="0">
              <a:solidFill>
                <a:srgbClr val="1A6EF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8" name="文字方塊 17"/>
          <p:cNvSpPr txBox="1">
            <a:spLocks noChangeArrowheads="1"/>
          </p:cNvSpPr>
          <p:nvPr/>
        </p:nvSpPr>
        <p:spPr bwMode="auto">
          <a:xfrm>
            <a:off x="5265083" y="3471322"/>
            <a:ext cx="3240285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TW" altLang="en-US" sz="4000" b="1" dirty="0" smtClean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空間過渡語</a:t>
            </a:r>
            <a:endParaRPr lang="zh-TW" altLang="en-US" sz="4000" b="1" dirty="0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9" name="矩形 4"/>
          <p:cNvSpPr/>
          <p:nvPr/>
        </p:nvSpPr>
        <p:spPr>
          <a:xfrm>
            <a:off x="251521" y="3944712"/>
            <a:ext cx="45978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表示時間的轉移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改變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" name="矩形 5"/>
          <p:cNvSpPr/>
          <p:nvPr/>
        </p:nvSpPr>
        <p:spPr>
          <a:xfrm>
            <a:off x="4355976" y="3938018"/>
            <a:ext cx="45087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表示地點的轉移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改變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HK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1" name="圓角矩形圖說文字 30"/>
          <p:cNvSpPr/>
          <p:nvPr/>
        </p:nvSpPr>
        <p:spPr>
          <a:xfrm>
            <a:off x="1208183" y="836712"/>
            <a:ext cx="6871648" cy="1152128"/>
          </a:xfrm>
          <a:prstGeom prst="wedgeRoundRectCallout">
            <a:avLst>
              <a:gd name="adj1" fmla="val 49923"/>
              <a:gd name="adj2" fmla="val 970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當作者要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敍述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不同的事件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，通常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會利用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時間</a:t>
            </a:r>
            <a: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空間 過渡語 連貫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事件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HK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014876" y="1412773"/>
            <a:ext cx="1282143" cy="478267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defTabSz="449263" eaLnBrk="1" fontAlgn="base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過渡語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3" name="圓角矩形圖說文字 32"/>
          <p:cNvSpPr/>
          <p:nvPr/>
        </p:nvSpPr>
        <p:spPr>
          <a:xfrm>
            <a:off x="742671" y="5715794"/>
            <a:ext cx="7522588" cy="665534"/>
          </a:xfrm>
          <a:prstGeom prst="wedgeRoundRectCallout">
            <a:avLst>
              <a:gd name="adj1" fmla="val 28759"/>
              <a:gd name="adj2" fmla="val -4885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一般來說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重要事情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出現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時間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空間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過渡語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之後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9754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031171183"/>
              </p:ext>
            </p:extLst>
          </p:nvPr>
        </p:nvGraphicFramePr>
        <p:xfrm>
          <a:off x="1434722" y="1593681"/>
          <a:ext cx="6336704" cy="4536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dirty="0" smtClean="0"/>
              <a:t>(</a:t>
            </a:r>
            <a:r>
              <a:rPr lang="zh-HK" altLang="en-US" smtClean="0"/>
              <a:t>閱讀</a:t>
            </a:r>
            <a:r>
              <a:rPr lang="en-US" altLang="zh-HK" dirty="0" smtClean="0"/>
              <a:t>)</a:t>
            </a:r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404843"/>
            <a:ext cx="2895600" cy="365125"/>
          </a:xfrm>
        </p:spPr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dirty="0" smtClean="0"/>
              <a:t>(</a:t>
            </a:r>
            <a:r>
              <a:rPr lang="zh-TW" altLang="en-US" smtClean="0"/>
              <a:t>新界東</a:t>
            </a:r>
            <a:r>
              <a:rPr lang="en-US" altLang="zh-TW" dirty="0" smtClean="0"/>
              <a:t>)</a:t>
            </a:r>
            <a:r>
              <a:rPr lang="zh-TW" altLang="en-US" smtClean="0"/>
              <a:t>組 </a:t>
            </a:r>
            <a:r>
              <a:rPr lang="en-US" altLang="zh-TW" dirty="0" smtClean="0"/>
              <a:t>©2019</a:t>
            </a:r>
            <a:endParaRPr lang="zh-HK" altLang="en-US" dirty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t>58</a:t>
            </a:fld>
            <a:endParaRPr lang="zh-HK" altLang="en-US"/>
          </a:p>
        </p:txBody>
      </p:sp>
      <p:sp>
        <p:nvSpPr>
          <p:cNvPr id="11" name="雲朵形圖說文字 26"/>
          <p:cNvSpPr/>
          <p:nvPr/>
        </p:nvSpPr>
        <p:spPr>
          <a:xfrm>
            <a:off x="6804248" y="4184597"/>
            <a:ext cx="2267343" cy="963648"/>
          </a:xfrm>
          <a:prstGeom prst="cloudCallout">
            <a:avLst>
              <a:gd name="adj1" fmla="val -36520"/>
              <a:gd name="adj2" fmla="val -72876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有時，重點未必緊貼</a:t>
            </a:r>
            <a:r>
              <a:rPr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過渡語</a:t>
            </a:r>
            <a:r>
              <a:rPr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之後</a:t>
            </a:r>
            <a:endParaRPr lang="zh-HK" altLang="en-US" dirty="0">
              <a:solidFill>
                <a:schemeClr val="tx1"/>
              </a:solidFill>
            </a:endParaRPr>
          </a:p>
        </p:txBody>
      </p:sp>
      <p:grpSp>
        <p:nvGrpSpPr>
          <p:cNvPr id="12" name="群組 11"/>
          <p:cNvGrpSpPr/>
          <p:nvPr/>
        </p:nvGrpSpPr>
        <p:grpSpPr>
          <a:xfrm rot="19416092">
            <a:off x="1128286" y="2529962"/>
            <a:ext cx="1021577" cy="1139099"/>
            <a:chOff x="1803797" y="3429000"/>
            <a:chExt cx="1924531" cy="1974156"/>
          </a:xfrm>
        </p:grpSpPr>
        <p:pic>
          <p:nvPicPr>
            <p:cNvPr id="13" name="圖片 1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52" t="42570" r="60044" b="54009"/>
            <a:stretch/>
          </p:blipFill>
          <p:spPr bwMode="auto">
            <a:xfrm>
              <a:off x="1803797" y="3429000"/>
              <a:ext cx="1025926" cy="950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28" t="18875" r="28942" b="16629"/>
            <a:stretch/>
          </p:blipFill>
          <p:spPr>
            <a:xfrm>
              <a:off x="2761167" y="4418877"/>
              <a:ext cx="967161" cy="984279"/>
            </a:xfrm>
            <a:prstGeom prst="rect">
              <a:avLst/>
            </a:prstGeom>
          </p:spPr>
        </p:pic>
        <p:sp>
          <p:nvSpPr>
            <p:cNvPr id="17" name="弧形箭號 (左彎) 16"/>
            <p:cNvSpPr/>
            <p:nvPr/>
          </p:nvSpPr>
          <p:spPr>
            <a:xfrm rot="19522078">
              <a:off x="3036540" y="3516183"/>
              <a:ext cx="671742" cy="957793"/>
            </a:xfrm>
            <a:prstGeom prst="curvedLeftArrow">
              <a:avLst>
                <a:gd name="adj1" fmla="val 25000"/>
                <a:gd name="adj2" fmla="val 50000"/>
                <a:gd name="adj3" fmla="val 35375"/>
              </a:avLst>
            </a:prstGeom>
            <a:solidFill>
              <a:schemeClr val="accent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" name="群組 17"/>
          <p:cNvGrpSpPr/>
          <p:nvPr/>
        </p:nvGrpSpPr>
        <p:grpSpPr>
          <a:xfrm>
            <a:off x="6919015" y="2679652"/>
            <a:ext cx="1511329" cy="647189"/>
            <a:chOff x="5334612" y="4191612"/>
            <a:chExt cx="2333252" cy="793536"/>
          </a:xfrm>
        </p:grpSpPr>
        <p:pic>
          <p:nvPicPr>
            <p:cNvPr id="23" name="Picture 3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04" t="42522" r="48021" b="53126"/>
            <a:stretch/>
          </p:blipFill>
          <p:spPr bwMode="auto">
            <a:xfrm>
              <a:off x="6833724" y="4191612"/>
              <a:ext cx="834140" cy="793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向右箭號 19"/>
            <p:cNvSpPr/>
            <p:nvPr/>
          </p:nvSpPr>
          <p:spPr>
            <a:xfrm>
              <a:off x="6238817" y="4430818"/>
              <a:ext cx="576064" cy="360040"/>
            </a:xfrm>
            <a:prstGeom prst="rightArrow">
              <a:avLst/>
            </a:prstGeom>
            <a:gradFill>
              <a:gsLst>
                <a:gs pos="0">
                  <a:srgbClr val="002060"/>
                </a:gs>
                <a:gs pos="100000">
                  <a:srgbClr val="92D050"/>
                </a:gs>
              </a:gsLst>
              <a:lin ang="5400000" scaled="0"/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prstClr val="white"/>
                </a:solidFill>
              </a:endParaRPr>
            </a:p>
          </p:txBody>
        </p:sp>
        <p:pic>
          <p:nvPicPr>
            <p:cNvPr id="25" name="圖片 2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612" y="4191612"/>
              <a:ext cx="835152" cy="792480"/>
            </a:xfrm>
            <a:prstGeom prst="rect">
              <a:avLst/>
            </a:prstGeom>
          </p:spPr>
        </p:pic>
      </p:grpSp>
      <p:sp>
        <p:nvSpPr>
          <p:cNvPr id="26" name="標題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5400" dirty="0" smtClean="0"/>
              <a:t>理解</a:t>
            </a:r>
            <a:r>
              <a:rPr lang="zh-TW" altLang="en-US" sz="5400" dirty="0" smtClean="0">
                <a:latin typeface="標楷體" panose="03000509000000000000" pitchFamily="65" charset="-120"/>
              </a:rPr>
              <a:t>敍事</a:t>
            </a:r>
            <a:r>
              <a:rPr lang="zh-TW" altLang="en-US" sz="5400" dirty="0" smtClean="0"/>
              <a:t>文章</a:t>
            </a:r>
            <a:r>
              <a:rPr lang="zh-TW" altLang="en-US" sz="5400" dirty="0"/>
              <a:t>有辦法</a:t>
            </a:r>
          </a:p>
        </p:txBody>
      </p:sp>
      <p:sp>
        <p:nvSpPr>
          <p:cNvPr id="16" name="圓角矩形圖說文字 15"/>
          <p:cNvSpPr/>
          <p:nvPr/>
        </p:nvSpPr>
        <p:spPr>
          <a:xfrm>
            <a:off x="93925" y="4510777"/>
            <a:ext cx="2002258" cy="1619409"/>
          </a:xfrm>
          <a:prstGeom prst="wedgeRoundRectCallout">
            <a:avLst>
              <a:gd name="adj1" fmla="val 57615"/>
              <a:gd name="adj2" fmla="val 6518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也要留意  文中主角對這些事情的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感受</a:t>
            </a:r>
            <a:r>
              <a:rPr lang="en-US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en-US" altLang="zh-TW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2291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後</a:t>
            </a:r>
            <a:r>
              <a:rPr lang="zh-TW" altLang="en-US" b="1" dirty="0" smtClean="0"/>
              <a:t>測</a:t>
            </a:r>
            <a:endParaRPr lang="zh-HK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altLang="zh-HK" b="1" dirty="0"/>
          </a:p>
          <a:p>
            <a:pPr marL="0" indent="0" algn="ctr">
              <a:buNone/>
            </a:pPr>
            <a:endParaRPr lang="zh-HK" altLang="en-US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1822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標楷體" pitchFamily="65" charset="-120"/>
                <a:cs typeface="Times New Roman" pitchFamily="18" charset="0"/>
              </a:rPr>
              <a:t> </a:t>
            </a:r>
            <a:endParaRPr kumimoji="1" lang="en-US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3187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標楷體" pitchFamily="65" charset="-120"/>
                <a:cs typeface="Times New Roman" pitchFamily="18" charset="0"/>
              </a:rPr>
              <a:t> </a:t>
            </a:r>
            <a:endParaRPr kumimoji="1" lang="en-US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4552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標楷體" pitchFamily="65" charset="-120"/>
                <a:cs typeface="Times New Roman" pitchFamily="18" charset="0"/>
              </a:rPr>
              <a:t> </a:t>
            </a:r>
            <a:endParaRPr kumimoji="1" lang="en-US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5918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zh-H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2839849" y="1692276"/>
            <a:ext cx="3464302" cy="3583575"/>
            <a:chOff x="4315920" y="2831336"/>
            <a:chExt cx="2779246" cy="2666496"/>
          </a:xfrm>
        </p:grpSpPr>
        <p:pic>
          <p:nvPicPr>
            <p:cNvPr id="3079" name="Picture 7"/>
            <p:cNvPicPr>
              <a:picLocks noChangeAspect="1" noChangeArrowheads="1"/>
            </p:cNvPicPr>
            <p:nvPr/>
          </p:nvPicPr>
          <p:blipFill rotWithShape="1">
            <a:blip r:embed="rId2" cstate="print">
              <a:lum bright="-40000" contras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13" t="32061" r="61411" b="21384"/>
            <a:stretch/>
          </p:blipFill>
          <p:spPr bwMode="auto">
            <a:xfrm>
              <a:off x="5733530" y="2831336"/>
              <a:ext cx="1361636" cy="1325545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-60000" contras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621" t="33275" r="29468" b="20135"/>
            <a:stretch/>
          </p:blipFill>
          <p:spPr bwMode="auto">
            <a:xfrm>
              <a:off x="4341169" y="4070038"/>
              <a:ext cx="1392361" cy="1427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圖片 1"/>
            <p:cNvPicPr>
              <a:picLocks noChangeAspect="1" noChangeArrowheads="1"/>
            </p:cNvPicPr>
            <p:nvPr/>
          </p:nvPicPr>
          <p:blipFill rotWithShape="1">
            <a:blip r:embed="rId4" cstate="print">
              <a:lum bright="-40000" contras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050" t="31500" r="31584" b="23955"/>
            <a:stretch/>
          </p:blipFill>
          <p:spPr bwMode="auto">
            <a:xfrm flipH="1">
              <a:off x="4315920" y="2831336"/>
              <a:ext cx="1442860" cy="1381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/>
            <p:cNvPicPr>
              <a:picLocks noChangeAspect="1" noChangeArrowheads="1"/>
            </p:cNvPicPr>
            <p:nvPr/>
          </p:nvPicPr>
          <p:blipFill>
            <a:blip r:embed="rId5" cstate="print">
              <a:lum bright="-60000" contras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87" t="29333" r="62279" b="24109"/>
            <a:stretch>
              <a:fillRect/>
            </a:stretch>
          </p:blipFill>
          <p:spPr bwMode="auto">
            <a:xfrm>
              <a:off x="5733530" y="4132582"/>
              <a:ext cx="1361636" cy="1365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日期版面配置區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dirty="0" smtClean="0"/>
              <a:t>(</a:t>
            </a:r>
            <a:r>
              <a:rPr lang="zh-HK" altLang="en-US" smtClean="0"/>
              <a:t>閱讀</a:t>
            </a:r>
            <a:r>
              <a:rPr lang="en-US" altLang="zh-HK" dirty="0" smtClean="0"/>
              <a:t>)</a:t>
            </a:r>
            <a:endParaRPr lang="zh-HK" altLang="en-US" dirty="0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dirty="0" smtClean="0"/>
              <a:t>(</a:t>
            </a:r>
            <a:r>
              <a:rPr lang="zh-TW" altLang="en-US" smtClean="0"/>
              <a:t>新界東</a:t>
            </a:r>
            <a:r>
              <a:rPr lang="en-US" altLang="zh-TW" dirty="0" smtClean="0"/>
              <a:t>)</a:t>
            </a:r>
            <a:r>
              <a:rPr lang="zh-TW" altLang="en-US" smtClean="0"/>
              <a:t>組 </a:t>
            </a:r>
            <a:r>
              <a:rPr lang="en-US" altLang="zh-TW" dirty="0" smtClean="0"/>
              <a:t>©2019</a:t>
            </a:r>
            <a:endParaRPr lang="zh-HK" altLang="en-US" dirty="0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pPr/>
              <a:t>59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6603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dirty="0" smtClean="0"/>
              <a:t>(</a:t>
            </a:r>
            <a:r>
              <a:rPr lang="zh-HK" altLang="en-US" smtClean="0"/>
              <a:t>閱讀</a:t>
            </a:r>
            <a:r>
              <a:rPr lang="en-US" altLang="zh-HK" dirty="0" smtClean="0"/>
              <a:t>)</a:t>
            </a:r>
            <a:endParaRPr lang="zh-HK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dirty="0" smtClean="0"/>
              <a:t>(</a:t>
            </a:r>
            <a:r>
              <a:rPr lang="zh-TW" altLang="en-US" smtClean="0"/>
              <a:t>新界東</a:t>
            </a:r>
            <a:r>
              <a:rPr lang="en-US" altLang="zh-TW" dirty="0" smtClean="0"/>
              <a:t>)</a:t>
            </a:r>
            <a:r>
              <a:rPr lang="zh-TW" altLang="en-US" smtClean="0"/>
              <a:t>組 </a:t>
            </a:r>
            <a:r>
              <a:rPr lang="en-US" altLang="zh-TW" dirty="0" smtClean="0"/>
              <a:t>©2019</a:t>
            </a:r>
            <a:endParaRPr lang="zh-HK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t>6</a:t>
            </a:fld>
            <a:endParaRPr lang="zh-HK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2544" y="3351516"/>
            <a:ext cx="2061686" cy="2627805"/>
          </a:xfrm>
          <a:prstGeom prst="rect">
            <a:avLst/>
          </a:prstGeom>
        </p:spPr>
      </p:pic>
      <p:sp>
        <p:nvSpPr>
          <p:cNvPr id="9" name="圓角矩形圖說文字 8"/>
          <p:cNvSpPr/>
          <p:nvPr/>
        </p:nvSpPr>
        <p:spPr>
          <a:xfrm>
            <a:off x="1475656" y="1844824"/>
            <a:ext cx="5760640" cy="2393409"/>
          </a:xfrm>
          <a:prstGeom prst="wedgeRoundRectCallout">
            <a:avLst>
              <a:gd name="adj1" fmla="val 57868"/>
              <a:gd name="adj2" fmla="val 96709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作者通常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會在文章中敍述多於一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件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事情。</a:t>
            </a:r>
            <a:endParaRPr lang="en-US" altLang="zh-TW" sz="2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50000"/>
              </a:spcBef>
            </a:pP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為了清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晰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掌握事情的發展，我們便要  留意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時間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地點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改變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0044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48264" y="3422944"/>
            <a:ext cx="2088232" cy="2661641"/>
          </a:xfrm>
          <a:prstGeom prst="rect">
            <a:avLst/>
          </a:prstGeom>
        </p:spPr>
      </p:pic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dirty="0" smtClean="0"/>
              <a:t>(</a:t>
            </a:r>
            <a:r>
              <a:rPr lang="zh-HK" altLang="en-US" smtClean="0"/>
              <a:t>閱讀</a:t>
            </a:r>
            <a:r>
              <a:rPr lang="en-US" altLang="zh-HK" dirty="0" smtClean="0"/>
              <a:t>)</a:t>
            </a:r>
            <a:endParaRPr lang="zh-HK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dirty="0" smtClean="0"/>
              <a:t>(</a:t>
            </a:r>
            <a:r>
              <a:rPr lang="zh-TW" altLang="en-US" smtClean="0"/>
              <a:t>新界東</a:t>
            </a:r>
            <a:r>
              <a:rPr lang="en-US" altLang="zh-TW" dirty="0" smtClean="0"/>
              <a:t>)</a:t>
            </a:r>
            <a:r>
              <a:rPr lang="zh-TW" altLang="en-US" smtClean="0"/>
              <a:t>組 </a:t>
            </a:r>
            <a:r>
              <a:rPr lang="en-US" altLang="zh-TW" dirty="0" smtClean="0"/>
              <a:t>©2019</a:t>
            </a:r>
            <a:endParaRPr lang="zh-HK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pPr/>
              <a:t>7</a:t>
            </a:fld>
            <a:endParaRPr lang="zh-HK" altLang="en-US"/>
          </a:p>
        </p:txBody>
      </p:sp>
      <p:sp>
        <p:nvSpPr>
          <p:cNvPr id="6" name="Rectangle 5"/>
          <p:cNvSpPr/>
          <p:nvPr/>
        </p:nvSpPr>
        <p:spPr>
          <a:xfrm>
            <a:off x="899592" y="980728"/>
            <a:ext cx="67687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星期天早上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，我一個人到公園跑步，為下星期的學校運動會作準備。來回跑了數個圈，已經氣喘如牛了。看看腕錶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，剛好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是十一時正，我走進剛開放的圖書館，一面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享受</a:t>
            </a:r>
            <a:r>
              <a:rPr lang="zh-HK" altLang="zh-HK" sz="28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館內</a:t>
            </a:r>
            <a:r>
              <a:rPr lang="zh-TW" altLang="zh-HK" sz="28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HK" altLang="zh-HK" sz="28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陣陣涼</a:t>
            </a:r>
            <a:r>
              <a:rPr lang="zh-TW" altLang="zh-HK" sz="28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風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一面搜尋中文科的寫作資料。借了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書本後，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便離開圖書館往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快餐店去，吃我期待已久的魚丸漢堡飽。店內擠滿了人，我等了很久才買到食物。吃過午餐後，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我就前往</a:t>
            </a:r>
            <a:r>
              <a:rPr lang="zh-TW" altLang="en-US" sz="28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小明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家，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一起完成中文科的功課。太陽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下山了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，我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也跟</a:t>
            </a:r>
            <a:r>
              <a:rPr lang="zh-TW" altLang="en-US" sz="28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</a:t>
            </a:r>
            <a:r>
              <a:rPr lang="zh-TW" altLang="en-US" sz="28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明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道別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，立即跑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回家去。</a:t>
            </a:r>
          </a:p>
        </p:txBody>
      </p:sp>
      <p:sp>
        <p:nvSpPr>
          <p:cNvPr id="10" name="Oval 9"/>
          <p:cNvSpPr/>
          <p:nvPr/>
        </p:nvSpPr>
        <p:spPr>
          <a:xfrm>
            <a:off x="1691680" y="980728"/>
            <a:ext cx="1872208" cy="4998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" name="Oval 10"/>
          <p:cNvSpPr/>
          <p:nvPr/>
        </p:nvSpPr>
        <p:spPr>
          <a:xfrm>
            <a:off x="1654696" y="2289934"/>
            <a:ext cx="1621160" cy="4189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" name="Oval 11"/>
          <p:cNvSpPr/>
          <p:nvPr/>
        </p:nvSpPr>
        <p:spPr>
          <a:xfrm>
            <a:off x="4499992" y="4891819"/>
            <a:ext cx="1872208" cy="3893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Oval 12"/>
          <p:cNvSpPr/>
          <p:nvPr/>
        </p:nvSpPr>
        <p:spPr>
          <a:xfrm>
            <a:off x="3381612" y="3182706"/>
            <a:ext cx="1872208" cy="4150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Oval 13"/>
          <p:cNvSpPr/>
          <p:nvPr/>
        </p:nvSpPr>
        <p:spPr>
          <a:xfrm>
            <a:off x="1981478" y="4497941"/>
            <a:ext cx="1872208" cy="3938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253820" y="975360"/>
            <a:ext cx="1066855" cy="505181"/>
            <a:chOff x="2714037" y="1124275"/>
            <a:chExt cx="1641939" cy="378795"/>
          </a:xfrm>
        </p:grpSpPr>
        <p:sp>
          <p:nvSpPr>
            <p:cNvPr id="18" name="矩形 9"/>
            <p:cNvSpPr/>
            <p:nvPr/>
          </p:nvSpPr>
          <p:spPr>
            <a:xfrm>
              <a:off x="2721124" y="1134913"/>
              <a:ext cx="1634852" cy="362586"/>
            </a:xfrm>
            <a:prstGeom prst="rect">
              <a:avLst/>
            </a:prstGeom>
            <a:noFill/>
            <a:ln w="38100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7" name="矩形 9"/>
            <p:cNvSpPr/>
            <p:nvPr/>
          </p:nvSpPr>
          <p:spPr>
            <a:xfrm>
              <a:off x="2714037" y="1124275"/>
              <a:ext cx="584760" cy="378795"/>
            </a:xfrm>
            <a:prstGeom prst="rect">
              <a:avLst/>
            </a:prstGeom>
            <a:solidFill>
              <a:srgbClr val="FF00FF">
                <a:alpha val="28000"/>
              </a:srgbClr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828392" y="2275747"/>
            <a:ext cx="3263887" cy="505181"/>
            <a:chOff x="2714037" y="1124275"/>
            <a:chExt cx="1641939" cy="378795"/>
          </a:xfrm>
        </p:grpSpPr>
        <p:sp>
          <p:nvSpPr>
            <p:cNvPr id="22" name="矩形 9"/>
            <p:cNvSpPr/>
            <p:nvPr/>
          </p:nvSpPr>
          <p:spPr>
            <a:xfrm>
              <a:off x="2721124" y="1134913"/>
              <a:ext cx="1634852" cy="362586"/>
            </a:xfrm>
            <a:prstGeom prst="rect">
              <a:avLst/>
            </a:prstGeom>
            <a:noFill/>
            <a:ln w="38100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3" name="矩形 9"/>
            <p:cNvSpPr/>
            <p:nvPr/>
          </p:nvSpPr>
          <p:spPr>
            <a:xfrm>
              <a:off x="2714037" y="1124275"/>
              <a:ext cx="374081" cy="378795"/>
            </a:xfrm>
            <a:prstGeom prst="rect">
              <a:avLst/>
            </a:prstGeom>
            <a:solidFill>
              <a:srgbClr val="FF00FF">
                <a:alpha val="28000"/>
              </a:srgbClr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779912" y="5270870"/>
            <a:ext cx="1578881" cy="505181"/>
            <a:chOff x="2714038" y="1124275"/>
            <a:chExt cx="1641938" cy="378795"/>
          </a:xfrm>
        </p:grpSpPr>
        <p:sp>
          <p:nvSpPr>
            <p:cNvPr id="29" name="矩形 9"/>
            <p:cNvSpPr/>
            <p:nvPr/>
          </p:nvSpPr>
          <p:spPr>
            <a:xfrm>
              <a:off x="2721124" y="1134913"/>
              <a:ext cx="1634852" cy="362586"/>
            </a:xfrm>
            <a:prstGeom prst="rect">
              <a:avLst/>
            </a:prstGeom>
            <a:noFill/>
            <a:ln w="38100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30" name="矩形 9"/>
            <p:cNvSpPr/>
            <p:nvPr/>
          </p:nvSpPr>
          <p:spPr>
            <a:xfrm>
              <a:off x="2714038" y="1124275"/>
              <a:ext cx="457482" cy="378795"/>
            </a:xfrm>
            <a:prstGeom prst="rect">
              <a:avLst/>
            </a:prstGeom>
            <a:solidFill>
              <a:srgbClr val="FF00FF">
                <a:alpha val="28000"/>
              </a:srgbClr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31" name="矩形 9"/>
          <p:cNvSpPr/>
          <p:nvPr/>
        </p:nvSpPr>
        <p:spPr>
          <a:xfrm>
            <a:off x="4898158" y="5284016"/>
            <a:ext cx="465930" cy="477103"/>
          </a:xfrm>
          <a:prstGeom prst="rect">
            <a:avLst/>
          </a:prstGeom>
          <a:solidFill>
            <a:srgbClr val="FF00FF">
              <a:alpha val="28000"/>
            </a:srgbClr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5" name="矩形 9"/>
          <p:cNvSpPr/>
          <p:nvPr/>
        </p:nvSpPr>
        <p:spPr>
          <a:xfrm>
            <a:off x="967223" y="3564282"/>
            <a:ext cx="724457" cy="483564"/>
          </a:xfrm>
          <a:prstGeom prst="rect">
            <a:avLst/>
          </a:prstGeom>
          <a:noFill/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36" name="Group 35"/>
          <p:cNvGrpSpPr/>
          <p:nvPr/>
        </p:nvGrpSpPr>
        <p:grpSpPr>
          <a:xfrm>
            <a:off x="1691681" y="3564282"/>
            <a:ext cx="1800200" cy="505181"/>
            <a:chOff x="2714038" y="1124275"/>
            <a:chExt cx="1641938" cy="378795"/>
          </a:xfrm>
        </p:grpSpPr>
        <p:sp>
          <p:nvSpPr>
            <p:cNvPr id="37" name="矩形 9"/>
            <p:cNvSpPr/>
            <p:nvPr/>
          </p:nvSpPr>
          <p:spPr>
            <a:xfrm>
              <a:off x="2721124" y="1134913"/>
              <a:ext cx="1634852" cy="362586"/>
            </a:xfrm>
            <a:prstGeom prst="rect">
              <a:avLst/>
            </a:prstGeom>
            <a:noFill/>
            <a:ln w="38100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38" name="矩形 9"/>
            <p:cNvSpPr/>
            <p:nvPr/>
          </p:nvSpPr>
          <p:spPr>
            <a:xfrm>
              <a:off x="2714038" y="1124275"/>
              <a:ext cx="345598" cy="378795"/>
            </a:xfrm>
            <a:prstGeom prst="rect">
              <a:avLst/>
            </a:prstGeom>
            <a:solidFill>
              <a:srgbClr val="FF00FF">
                <a:alpha val="28000"/>
              </a:srgbClr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39" name="矩形 9"/>
          <p:cNvSpPr/>
          <p:nvPr/>
        </p:nvSpPr>
        <p:spPr>
          <a:xfrm>
            <a:off x="3124201" y="3576940"/>
            <a:ext cx="367680" cy="505181"/>
          </a:xfrm>
          <a:prstGeom prst="rect">
            <a:avLst/>
          </a:prstGeom>
          <a:solidFill>
            <a:srgbClr val="FF00FF">
              <a:alpha val="28000"/>
            </a:srgbClr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圓角矩形圖說文字 8"/>
          <p:cNvSpPr/>
          <p:nvPr/>
        </p:nvSpPr>
        <p:spPr>
          <a:xfrm>
            <a:off x="517228" y="5780834"/>
            <a:ext cx="6733867" cy="557957"/>
          </a:xfrm>
          <a:prstGeom prst="wedgeRoundRectCallout">
            <a:avLst>
              <a:gd name="adj1" fmla="val 63062"/>
              <a:gd name="adj2" fmla="val -57992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這些都是有關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時間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地點轉移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的語句。</a:t>
            </a:r>
            <a:endParaRPr lang="en-US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6320675" y="3110685"/>
            <a:ext cx="1118380" cy="505181"/>
            <a:chOff x="2714037" y="1124275"/>
            <a:chExt cx="1641939" cy="378795"/>
          </a:xfrm>
        </p:grpSpPr>
        <p:sp>
          <p:nvSpPr>
            <p:cNvPr id="33" name="矩形 9"/>
            <p:cNvSpPr/>
            <p:nvPr/>
          </p:nvSpPr>
          <p:spPr>
            <a:xfrm>
              <a:off x="2721124" y="1134913"/>
              <a:ext cx="1634852" cy="362586"/>
            </a:xfrm>
            <a:prstGeom prst="rect">
              <a:avLst/>
            </a:prstGeom>
            <a:noFill/>
            <a:ln w="38100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34" name="矩形 9"/>
            <p:cNvSpPr/>
            <p:nvPr/>
          </p:nvSpPr>
          <p:spPr>
            <a:xfrm>
              <a:off x="2714037" y="1124275"/>
              <a:ext cx="1027107" cy="378795"/>
            </a:xfrm>
            <a:prstGeom prst="rect">
              <a:avLst/>
            </a:prstGeom>
            <a:solidFill>
              <a:srgbClr val="FF00FF">
                <a:alpha val="28000"/>
              </a:srgbClr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967224" y="80772"/>
            <a:ext cx="634108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星期天</a:t>
            </a:r>
            <a:r>
              <a:rPr lang="en-US" altLang="zh-TW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〉</a:t>
            </a:r>
          </a:p>
          <a:p>
            <a:pPr algn="ctr"/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文章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HK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4860120" y="4391223"/>
            <a:ext cx="1872122" cy="505181"/>
            <a:chOff x="2715432" y="1124275"/>
            <a:chExt cx="1640544" cy="378795"/>
          </a:xfrm>
        </p:grpSpPr>
        <p:sp>
          <p:nvSpPr>
            <p:cNvPr id="42" name="矩形 9"/>
            <p:cNvSpPr/>
            <p:nvPr/>
          </p:nvSpPr>
          <p:spPr>
            <a:xfrm>
              <a:off x="2721124" y="1134913"/>
              <a:ext cx="1634852" cy="362586"/>
            </a:xfrm>
            <a:prstGeom prst="rect">
              <a:avLst/>
            </a:prstGeom>
            <a:noFill/>
            <a:ln w="38100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43" name="矩形 9"/>
            <p:cNvSpPr/>
            <p:nvPr/>
          </p:nvSpPr>
          <p:spPr>
            <a:xfrm>
              <a:off x="2715432" y="1124275"/>
              <a:ext cx="630937" cy="378795"/>
            </a:xfrm>
            <a:prstGeom prst="rect">
              <a:avLst/>
            </a:prstGeom>
            <a:solidFill>
              <a:srgbClr val="FF00FF">
                <a:alpha val="28000"/>
              </a:srgbClr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0787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31" grpId="0" animBg="1"/>
      <p:bldP spid="35" grpId="0" animBg="1"/>
      <p:bldP spid="39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4451591" y="4681693"/>
            <a:ext cx="295232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完成功課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3" name="標題 1"/>
          <p:cNvSpPr>
            <a:spLocks noGrp="1"/>
          </p:cNvSpPr>
          <p:nvPr>
            <p:ph type="title"/>
          </p:nvPr>
        </p:nvSpPr>
        <p:spPr>
          <a:xfrm>
            <a:off x="580620" y="78524"/>
            <a:ext cx="8023828" cy="826692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時間</a:t>
            </a:r>
            <a:r>
              <a:rPr lang="zh-TW" altLang="en-US" sz="40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zh-TW" altLang="en-US" sz="4000" b="1" dirty="0" smtClean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地點</a:t>
            </a:r>
            <a:r>
              <a:rPr lang="zh-TW" altLang="en-US" sz="40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掌握文章重點</a:t>
            </a:r>
            <a:endParaRPr lang="zh-HK" altLang="en-US" sz="40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1" name="向右箭號 30"/>
          <p:cNvSpPr/>
          <p:nvPr/>
        </p:nvSpPr>
        <p:spPr>
          <a:xfrm flipH="1">
            <a:off x="2579591" y="4449138"/>
            <a:ext cx="1872000" cy="1512000"/>
          </a:xfrm>
          <a:prstGeom prst="rightArrow">
            <a:avLst>
              <a:gd name="adj1" fmla="val 51154"/>
              <a:gd name="adj2" fmla="val 4800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太陽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下山了</a:t>
            </a:r>
            <a:endParaRPr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b="1" dirty="0"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rPr>
              <a:t>跑回家去</a:t>
            </a:r>
            <a:endParaRPr lang="zh-HK" altLang="en-US" b="1" dirty="0">
              <a:solidFill>
                <a:srgbClr val="CC00CC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AutoShape 2" descr="è¯æ¢(ä¸­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8" name="向右箭號 37"/>
          <p:cNvSpPr/>
          <p:nvPr/>
        </p:nvSpPr>
        <p:spPr>
          <a:xfrm rot="5400000">
            <a:off x="6793625" y="3065623"/>
            <a:ext cx="1275216" cy="254514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725083" y="4006365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吃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過午餐後</a:t>
            </a:r>
            <a:endParaRPr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b="1" dirty="0" smtClean="0"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rPr>
              <a:t>往</a:t>
            </a:r>
            <a:r>
              <a:rPr lang="zh-TW" altLang="en-US" b="1" u="sng" dirty="0" smtClean="0"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rPr>
              <a:t>小明</a:t>
            </a:r>
            <a:r>
              <a:rPr lang="zh-TW" altLang="en-US" b="1" dirty="0" smtClean="0"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rPr>
              <a:t>家去</a:t>
            </a:r>
            <a:endParaRPr lang="zh-HK" altLang="en-US" b="1" dirty="0">
              <a:solidFill>
                <a:srgbClr val="CC00CC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569515" y="6435788"/>
            <a:ext cx="22132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dirty="0" smtClean="0"/>
              <a:t>圖片來源：康樂及文化事務署</a:t>
            </a:r>
            <a:endParaRPr lang="zh-HK" altLang="en-US" sz="1000" dirty="0"/>
          </a:p>
        </p:txBody>
      </p:sp>
      <p:sp>
        <p:nvSpPr>
          <p:cNvPr id="9" name="日期版面配置區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dirty="0" smtClean="0"/>
              <a:t>(</a:t>
            </a:r>
            <a:r>
              <a:rPr lang="zh-HK" altLang="en-US" smtClean="0"/>
              <a:t>閱讀</a:t>
            </a:r>
            <a:r>
              <a:rPr lang="en-US" altLang="zh-HK" dirty="0" smtClean="0"/>
              <a:t>)</a:t>
            </a:r>
            <a:endParaRPr lang="zh-HK" altLang="en-US" dirty="0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dirty="0" smtClean="0"/>
              <a:t>(</a:t>
            </a:r>
            <a:r>
              <a:rPr lang="zh-TW" altLang="en-US" smtClean="0"/>
              <a:t>新界東</a:t>
            </a:r>
            <a:r>
              <a:rPr lang="en-US" altLang="zh-TW" dirty="0" smtClean="0"/>
              <a:t>)</a:t>
            </a:r>
            <a:r>
              <a:rPr lang="zh-TW" altLang="en-US" smtClean="0"/>
              <a:t>組 </a:t>
            </a:r>
            <a:r>
              <a:rPr lang="en-US" altLang="zh-TW" dirty="0" smtClean="0"/>
              <a:t>©2019</a:t>
            </a:r>
            <a:endParaRPr lang="zh-HK" altLang="en-US" dirty="0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pPr/>
              <a:t>8</a:t>
            </a:fld>
            <a:endParaRPr lang="zh-HK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480179" y="2002827"/>
            <a:ext cx="2573173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跑步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為學校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運動會作準備</a:t>
            </a:r>
            <a:endParaRPr lang="zh-HK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19" y="2041895"/>
            <a:ext cx="2411963" cy="111034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670360" y="1977410"/>
            <a:ext cx="2099859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享受涼風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搜尋資料</a:t>
            </a:r>
            <a:endParaRPr lang="zh-HK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139" y="1992153"/>
            <a:ext cx="1871864" cy="114941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502230" y="1986080"/>
            <a:ext cx="1771214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吃午餐</a:t>
            </a:r>
            <a:endParaRPr lang="zh-HK" alt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667" y="2084806"/>
            <a:ext cx="1603127" cy="11626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239" y="4570022"/>
            <a:ext cx="2438703" cy="1463222"/>
          </a:xfrm>
          <a:prstGeom prst="rect">
            <a:avLst/>
          </a:prstGeom>
        </p:spPr>
      </p:pic>
      <p:sp>
        <p:nvSpPr>
          <p:cNvPr id="2" name="向右箭號 1"/>
          <p:cNvSpPr/>
          <p:nvPr/>
        </p:nvSpPr>
        <p:spPr>
          <a:xfrm>
            <a:off x="96407" y="873432"/>
            <a:ext cx="1872000" cy="1512000"/>
          </a:xfrm>
          <a:prstGeom prst="rightArrow">
            <a:avLst>
              <a:gd name="adj1" fmla="val 50000"/>
              <a:gd name="adj2" fmla="val 4753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星期天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早上</a:t>
            </a:r>
            <a:r>
              <a:rPr lang="zh-TW" altLang="en-US" b="1" dirty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到</a:t>
            </a:r>
            <a:r>
              <a:rPr lang="zh-TW" altLang="en-US" b="1" dirty="0" smtClean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公園</a:t>
            </a:r>
            <a:endParaRPr lang="en-US" altLang="zh-TW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6" name="向右箭號 35"/>
          <p:cNvSpPr/>
          <p:nvPr/>
        </p:nvSpPr>
        <p:spPr>
          <a:xfrm>
            <a:off x="2899168" y="869190"/>
            <a:ext cx="1872000" cy="15120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TW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約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十一時</a:t>
            </a:r>
            <a:endParaRPr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b="1" dirty="0" smtClean="0"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rPr>
              <a:t>到圖書館</a:t>
            </a:r>
            <a:endParaRPr lang="zh-HK" altLang="en-US" b="1" dirty="0">
              <a:solidFill>
                <a:srgbClr val="CC00CC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5" name="向右箭號 34"/>
          <p:cNvSpPr/>
          <p:nvPr/>
        </p:nvSpPr>
        <p:spPr>
          <a:xfrm>
            <a:off x="5598790" y="833163"/>
            <a:ext cx="1872000" cy="15120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借書後</a:t>
            </a:r>
            <a:r>
              <a:rPr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b="1" dirty="0"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rPr>
              <a:t>離開圖書館</a:t>
            </a:r>
            <a:endParaRPr lang="en-US" altLang="zh-TW" b="1" dirty="0">
              <a:solidFill>
                <a:srgbClr val="CC00CC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b="1" dirty="0"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rPr>
              <a:t>往快餐店去</a:t>
            </a:r>
            <a:endParaRPr lang="zh-HK" altLang="en-US" b="1" dirty="0">
              <a:solidFill>
                <a:srgbClr val="CC00CC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1" name="Picture 40" descr="Realtor, Real Estate, Real Estate Agent, House, Realty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44" t="30279" r="16196" b="39914"/>
          <a:stretch/>
        </p:blipFill>
        <p:spPr bwMode="auto">
          <a:xfrm>
            <a:off x="636482" y="4486206"/>
            <a:ext cx="1919406" cy="15085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78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1" grpId="0" animBg="1"/>
      <p:bldP spid="38" grpId="0" animBg="1"/>
      <p:bldP spid="39" grpId="0"/>
      <p:bldP spid="17" grpId="0" animBg="1"/>
      <p:bldP spid="34" grpId="0" animBg="1"/>
      <p:bldP spid="37" grpId="0" animBg="1"/>
      <p:bldP spid="2" grpId="0" animBg="1"/>
      <p:bldP spid="36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" descr="è¯æ¢(ä¸­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文字方塊 7"/>
          <p:cNvSpPr txBox="1"/>
          <p:nvPr/>
        </p:nvSpPr>
        <p:spPr>
          <a:xfrm>
            <a:off x="6569515" y="6435788"/>
            <a:ext cx="22132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dirty="0" smtClean="0"/>
              <a:t>圖片來源：康樂及文化事務署</a:t>
            </a:r>
            <a:endParaRPr lang="zh-HK" altLang="en-US" sz="1000" dirty="0"/>
          </a:p>
        </p:txBody>
      </p:sp>
      <p:sp>
        <p:nvSpPr>
          <p:cNvPr id="9" name="日期版面配置區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 dirty="0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 dirty="0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040-08CA-49D7-B4A5-BED6B7E8C7C9}" type="slidenum">
              <a:rPr lang="zh-HK" altLang="en-US" smtClean="0"/>
              <a:pPr/>
              <a:t>9</a:t>
            </a:fld>
            <a:endParaRPr lang="zh-HK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307975" y="1601122"/>
            <a:ext cx="8380127" cy="4816389"/>
            <a:chOff x="96407" y="833163"/>
            <a:chExt cx="8607397" cy="5200081"/>
          </a:xfrm>
        </p:grpSpPr>
        <p:sp>
          <p:nvSpPr>
            <p:cNvPr id="40" name="TextBox 39"/>
            <p:cNvSpPr txBox="1"/>
            <p:nvPr/>
          </p:nvSpPr>
          <p:spPr>
            <a:xfrm>
              <a:off x="4451591" y="4681693"/>
              <a:ext cx="2952328" cy="114705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endPara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endPara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sz="16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完成功課</a:t>
              </a:r>
              <a:endPara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1" name="向右箭號 30"/>
            <p:cNvSpPr/>
            <p:nvPr/>
          </p:nvSpPr>
          <p:spPr>
            <a:xfrm flipH="1">
              <a:off x="2579591" y="4449138"/>
              <a:ext cx="1872000" cy="1512000"/>
            </a:xfrm>
            <a:prstGeom prst="rightArrow">
              <a:avLst>
                <a:gd name="adj1" fmla="val 51154"/>
                <a:gd name="adj2" fmla="val 48006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太陽</a:t>
              </a:r>
              <a:r>
                <a:rPr lang="zh-TW" altLang="en-US" sz="1600" b="1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下山了</a:t>
              </a:r>
              <a:endParaRPr lang="en-US" altLang="zh-TW" sz="1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algn="ctr"/>
              <a:r>
                <a:rPr lang="zh-TW" altLang="en-US" sz="1600" b="1" dirty="0">
                  <a:solidFill>
                    <a:srgbClr val="CC00CC"/>
                  </a:solidFill>
                  <a:latin typeface="標楷體" pitchFamily="65" charset="-120"/>
                  <a:ea typeface="標楷體" pitchFamily="65" charset="-120"/>
                </a:rPr>
                <a:t>跑回家去</a:t>
              </a:r>
              <a:endParaRPr lang="zh-HK" altLang="en-US" sz="1600" b="1" dirty="0"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8" name="向右箭號 37"/>
            <p:cNvSpPr/>
            <p:nvPr/>
          </p:nvSpPr>
          <p:spPr>
            <a:xfrm rot="5400000">
              <a:off x="6793625" y="3065623"/>
              <a:ext cx="1275216" cy="2545142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HK" altLang="en-US" sz="16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6772787" y="4006365"/>
              <a:ext cx="1243419" cy="6313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1600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吃</a:t>
              </a:r>
              <a:r>
                <a:rPr lang="zh-TW" altLang="en-US" sz="1600" b="1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過午餐後</a:t>
              </a:r>
              <a:endParaRPr lang="en-US" altLang="zh-TW" sz="1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algn="ctr"/>
              <a:r>
                <a:rPr lang="zh-TW" altLang="en-US" sz="1600" b="1" dirty="0" smtClean="0">
                  <a:solidFill>
                    <a:srgbClr val="CC00CC"/>
                  </a:solidFill>
                  <a:latin typeface="標楷體" pitchFamily="65" charset="-120"/>
                  <a:ea typeface="標楷體" pitchFamily="65" charset="-120"/>
                </a:rPr>
                <a:t>往</a:t>
              </a:r>
              <a:r>
                <a:rPr lang="zh-TW" altLang="en-US" sz="1600" b="1" u="sng" dirty="0" smtClean="0">
                  <a:solidFill>
                    <a:srgbClr val="CC00CC"/>
                  </a:solidFill>
                  <a:latin typeface="標楷體" pitchFamily="65" charset="-120"/>
                  <a:ea typeface="標楷體" pitchFamily="65" charset="-120"/>
                </a:rPr>
                <a:t>小明</a:t>
              </a:r>
              <a:r>
                <a:rPr lang="zh-TW" altLang="en-US" sz="1600" b="1" dirty="0" smtClean="0">
                  <a:solidFill>
                    <a:srgbClr val="CC00CC"/>
                  </a:solidFill>
                  <a:latin typeface="標楷體" pitchFamily="65" charset="-120"/>
                  <a:ea typeface="標楷體" pitchFamily="65" charset="-120"/>
                </a:rPr>
                <a:t>家去</a:t>
              </a:r>
              <a:endParaRPr lang="zh-HK" altLang="en-US" sz="1600" b="1" dirty="0"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0179" y="2002827"/>
              <a:ext cx="2573173" cy="168871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endPara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endPara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endPara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r>
                <a:rPr lang="zh-TW" altLang="en-US" sz="16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跑步</a:t>
              </a:r>
              <a:endPara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r>
                <a:rPr lang="zh-TW" altLang="en-US" sz="16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為學校</a:t>
              </a:r>
              <a:r>
                <a:rPr lang="zh-TW" altLang="en-US" sz="16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運動會作準備</a:t>
              </a:r>
              <a:endParaRPr lang="zh-HK" altLang="en-US" sz="1600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619" y="2041895"/>
              <a:ext cx="2411963" cy="1110348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670360" y="1977410"/>
              <a:ext cx="2099859" cy="168871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endPara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endPara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endPara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r>
                <a:rPr lang="zh-TW" altLang="en-US" sz="16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享受涼風</a:t>
              </a:r>
              <a:endPara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r>
                <a:rPr lang="zh-TW" altLang="en-US" sz="16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搜尋資料</a:t>
              </a:r>
              <a:endParaRPr lang="zh-HK" altLang="en-US" sz="1600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0139" y="1992153"/>
              <a:ext cx="1871864" cy="1149416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6502230" y="1986080"/>
              <a:ext cx="1771214" cy="168871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endPara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endPara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endPara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endPara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r>
                <a:rPr lang="zh-TW" altLang="en-US" sz="16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吃午餐</a:t>
              </a:r>
              <a:endParaRPr lang="zh-HK" altLang="en-US" sz="1600"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9667" y="2084806"/>
              <a:ext cx="1603127" cy="116263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4239" y="4570022"/>
              <a:ext cx="2438703" cy="1463222"/>
            </a:xfrm>
            <a:prstGeom prst="rect">
              <a:avLst/>
            </a:prstGeom>
          </p:spPr>
        </p:pic>
        <p:sp>
          <p:nvSpPr>
            <p:cNvPr id="36" name="向右箭號 35"/>
            <p:cNvSpPr/>
            <p:nvPr/>
          </p:nvSpPr>
          <p:spPr>
            <a:xfrm>
              <a:off x="2899168" y="869190"/>
              <a:ext cx="1872000" cy="1512000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altLang="zh-TW" sz="16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algn="ctr"/>
              <a:r>
                <a:rPr lang="zh-TW" altLang="en-US" sz="1600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約</a:t>
              </a:r>
              <a:r>
                <a:rPr lang="zh-TW" altLang="en-US" sz="1600" b="1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十一時</a:t>
              </a:r>
              <a:endParaRPr lang="en-US" altLang="zh-TW" sz="1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algn="ctr"/>
              <a:r>
                <a:rPr lang="zh-TW" altLang="en-US" sz="1600" b="1" dirty="0" smtClean="0">
                  <a:solidFill>
                    <a:srgbClr val="CC00CC"/>
                  </a:solidFill>
                  <a:latin typeface="標楷體" pitchFamily="65" charset="-120"/>
                  <a:ea typeface="標楷體" pitchFamily="65" charset="-120"/>
                </a:rPr>
                <a:t>到圖書館</a:t>
              </a:r>
              <a:endParaRPr lang="zh-HK" altLang="en-US" sz="1600" b="1" dirty="0"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algn="ctr"/>
              <a:endParaRPr lang="en-US" sz="16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pic>
          <p:nvPicPr>
            <p:cNvPr id="41" name="Picture 40" descr="Realtor, Real Estate, Real Estate Agent, House, Realty"/>
            <p:cNvPicPr/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144" t="30279" r="16196" b="39914"/>
            <a:stretch/>
          </p:blipFill>
          <p:spPr bwMode="auto">
            <a:xfrm>
              <a:off x="636482" y="4486206"/>
              <a:ext cx="1919406" cy="150853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5" name="向右箭號 34"/>
            <p:cNvSpPr/>
            <p:nvPr/>
          </p:nvSpPr>
          <p:spPr>
            <a:xfrm>
              <a:off x="5598790" y="833163"/>
              <a:ext cx="1872000" cy="1512000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b="1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借書後</a:t>
              </a:r>
              <a:r>
                <a:rPr lang="zh-TW" altLang="en-US" sz="1600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，</a:t>
              </a:r>
              <a:endParaRPr lang="en-US" altLang="zh-TW" sz="16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algn="ctr"/>
              <a:r>
                <a:rPr lang="zh-TW" altLang="en-US" sz="1600" b="1" dirty="0">
                  <a:solidFill>
                    <a:srgbClr val="CC00CC"/>
                  </a:solidFill>
                  <a:latin typeface="標楷體" pitchFamily="65" charset="-120"/>
                  <a:ea typeface="標楷體" pitchFamily="65" charset="-120"/>
                </a:rPr>
                <a:t>離開圖書館</a:t>
              </a:r>
              <a:endParaRPr lang="en-US" altLang="zh-TW" sz="1600" b="1" dirty="0"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algn="ctr"/>
              <a:r>
                <a:rPr lang="zh-TW" altLang="en-US" sz="1600" b="1" dirty="0">
                  <a:solidFill>
                    <a:srgbClr val="CC00CC"/>
                  </a:solidFill>
                  <a:latin typeface="標楷體" pitchFamily="65" charset="-120"/>
                  <a:ea typeface="標楷體" pitchFamily="65" charset="-120"/>
                </a:rPr>
                <a:t>往快餐店去</a:t>
              </a:r>
              <a:endParaRPr lang="zh-HK" altLang="en-US" sz="1600" b="1" dirty="0"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" name="向右箭號 1"/>
            <p:cNvSpPr/>
            <p:nvPr/>
          </p:nvSpPr>
          <p:spPr>
            <a:xfrm>
              <a:off x="96407" y="873432"/>
              <a:ext cx="1872000" cy="1512000"/>
            </a:xfrm>
            <a:prstGeom prst="rightArrow">
              <a:avLst>
                <a:gd name="adj1" fmla="val 50000"/>
                <a:gd name="adj2" fmla="val 47532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星期天</a:t>
              </a:r>
              <a:r>
                <a:rPr lang="zh-TW" altLang="en-US" sz="1600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早上</a:t>
              </a:r>
              <a:endParaRPr lang="en-US" altLang="zh-TW" sz="1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r>
                <a:rPr lang="zh-TW" altLang="en-US" sz="1600" b="1" dirty="0" smtClean="0">
                  <a:solidFill>
                    <a:srgbClr val="CC00CC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到公園</a:t>
              </a:r>
              <a:endParaRPr lang="en-US" altLang="zh-TW" sz="16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27" name="圓角矩形圖說文字 18"/>
          <p:cNvSpPr/>
          <p:nvPr/>
        </p:nvSpPr>
        <p:spPr>
          <a:xfrm>
            <a:off x="155575" y="171518"/>
            <a:ext cx="8871622" cy="1409694"/>
          </a:xfrm>
          <a:prstGeom prst="wedgeRoundRectCallout">
            <a:avLst>
              <a:gd name="adj1" fmla="val 40399"/>
              <a:gd name="adj2" fmla="val 59562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這些文字提示了我們</a:t>
            </a:r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時間</a:t>
            </a:r>
            <a:r>
              <a:rPr lang="zh-TW" altLang="en-US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及地點的</a:t>
            </a:r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改變  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，幫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助我們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掌握事情發生的經過，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稱為                               。              </a:t>
            </a:r>
            <a:endParaRPr 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6" name="圖片 1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09462" y="1174109"/>
            <a:ext cx="1396453" cy="1779906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2976055" y="135429"/>
            <a:ext cx="2800129" cy="996819"/>
            <a:chOff x="4210602" y="186505"/>
            <a:chExt cx="2619532" cy="898151"/>
          </a:xfrm>
        </p:grpSpPr>
        <p:sp>
          <p:nvSpPr>
            <p:cNvPr id="29" name="向右箭號 19"/>
            <p:cNvSpPr/>
            <p:nvPr/>
          </p:nvSpPr>
          <p:spPr>
            <a:xfrm>
              <a:off x="4309854" y="186505"/>
              <a:ext cx="2520280" cy="898151"/>
            </a:xfrm>
            <a:prstGeom prst="rightArrow">
              <a:avLst>
                <a:gd name="adj1" fmla="val 50000"/>
                <a:gd name="adj2" fmla="val 47532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altLang="zh-TW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0" name="矩形 15"/>
            <p:cNvSpPr/>
            <p:nvPr/>
          </p:nvSpPr>
          <p:spPr>
            <a:xfrm>
              <a:off x="4210602" y="431835"/>
              <a:ext cx="2476165" cy="4159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2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時間</a:t>
              </a:r>
              <a:r>
                <a:rPr lang="zh-TW" altLang="en-US" sz="2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及</a:t>
              </a:r>
              <a:r>
                <a:rPr lang="zh-TW" altLang="en-US" sz="2400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地點</a:t>
              </a:r>
              <a:r>
                <a:rPr lang="zh-TW" altLang="en-US" sz="2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的改變</a:t>
              </a:r>
              <a:endParaRPr lang="en-US" altLang="zh-TW" sz="2400" b="1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93442" y="2645466"/>
            <a:ext cx="7575663" cy="3736379"/>
            <a:chOff x="654687" y="2746726"/>
            <a:chExt cx="7575663" cy="3736379"/>
          </a:xfrm>
        </p:grpSpPr>
        <p:grpSp>
          <p:nvGrpSpPr>
            <p:cNvPr id="12" name="Group 11"/>
            <p:cNvGrpSpPr/>
            <p:nvPr/>
          </p:nvGrpSpPr>
          <p:grpSpPr>
            <a:xfrm>
              <a:off x="654687" y="2746726"/>
              <a:ext cx="7575663" cy="3736379"/>
              <a:chOff x="498403" y="2688961"/>
              <a:chExt cx="7575663" cy="3736379"/>
            </a:xfrm>
          </p:grpSpPr>
          <p:sp>
            <p:nvSpPr>
              <p:cNvPr id="32" name="矩形 21"/>
              <p:cNvSpPr/>
              <p:nvPr/>
            </p:nvSpPr>
            <p:spPr>
              <a:xfrm>
                <a:off x="498403" y="2697857"/>
                <a:ext cx="2483595" cy="1605101"/>
              </a:xfrm>
              <a:prstGeom prst="rect">
                <a:avLst/>
              </a:prstGeom>
              <a:solidFill>
                <a:srgbClr val="D9D9D9">
                  <a:alpha val="72157"/>
                </a:srgb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43" name="矩形 21"/>
              <p:cNvSpPr/>
              <p:nvPr/>
            </p:nvSpPr>
            <p:spPr>
              <a:xfrm>
                <a:off x="6370069" y="2721157"/>
                <a:ext cx="1703997" cy="1570935"/>
              </a:xfrm>
              <a:prstGeom prst="rect">
                <a:avLst/>
              </a:prstGeom>
              <a:solidFill>
                <a:srgbClr val="D9D9D9">
                  <a:alpha val="72157"/>
                </a:srgb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44" name="矩形 21"/>
              <p:cNvSpPr/>
              <p:nvPr/>
            </p:nvSpPr>
            <p:spPr>
              <a:xfrm>
                <a:off x="648029" y="4988451"/>
                <a:ext cx="1865553" cy="1436889"/>
              </a:xfrm>
              <a:prstGeom prst="rect">
                <a:avLst/>
              </a:prstGeom>
              <a:solidFill>
                <a:srgbClr val="D9D9D9">
                  <a:alpha val="72157"/>
                </a:srgb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45" name="矩形 21"/>
              <p:cNvSpPr/>
              <p:nvPr/>
            </p:nvSpPr>
            <p:spPr>
              <a:xfrm>
                <a:off x="4376961" y="5200687"/>
                <a:ext cx="2844096" cy="1070912"/>
              </a:xfrm>
              <a:prstGeom prst="rect">
                <a:avLst/>
              </a:prstGeom>
              <a:solidFill>
                <a:srgbClr val="D9D9D9">
                  <a:alpha val="72157"/>
                </a:srgb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42" name="矩形 21"/>
              <p:cNvSpPr/>
              <p:nvPr/>
            </p:nvSpPr>
            <p:spPr>
              <a:xfrm>
                <a:off x="3579913" y="2688961"/>
                <a:ext cx="2051590" cy="1556086"/>
              </a:xfrm>
              <a:prstGeom prst="rect">
                <a:avLst/>
              </a:prstGeom>
              <a:solidFill>
                <a:srgbClr val="D9D9D9">
                  <a:alpha val="72157"/>
                </a:srgb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2052746" y="2939649"/>
              <a:ext cx="4505898" cy="1569660"/>
              <a:chOff x="2052746" y="2939649"/>
              <a:chExt cx="4505898" cy="1569660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2052746" y="2939649"/>
                <a:ext cx="4505898" cy="156966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3200" dirty="0" smtClean="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   上的</a:t>
                </a:r>
                <a:r>
                  <a:rPr lang="zh-TW" altLang="en-US" sz="3200" dirty="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文字就是</a:t>
                </a:r>
                <a:endParaRPr lang="en-US" altLang="zh-TW" sz="3200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algn="ctr"/>
                <a:r>
                  <a:rPr lang="zh-TW" altLang="en-US" sz="3200" dirty="0" smtClean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時間</a:t>
                </a:r>
                <a:r>
                  <a:rPr lang="zh-TW" altLang="en-US" sz="32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過渡</a:t>
                </a:r>
                <a:r>
                  <a:rPr lang="zh-TW" altLang="en-US" sz="3200" dirty="0" smtClean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語</a:t>
                </a:r>
                <a:r>
                  <a:rPr lang="en-US" altLang="zh-TW" sz="3200" dirty="0" smtClean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/</a:t>
                </a:r>
              </a:p>
              <a:p>
                <a:pPr algn="ctr"/>
                <a:r>
                  <a:rPr lang="zh-TW" altLang="en-US" sz="3200" dirty="0" smtClean="0">
                    <a:solidFill>
                      <a:srgbClr val="CC00CC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空間</a:t>
                </a:r>
                <a:r>
                  <a:rPr lang="zh-TW" altLang="en-US" sz="3200" dirty="0">
                    <a:solidFill>
                      <a:srgbClr val="CC00CC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過渡</a:t>
                </a:r>
                <a:r>
                  <a:rPr lang="zh-TW" altLang="en-US" sz="3200" dirty="0" smtClean="0">
                    <a:solidFill>
                      <a:srgbClr val="CC00CC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語</a:t>
                </a:r>
                <a:endParaRPr lang="zh-HK" altLang="en-US" sz="3200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46" name="向右箭號 19"/>
              <p:cNvSpPr/>
              <p:nvPr/>
            </p:nvSpPr>
            <p:spPr>
              <a:xfrm>
                <a:off x="2477259" y="2943115"/>
                <a:ext cx="875703" cy="654536"/>
              </a:xfrm>
              <a:prstGeom prst="rightArrow">
                <a:avLst>
                  <a:gd name="adj1" fmla="val 50000"/>
                  <a:gd name="adj2" fmla="val 47532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altLang="zh-TW" b="1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</p:grpSp>
      <p:sp>
        <p:nvSpPr>
          <p:cNvPr id="21" name="Rectangle 20"/>
          <p:cNvSpPr/>
          <p:nvPr/>
        </p:nvSpPr>
        <p:spPr>
          <a:xfrm>
            <a:off x="2460407" y="929124"/>
            <a:ext cx="4698722" cy="584775"/>
          </a:xfrm>
          <a:prstGeom prst="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時間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過渡語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zh-TW" altLang="en-US" sz="3200" dirty="0" smtClean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空間</a:t>
            </a:r>
            <a:r>
              <a:rPr lang="zh-TW" altLang="en-US" sz="3200" dirty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過渡語</a:t>
            </a:r>
            <a:endParaRPr lang="zh-HK" altLang="en-US" sz="3200" dirty="0"/>
          </a:p>
        </p:txBody>
      </p:sp>
    </p:spTree>
    <p:extLst>
      <p:ext uri="{BB962C8B-B14F-4D97-AF65-F5344CB8AC3E}">
        <p14:creationId xmlns:p14="http://schemas.microsoft.com/office/powerpoint/2010/main" val="8763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9023</TotalTime>
  <Words>5406</Words>
  <Application>Microsoft Office PowerPoint</Application>
  <PresentationFormat>On-screen Show (4:3)</PresentationFormat>
  <Paragraphs>822</Paragraphs>
  <Slides>59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8" baseType="lpstr">
      <vt:lpstr>Aharoni</vt:lpstr>
      <vt:lpstr>Microsoft YaHei</vt:lpstr>
      <vt:lpstr>新細明體</vt:lpstr>
      <vt:lpstr>標楷體</vt:lpstr>
      <vt:lpstr>Arial</vt:lpstr>
      <vt:lpstr>Calibri</vt:lpstr>
      <vt:lpstr>Times New Roman</vt:lpstr>
      <vt:lpstr>Wingdings</vt:lpstr>
      <vt:lpstr>Office 佈景主題</vt:lpstr>
      <vt:lpstr>四年級讀寫小組輔助教材 單元一 記敍單元 閱讀：時間及空間過渡語</vt:lpstr>
      <vt:lpstr>前測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從時間和地點掌握文章重點</vt:lpstr>
      <vt:lpstr>PowerPoint Presentation</vt:lpstr>
      <vt:lpstr>PowerPoint Presentation</vt:lpstr>
      <vt:lpstr>時間及空間過渡語</vt:lpstr>
      <vt:lpstr>PowerPoint Presentation</vt:lpstr>
      <vt:lpstr>時間過渡語</vt:lpstr>
      <vt:lpstr> 時間過渡語 告訴我們…… </vt:lpstr>
      <vt:lpstr>時間過渡語的例子</vt:lpstr>
      <vt:lpstr>時間過渡語的例子</vt:lpstr>
      <vt:lpstr>時間過渡語的例子</vt:lpstr>
      <vt:lpstr>時間過渡語:例子</vt:lpstr>
      <vt:lpstr>時間過渡語:例子</vt:lpstr>
      <vt:lpstr>時間過渡語:例子</vt:lpstr>
      <vt:lpstr>PowerPoint Presentation</vt:lpstr>
      <vt:lpstr>PowerPoint Presentation</vt:lpstr>
      <vt:lpstr>文章重點</vt:lpstr>
      <vt:lpstr>PowerPoint Presentation</vt:lpstr>
      <vt:lpstr>文章重點</vt:lpstr>
      <vt:lpstr>PowerPoint Presentation</vt:lpstr>
      <vt:lpstr>PowerPoint Presentation</vt:lpstr>
      <vt:lpstr>文章重點</vt:lpstr>
      <vt:lpstr>文章重點</vt:lpstr>
      <vt:lpstr>工作紙(一)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小總結： 時間過渡語</vt:lpstr>
      <vt:lpstr>PowerPoint Presentation</vt:lpstr>
      <vt:lpstr>空間過渡語 告訴我們……</vt:lpstr>
      <vt:lpstr>空間過渡語</vt:lpstr>
      <vt:lpstr>PowerPoint Presentation</vt:lpstr>
      <vt:lpstr>   空間過渡語的例子</vt:lpstr>
      <vt:lpstr>空間過渡語的例子</vt:lpstr>
      <vt:lpstr>活動三 找空間過渡語  〈海洋公園遊玩記〉</vt:lpstr>
      <vt:lpstr>PowerPoint Presentation</vt:lpstr>
      <vt:lpstr>活動四 找空間過渡語  〈找外公〉</vt:lpstr>
      <vt:lpstr>PowerPoint Presentation</vt:lpstr>
      <vt:lpstr>PowerPoint Presentation</vt:lpstr>
      <vt:lpstr>文章重點</vt:lpstr>
      <vt:lpstr>活動五</vt:lpstr>
      <vt:lpstr>PowerPoint Presentation</vt:lpstr>
      <vt:lpstr>活動五</vt:lpstr>
      <vt:lpstr>PowerPoint Presentation</vt:lpstr>
      <vt:lpstr>PowerPoint Presentation</vt:lpstr>
      <vt:lpstr>總結</vt:lpstr>
      <vt:lpstr>總結</vt:lpstr>
      <vt:lpstr>理解敍事文章有辦法</vt:lpstr>
      <vt:lpstr>後測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齊來找關鍵詞</dc:title>
  <dc:creator>CHAN, Mei-yee</dc:creator>
  <cp:lastModifiedBy>LAU, Suk-kau</cp:lastModifiedBy>
  <cp:revision>1830</cp:revision>
  <cp:lastPrinted>2019-06-10T07:12:28Z</cp:lastPrinted>
  <dcterms:created xsi:type="dcterms:W3CDTF">2014-03-24T03:58:53Z</dcterms:created>
  <dcterms:modified xsi:type="dcterms:W3CDTF">2019-08-09T01:26:25Z</dcterms:modified>
</cp:coreProperties>
</file>