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66" r:id="rId2"/>
    <p:sldId id="257" r:id="rId3"/>
    <p:sldId id="258" r:id="rId4"/>
    <p:sldId id="259" r:id="rId5"/>
    <p:sldId id="268" r:id="rId6"/>
    <p:sldId id="270" r:id="rId7"/>
    <p:sldId id="269" r:id="rId8"/>
    <p:sldId id="271" r:id="rId9"/>
  </p:sldIdLst>
  <p:sldSz cx="9144000" cy="6858000" type="screen4x3"/>
  <p:notesSz cx="9926638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1795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C7631-9DF6-4682-B674-EF3C560AA8E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60309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72A38330-5F37-4833-AAC3-BA2E31CB4388}" type="datetimeFigureOut">
              <a:rPr lang="zh-TW" altLang="en-US" smtClean="0"/>
              <a:pPr/>
              <a:t>2019/12/11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D2ED7359-668B-4D9E-9F8B-A5F40EA0F09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6200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DDC5CBC-8BF2-4C1B-BA00-34A70727D5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929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295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14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599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608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348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02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918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223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986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258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ea typeface="標楷體" panose="03000509000000000000" pitchFamily="65" charset="-120"/>
              </a:defRPr>
            </a:lvl1pPr>
          </a:lstStyle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ea typeface="標楷體" panose="03000509000000000000" pitchFamily="65" charset="-120"/>
              </a:defRPr>
            </a:lvl1pPr>
          </a:lstStyle>
          <a:p>
            <a:fld id="{BDDC5CBC-8BF2-4C1B-BA00-34A70727D52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097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09776" y="764704"/>
            <a:ext cx="7406640" cy="3429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zh-HK" b="1" dirty="0"/>
              <a:t>四年級讀寫小組輔助教材</a:t>
            </a:r>
            <a:r>
              <a:rPr lang="zh-TW" altLang="zh-HK" dirty="0"/>
              <a:t/>
            </a:r>
            <a:br>
              <a:rPr lang="zh-TW" altLang="zh-HK" dirty="0"/>
            </a:br>
            <a:r>
              <a:rPr lang="zh-TW" altLang="en-US" b="1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單元二　說明單元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持續訓練：標示語</a:t>
            </a:r>
            <a:endParaRPr lang="zh-TW" altLang="en-US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80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014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常用的標示語</a:t>
            </a:r>
            <a:endParaRPr lang="zh-TW" altLang="en-US" b="1" dirty="0">
              <a:solidFill>
                <a:srgbClr val="7030A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961361"/>
              </p:ext>
            </p:extLst>
          </p:nvPr>
        </p:nvGraphicFramePr>
        <p:xfrm>
          <a:off x="457200" y="1180761"/>
          <a:ext cx="8234556" cy="517558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86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7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標示性質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標示語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60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2600" kern="100" baseline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次序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spcAft>
                          <a:spcPts val="600"/>
                        </a:spcAft>
                      </a:pPr>
                      <a:r>
                        <a:rPr lang="zh-TW" sz="2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第一步、第二步、下一步</a:t>
                      </a:r>
                    </a:p>
                    <a:p>
                      <a:pPr>
                        <a:lnSpc>
                          <a:spcPts val="3000"/>
                        </a:lnSpc>
                        <a:spcAft>
                          <a:spcPts val="600"/>
                        </a:spcAft>
                      </a:pPr>
                      <a:r>
                        <a:rPr lang="zh-TW" sz="2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首先、然後、</a:t>
                      </a:r>
                      <a:r>
                        <a:rPr 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接</a:t>
                      </a:r>
                      <a:r>
                        <a:rPr lang="zh-TW" altLang="en-US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着</a:t>
                      </a:r>
                      <a:r>
                        <a:rPr 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TW" sz="2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最後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95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分類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一類是、另一類是</a:t>
                      </a:r>
                    </a:p>
                    <a:p>
                      <a:pPr>
                        <a:lnSpc>
                          <a:spcPts val="3000"/>
                        </a:lnSpc>
                        <a:spcAft>
                          <a:spcPts val="600"/>
                        </a:spcAft>
                      </a:pPr>
                      <a:r>
                        <a:rPr lang="zh-TW" sz="2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一方面、另一方面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17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TW" altLang="en-US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舉例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例如、譬如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17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TW" altLang="en-US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重要性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spcAft>
                          <a:spcPts val="600"/>
                        </a:spcAft>
                      </a:pPr>
                      <a:r>
                        <a:rPr lang="zh-TW" sz="2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首要、必要的是、更重要、最重要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17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zh-TW" altLang="en-US" sz="2600" kern="100" baseline="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原因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這是因為</a:t>
                      </a:r>
                      <a:r>
                        <a:rPr 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、原因</a:t>
                      </a:r>
                      <a:r>
                        <a:rPr lang="zh-TW" sz="2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是</a:t>
                      </a:r>
                      <a:r>
                        <a:rPr 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TW" altLang="en-US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因為、</a:t>
                      </a:r>
                      <a:r>
                        <a:rPr 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由於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17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zh-TW" altLang="en-US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後果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故此、因此、所以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717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zh-TW" altLang="en-US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總結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HK" altLang="zh-HK" sz="2600" kern="1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總而言之、</a:t>
                      </a:r>
                      <a:r>
                        <a:rPr lang="zh-TW" altLang="zh-HK" sz="2600" kern="1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總括</a:t>
                      </a:r>
                      <a:r>
                        <a:rPr lang="zh-HK" altLang="zh-HK" sz="2600" kern="1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而言、綜合而言</a:t>
                      </a:r>
                      <a:endParaRPr lang="zh-TW" sz="26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8859594"/>
                  </a:ext>
                </a:extLst>
              </a:tr>
            </a:tbl>
          </a:graphicData>
        </a:graphic>
      </p:graphicFrame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107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請</a:t>
            </a:r>
            <a:r>
              <a:rPr lang="zh-TW" altLang="zh-TW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zh-TW" altLang="zh-TW" sz="3600" b="1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橫線上</a:t>
            </a:r>
            <a:r>
              <a:rPr lang="zh-TW" altLang="zh-TW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填</a:t>
            </a:r>
            <a:r>
              <a:rPr lang="zh-TW" alt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寫</a:t>
            </a:r>
            <a:r>
              <a:rPr lang="zh-TW" altLang="zh-TW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適</a:t>
            </a:r>
            <a:r>
              <a:rPr lang="zh-TW" alt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當</a:t>
            </a:r>
            <a:r>
              <a:rPr lang="zh-TW" altLang="zh-TW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zh-TW" sz="3600" b="1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標示</a:t>
            </a:r>
            <a:r>
              <a:rPr lang="zh-TW" altLang="zh-TW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語</a:t>
            </a:r>
            <a:r>
              <a:rPr lang="zh-TW" alt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sz="3600" dirty="0">
              <a:solidFill>
                <a:srgbClr val="7030A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pPr marL="514350" lvl="0" indent="-51435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水的形態有三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種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en-US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　  </a:t>
            </a:r>
            <a:r>
              <a:rPr lang="zh-TW" altLang="zh-TW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固態、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zh-TW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en-US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　　   </a:t>
            </a:r>
            <a:r>
              <a:rPr lang="zh-TW" altLang="zh-TW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氣態，最後一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種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是液態。</a:t>
            </a:r>
          </a:p>
          <a:p>
            <a:pPr marL="514350" lvl="0" indent="-51435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橫過斑馬線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前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　　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要停步</a:t>
            </a:r>
            <a:r>
              <a:rPr lang="zh-TW" altLang="zh-H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看清楚兩邊的車輛</a:t>
            </a:r>
            <a:r>
              <a:rPr lang="zh-TW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TW" altLang="en-US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　　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要等車輛停定，</a:t>
            </a:r>
            <a:r>
              <a:rPr lang="zh-TW" altLang="zh-TW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en-US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才橫過馬路。</a:t>
            </a:r>
          </a:p>
          <a:p>
            <a:pPr marL="514350" lvl="0" indent="-51435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植物成長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需要很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多元素，其中 </a:t>
            </a:r>
            <a:r>
              <a:rPr lang="zh-TW" altLang="en-US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　　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水、陽光和空氣。</a:t>
            </a:r>
            <a:endParaRPr lang="zh-TW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069498" y="1681644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endPara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66867" y="2257708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另一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endPara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2000" y="312180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首先</a:t>
            </a:r>
            <a:endPara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65133" y="371703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</a:t>
            </a:r>
            <a:endPara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8264" y="371703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</a:t>
            </a:r>
            <a:endPara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99043" y="5157192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必要的是</a:t>
            </a:r>
            <a:endPara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540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試在橫線上填上最適合的標示語：</a:t>
            </a:r>
            <a:endParaRPr lang="zh-TW" altLang="en-US" sz="3600" dirty="0">
              <a:solidFill>
                <a:srgbClr val="7030A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lnSpc>
                <a:spcPct val="150000"/>
              </a:lnSpc>
              <a:spcAft>
                <a:spcPts val="1200"/>
              </a:spcAft>
              <a:buFont typeface="+mj-lt"/>
              <a:buAutoNum type="arabicPeriod" startAt="4"/>
            </a:pPr>
            <a:r>
              <a:rPr lang="zh-TW" altLang="en-US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小明</a:t>
            </a:r>
            <a:r>
              <a:rPr lang="zh-HK" altLang="zh-H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勤</a:t>
            </a:r>
            <a:r>
              <a:rPr lang="zh-TW" altLang="zh-H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奮</a:t>
            </a:r>
            <a:r>
              <a:rPr lang="zh-HK" altLang="zh-H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好學、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專心學習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　　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考試中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取得優異的成績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 marL="514350" lvl="0" indent="-514350">
              <a:lnSpc>
                <a:spcPct val="150000"/>
              </a:lnSpc>
              <a:spcAft>
                <a:spcPts val="1200"/>
              </a:spcAft>
              <a:buFont typeface="+mj-lt"/>
              <a:buAutoNum type="arabicPeriod" startAt="4"/>
            </a:pPr>
            <a:r>
              <a:rPr lang="zh-TW" altLang="en-US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</a:t>
            </a:r>
            <a:r>
              <a:rPr lang="zh-TW" altLang="en-US" sz="28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明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身體強壯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HK" altLang="zh-H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整天精</a:t>
            </a:r>
            <a:r>
              <a:rPr lang="zh-TW" altLang="zh-H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神</a:t>
            </a:r>
            <a:r>
              <a:rPr lang="zh-HK" altLang="zh-H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飽</a:t>
            </a:r>
            <a:r>
              <a:rPr lang="zh-TW" altLang="zh-H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滿</a:t>
            </a:r>
            <a:r>
              <a:rPr lang="zh-HK" altLang="zh-H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TW" altLang="en-US" sz="28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　</a:t>
            </a:r>
            <a:r>
              <a:rPr lang="zh-TW" altLang="en-US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他 常做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運動、作息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定時和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飲食均衡。</a:t>
            </a:r>
          </a:p>
          <a:p>
            <a:pPr marL="514350" lvl="0" indent="-514350">
              <a:lnSpc>
                <a:spcPct val="150000"/>
              </a:lnSpc>
              <a:spcAft>
                <a:spcPts val="1200"/>
              </a:spcAft>
              <a:buFont typeface="+mj-lt"/>
              <a:buAutoNum type="arabicPeriod" startAt="4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需要冬眠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的動物有很多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8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　　　</a:t>
            </a:r>
            <a:r>
              <a:rPr lang="zh-TW" altLang="en-US" sz="28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：烏龜、    青蛙和蝸牛等。</a:t>
            </a: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50000"/>
              </a:lnSpc>
              <a:spcAft>
                <a:spcPts val="1200"/>
              </a:spcAft>
              <a:buFont typeface="+mj-lt"/>
              <a:buAutoNum type="arabicPeriod" startAt="4"/>
            </a:pPr>
            <a:endParaRPr lang="zh-TW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650389" y="1650835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endPara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28184" y="3068960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原因是</a:t>
            </a:r>
            <a:endPara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92080" y="450912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</a:t>
            </a:r>
            <a:endPara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590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試在橫線上填上最適合的標示語：</a:t>
            </a:r>
            <a:endParaRPr lang="zh-TW" altLang="en-US" sz="3600" dirty="0">
              <a:solidFill>
                <a:srgbClr val="7030A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spcAft>
                <a:spcPts val="1200"/>
              </a:spcAft>
              <a:buFont typeface="+mj-lt"/>
              <a:buAutoNum type="arabicPeriod" startAt="7"/>
            </a:pPr>
            <a:r>
              <a:rPr lang="en-US" altLang="zh-TW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TW" altLang="zh-H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健康的飲食、適當的</a:t>
            </a:r>
            <a:r>
              <a:rPr lang="zh-TW" altLang="zh-H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運動及</a:t>
            </a:r>
            <a:r>
              <a:rPr lang="zh-TW" altLang="zh-H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充足的睡眠是長壽的三大秘訣。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50000"/>
              </a:lnSpc>
              <a:spcAft>
                <a:spcPts val="1200"/>
              </a:spcAft>
              <a:buFont typeface="+mj-lt"/>
              <a:buAutoNum type="arabicPeriod" startAt="7"/>
            </a:pPr>
            <a:endParaRPr lang="zh-TW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2123728" y="1700808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zh-HK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綜合</a:t>
            </a:r>
            <a:r>
              <a:rPr lang="zh-TW" altLang="zh-HK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而言</a:t>
            </a:r>
            <a:endPara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892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6310" y="1124744"/>
            <a:ext cx="8820186" cy="511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HK" altLang="zh-HK" sz="3900" b="1" dirty="0"/>
              <a:t>〈</a:t>
            </a:r>
            <a:r>
              <a:rPr lang="zh-TW" altLang="zh-HK" sz="3900" b="1" dirty="0" smtClean="0"/>
              <a:t>閱讀</a:t>
            </a:r>
            <a:r>
              <a:rPr lang="zh-TW" altLang="en-US" sz="3900" b="1" dirty="0"/>
              <a:t>的</a:t>
            </a:r>
            <a:r>
              <a:rPr lang="zh-TW" altLang="en-US" sz="3900" b="1" dirty="0" smtClean="0"/>
              <a:t>益處</a:t>
            </a:r>
            <a:r>
              <a:rPr lang="zh-HK" altLang="zh-HK" sz="3900" b="1" dirty="0" smtClean="0"/>
              <a:t>〉</a:t>
            </a:r>
            <a:endParaRPr lang="zh-TW" altLang="zh-HK" sz="39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zh-HK" dirty="0"/>
              <a:t>    </a:t>
            </a:r>
            <a:r>
              <a:rPr lang="en-US" altLang="zh-TW" sz="2800" dirty="0" smtClean="0"/>
              <a:t>    </a:t>
            </a:r>
            <a:r>
              <a:rPr lang="zh-TW" altLang="zh-HK" sz="2500" dirty="0" smtClean="0"/>
              <a:t>古語</a:t>
            </a:r>
            <a:r>
              <a:rPr lang="zh-TW" altLang="zh-HK" sz="2500" dirty="0"/>
              <a:t>：「書中自有黃金屋」。我們多閱讀，未必能</a:t>
            </a:r>
            <a:r>
              <a:rPr lang="zh-TW" altLang="zh-HK" sz="2500" dirty="0" smtClean="0"/>
              <a:t>帶</a:t>
            </a:r>
            <a:r>
              <a:rPr lang="en-US" altLang="zh-TW" sz="2500" dirty="0" smtClean="0"/>
              <a:t>     </a:t>
            </a:r>
            <a:r>
              <a:rPr lang="zh-TW" altLang="zh-HK" sz="2500" dirty="0" smtClean="0"/>
              <a:t>給</a:t>
            </a:r>
            <a:r>
              <a:rPr lang="zh-TW" altLang="zh-HK" sz="2500" dirty="0"/>
              <a:t>我們黃金屋，但能為我們創造多姿多彩的生活，亦為學習奠定堅實的基礎。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zh-HK" sz="2500" dirty="0"/>
              <a:t>　　首先</a:t>
            </a:r>
            <a:r>
              <a:rPr lang="zh-HK" altLang="zh-HK" sz="2500" dirty="0"/>
              <a:t>，</a:t>
            </a:r>
            <a:r>
              <a:rPr lang="zh-TW" altLang="zh-HK" sz="2500" dirty="0"/>
              <a:t>增長知識。世界上不同領域的知識有如大海</a:t>
            </a:r>
            <a:r>
              <a:rPr lang="zh-TW" altLang="zh-HK" sz="2500" dirty="0" smtClean="0"/>
              <a:t>，</a:t>
            </a:r>
            <a:r>
              <a:rPr lang="zh-TW" altLang="en-US" sz="2500" dirty="0" smtClean="0"/>
              <a:t>既</a:t>
            </a:r>
            <a:r>
              <a:rPr lang="zh-TW" altLang="zh-HK" sz="2500" dirty="0" smtClean="0"/>
              <a:t>廣</a:t>
            </a:r>
            <a:r>
              <a:rPr lang="zh-TW" altLang="en-US" sz="2500" dirty="0" smtClean="0"/>
              <a:t>且</a:t>
            </a:r>
            <a:r>
              <a:rPr lang="zh-TW" altLang="zh-HK" sz="2500" dirty="0" smtClean="0"/>
              <a:t>深</a:t>
            </a:r>
            <a:r>
              <a:rPr lang="zh-TW" altLang="zh-HK" sz="2500" dirty="0"/>
              <a:t>，我們不可能</a:t>
            </a:r>
            <a:r>
              <a:rPr lang="zh-HK" altLang="zh-HK" sz="2500" dirty="0"/>
              <a:t>事事</a:t>
            </a:r>
            <a:r>
              <a:rPr lang="zh-TW" altLang="zh-HK" sz="2500" dirty="0"/>
              <a:t>都有機會接觸。但借助閱讀書本，我們可以足不出戶，也能知天下事。因此，閱讀能</a:t>
            </a:r>
            <a:r>
              <a:rPr lang="zh-HK" altLang="zh-HK" sz="2500" dirty="0"/>
              <a:t>讓</a:t>
            </a:r>
            <a:r>
              <a:rPr lang="zh-TW" altLang="zh-HK" sz="2500" dirty="0"/>
              <a:t>我們學習新的知識，增廣見聞。 </a:t>
            </a:r>
          </a:p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endParaRPr lang="zh-TW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187"/>
            <a:ext cx="8229600" cy="1143000"/>
          </a:xfrm>
        </p:spPr>
        <p:txBody>
          <a:bodyPr>
            <a:normAutofit/>
          </a:bodyPr>
          <a:lstStyle/>
          <a:p>
            <a:r>
              <a:rPr lang="zh-HK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同學</a:t>
            </a:r>
            <a:r>
              <a:rPr lang="zh-TW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朗讀文章，</a:t>
            </a:r>
            <a:r>
              <a:rPr lang="zh-HK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並</a:t>
            </a:r>
            <a:r>
              <a:rPr lang="zh-TW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圈</a:t>
            </a:r>
            <a:r>
              <a:rPr lang="zh-TW" altLang="zh-H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</a:t>
            </a:r>
            <a:r>
              <a:rPr lang="en-US" altLang="zh-H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zh-H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標示</a:t>
            </a:r>
            <a:r>
              <a:rPr lang="zh-TW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語</a:t>
            </a:r>
            <a:r>
              <a:rPr lang="zh-HK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HK" alt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868144" y="332656"/>
            <a:ext cx="1547192" cy="6730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Oval 9"/>
          <p:cNvSpPr/>
          <p:nvPr/>
        </p:nvSpPr>
        <p:spPr>
          <a:xfrm>
            <a:off x="875928" y="3933056"/>
            <a:ext cx="74374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Oval 10"/>
          <p:cNvSpPr/>
          <p:nvPr/>
        </p:nvSpPr>
        <p:spPr>
          <a:xfrm>
            <a:off x="4644008" y="5085184"/>
            <a:ext cx="79208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5415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4589" y="1380083"/>
            <a:ext cx="8229600" cy="4976267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zh-TW" altLang="zh-HK" sz="2600" dirty="0"/>
              <a:t>　</a:t>
            </a:r>
            <a:r>
              <a:rPr lang="en-US" altLang="zh-TW" sz="2600" dirty="0" smtClean="0"/>
              <a:t>    </a:t>
            </a:r>
            <a:r>
              <a:rPr lang="zh-TW" altLang="zh-HK" sz="2600" dirty="0" smtClean="0"/>
              <a:t>其次</a:t>
            </a:r>
            <a:r>
              <a:rPr lang="zh-HK" altLang="zh-HK" sz="2600" dirty="0"/>
              <a:t>，</a:t>
            </a:r>
            <a:r>
              <a:rPr lang="zh-TW" altLang="zh-HK" sz="2600" dirty="0"/>
              <a:t>提升智慧。通過閱讀不同的書本，例如</a:t>
            </a:r>
            <a:r>
              <a:rPr lang="zh-HK" altLang="zh-HK" sz="2600" dirty="0"/>
              <a:t>：</a:t>
            </a:r>
            <a:r>
              <a:rPr lang="zh-TW" altLang="zh-HK" sz="2600" dirty="0" smtClean="0"/>
              <a:t>推理</a:t>
            </a:r>
            <a:r>
              <a:rPr lang="en-US" altLang="zh-TW" sz="2600" dirty="0" smtClean="0"/>
              <a:t>   </a:t>
            </a:r>
            <a:r>
              <a:rPr lang="zh-TW" altLang="zh-HK" sz="2600" dirty="0" smtClean="0"/>
              <a:t>小說</a:t>
            </a:r>
            <a:r>
              <a:rPr lang="zh-TW" altLang="zh-HK" sz="2600" dirty="0"/>
              <a:t>、資訊文章、文學作品等，一方面可提高理解能力</a:t>
            </a:r>
            <a:r>
              <a:rPr lang="zh-TW" altLang="zh-HK" sz="2600" dirty="0" smtClean="0"/>
              <a:t>，</a:t>
            </a:r>
            <a:r>
              <a:rPr lang="en-US" altLang="zh-TW" sz="2600" dirty="0" smtClean="0"/>
              <a:t>       </a:t>
            </a:r>
            <a:r>
              <a:rPr lang="zh-TW" altLang="zh-HK" sz="2600" dirty="0" smtClean="0"/>
              <a:t>另一方面</a:t>
            </a:r>
            <a:r>
              <a:rPr lang="zh-TW" altLang="zh-HK" sz="2600" dirty="0"/>
              <a:t>可增強思考力。當我們</a:t>
            </a:r>
            <a:r>
              <a:rPr lang="zh-HK" altLang="zh-HK" sz="2600" dirty="0"/>
              <a:t>需</a:t>
            </a:r>
            <a:r>
              <a:rPr lang="zh-TW" altLang="zh-HK" sz="2600" dirty="0"/>
              <a:t>要解難時，會不自覺地運用這些能力，客觀地分析問題</a:t>
            </a:r>
            <a:r>
              <a:rPr lang="zh-TW" altLang="zh-HK" sz="2600" dirty="0" smtClean="0"/>
              <a:t>，</a:t>
            </a:r>
            <a:r>
              <a:rPr lang="zh-TW" altLang="en-US" sz="2600" dirty="0" smtClean="0"/>
              <a:t>找出</a:t>
            </a:r>
            <a:r>
              <a:rPr lang="zh-TW" altLang="zh-HK" sz="2600" dirty="0" smtClean="0"/>
              <a:t>答案</a:t>
            </a:r>
            <a:r>
              <a:rPr lang="zh-TW" altLang="zh-HK" sz="2600" dirty="0"/>
              <a:t>。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zh-TW" altLang="zh-HK" sz="2600" dirty="0"/>
              <a:t>　　</a:t>
            </a:r>
            <a:r>
              <a:rPr lang="zh-TW" altLang="zh-HK" sz="2600" dirty="0" smtClean="0"/>
              <a:t>最後</a:t>
            </a:r>
            <a:r>
              <a:rPr lang="zh-HK" altLang="zh-HK" sz="2600" dirty="0"/>
              <a:t>，</a:t>
            </a:r>
            <a:r>
              <a:rPr lang="zh-TW" altLang="zh-HK" sz="2600" dirty="0"/>
              <a:t>舒緩壓力。日常生活中，總</a:t>
            </a:r>
            <a:r>
              <a:rPr lang="zh-HK" altLang="zh-HK" sz="2600" dirty="0"/>
              <a:t>要面對不同</a:t>
            </a:r>
            <a:r>
              <a:rPr lang="zh-TW" altLang="zh-HK" sz="2600" dirty="0"/>
              <a:t>的壓力，令人緊張忐忑。但只要有一本合自己口味的課外書，無論是小說、散文、</a:t>
            </a:r>
            <a:r>
              <a:rPr lang="zh-TW" altLang="zh-HK" sz="2600" dirty="0" smtClean="0"/>
              <a:t>漫畫，</a:t>
            </a:r>
            <a:r>
              <a:rPr lang="zh-TW" altLang="zh-HK" sz="2600" dirty="0"/>
              <a:t>都可以令人平靜下來</a:t>
            </a:r>
            <a:r>
              <a:rPr lang="zh-TW" altLang="zh-HK" sz="2600" spc="300" dirty="0"/>
              <a:t>。</a:t>
            </a:r>
            <a:r>
              <a:rPr lang="zh-TW" altLang="zh-HK" sz="2600" dirty="0"/>
              <a:t>這是因</a:t>
            </a:r>
            <a:r>
              <a:rPr lang="zh-TW" altLang="zh-HK" sz="2600" spc="300" dirty="0"/>
              <a:t>為當</a:t>
            </a:r>
            <a:r>
              <a:rPr lang="zh-TW" altLang="zh-HK" sz="2600" dirty="0" smtClean="0"/>
              <a:t>你</a:t>
            </a:r>
            <a:r>
              <a:rPr lang="en-US" altLang="zh-TW" sz="2600" dirty="0" smtClean="0"/>
              <a:t> </a:t>
            </a:r>
            <a:r>
              <a:rPr lang="zh-TW" altLang="zh-HK" sz="2600" dirty="0" smtClean="0"/>
              <a:t>進入</a:t>
            </a:r>
            <a:r>
              <a:rPr lang="zh-TW" altLang="zh-HK" sz="2600" dirty="0"/>
              <a:t>書</a:t>
            </a:r>
            <a:r>
              <a:rPr lang="zh-HK" altLang="zh-HK" sz="2600" dirty="0"/>
              <a:t>本</a:t>
            </a:r>
            <a:r>
              <a:rPr lang="zh-TW" altLang="zh-HK" sz="2600" dirty="0"/>
              <a:t>世界時，就</a:t>
            </a:r>
            <a:r>
              <a:rPr lang="zh-HK" altLang="zh-HK" sz="2600" dirty="0"/>
              <a:t>會</a:t>
            </a:r>
            <a:r>
              <a:rPr lang="zh-TW" altLang="zh-HK" sz="2600" dirty="0"/>
              <a:t>拋開煩惱，享受心靈的平靜。</a:t>
            </a:r>
          </a:p>
          <a:p>
            <a:pPr marL="0" lvl="0" indent="0">
              <a:lnSpc>
                <a:spcPct val="160000"/>
              </a:lnSpc>
              <a:spcAft>
                <a:spcPts val="1200"/>
              </a:spcAft>
              <a:buNone/>
            </a:pPr>
            <a:endParaRPr lang="zh-TW" altLang="zh-TW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9811" y="0"/>
            <a:ext cx="8229600" cy="1143000"/>
          </a:xfrm>
        </p:spPr>
        <p:txBody>
          <a:bodyPr>
            <a:normAutofit/>
          </a:bodyPr>
          <a:lstStyle/>
          <a:p>
            <a:r>
              <a:rPr lang="zh-HK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同學</a:t>
            </a:r>
            <a:r>
              <a:rPr lang="zh-TW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朗讀文章，</a:t>
            </a:r>
            <a:r>
              <a:rPr lang="zh-HK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並</a:t>
            </a:r>
            <a:r>
              <a:rPr lang="zh-TW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圈</a:t>
            </a:r>
            <a:r>
              <a:rPr lang="zh-TW" altLang="zh-H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</a:t>
            </a:r>
            <a:r>
              <a:rPr lang="en-US" altLang="zh-H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zh-H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標示</a:t>
            </a:r>
            <a:r>
              <a:rPr lang="zh-TW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語</a:t>
            </a:r>
            <a:r>
              <a:rPr lang="zh-HK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HK" alt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43608" y="1556792"/>
            <a:ext cx="79208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Oval 11"/>
          <p:cNvSpPr/>
          <p:nvPr/>
        </p:nvSpPr>
        <p:spPr>
          <a:xfrm>
            <a:off x="4716016" y="2132856"/>
            <a:ext cx="108012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" name="Oval 12"/>
          <p:cNvSpPr/>
          <p:nvPr/>
        </p:nvSpPr>
        <p:spPr>
          <a:xfrm>
            <a:off x="1043608" y="3956571"/>
            <a:ext cx="79208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Oval 13"/>
          <p:cNvSpPr/>
          <p:nvPr/>
        </p:nvSpPr>
        <p:spPr>
          <a:xfrm>
            <a:off x="6553200" y="1556792"/>
            <a:ext cx="79208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" name="Oval 14"/>
          <p:cNvSpPr/>
          <p:nvPr/>
        </p:nvSpPr>
        <p:spPr>
          <a:xfrm>
            <a:off x="6307342" y="5157192"/>
            <a:ext cx="136100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" name="Oval 15"/>
          <p:cNvSpPr/>
          <p:nvPr/>
        </p:nvSpPr>
        <p:spPr>
          <a:xfrm>
            <a:off x="459810" y="2678683"/>
            <a:ext cx="1375885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7" name="Oval 16"/>
          <p:cNvSpPr/>
          <p:nvPr/>
        </p:nvSpPr>
        <p:spPr>
          <a:xfrm>
            <a:off x="5868144" y="209531"/>
            <a:ext cx="1656184" cy="6730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3947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持續訓練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同學</a:t>
            </a:r>
            <a:r>
              <a:rPr lang="zh-TW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朗讀文章，</a:t>
            </a:r>
            <a:r>
              <a:rPr lang="zh-HK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並</a:t>
            </a:r>
            <a:r>
              <a:rPr lang="zh-TW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圈</a:t>
            </a:r>
            <a:r>
              <a:rPr lang="zh-TW" altLang="zh-H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</a:t>
            </a:r>
            <a:r>
              <a:rPr lang="en-US" altLang="zh-H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zh-H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標示</a:t>
            </a:r>
            <a:r>
              <a:rPr lang="zh-TW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語</a:t>
            </a:r>
            <a:r>
              <a:rPr lang="zh-HK" altLang="zh-H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HK" alt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600201"/>
            <a:ext cx="8568952" cy="384502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zh-HK" sz="2600" dirty="0"/>
              <a:t>　　總括而言，只要是</a:t>
            </a:r>
            <a:r>
              <a:rPr lang="zh-HK" altLang="zh-HK" sz="2600" dirty="0"/>
              <a:t>主題健</a:t>
            </a:r>
            <a:r>
              <a:rPr lang="zh-TW" altLang="zh-HK" sz="2600" dirty="0"/>
              <a:t>康</a:t>
            </a:r>
            <a:r>
              <a:rPr lang="zh-HK" altLang="zh-HK" sz="2600" dirty="0"/>
              <a:t>、</a:t>
            </a:r>
            <a:r>
              <a:rPr lang="zh-TW" altLang="zh-HK" sz="2600" dirty="0"/>
              <a:t>內容正面</a:t>
            </a:r>
            <a:r>
              <a:rPr lang="zh-HK" altLang="zh-HK" sz="2600" dirty="0"/>
              <a:t>、思</a:t>
            </a:r>
            <a:r>
              <a:rPr lang="zh-TW" altLang="zh-HK" sz="2600" dirty="0"/>
              <a:t>想</a:t>
            </a:r>
            <a:r>
              <a:rPr lang="zh-HK" altLang="zh-HK" sz="2600" dirty="0"/>
              <a:t>積</a:t>
            </a:r>
            <a:r>
              <a:rPr lang="zh-TW" altLang="zh-HK" sz="2600" dirty="0"/>
              <a:t>極的書本，都</a:t>
            </a:r>
            <a:r>
              <a:rPr lang="zh-HK" altLang="zh-HK" sz="2600" dirty="0"/>
              <a:t>能</a:t>
            </a:r>
            <a:r>
              <a:rPr lang="zh-TW" altLang="zh-HK" sz="2600" dirty="0"/>
              <a:t>令你「開卷有益」。你也來尋找閱讀的樂趣吧！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HK" sz="2600" dirty="0"/>
              <a:t> </a:t>
            </a:r>
            <a:endParaRPr lang="zh-TW" altLang="zh-HK" sz="2600" dirty="0"/>
          </a:p>
          <a:p>
            <a:pPr>
              <a:lnSpc>
                <a:spcPct val="150000"/>
              </a:lnSpc>
            </a:pPr>
            <a:endParaRPr lang="zh-HK" altLang="en-US" sz="2600" dirty="0"/>
          </a:p>
        </p:txBody>
      </p:sp>
      <p:sp>
        <p:nvSpPr>
          <p:cNvPr id="10" name="Oval 9"/>
          <p:cNvSpPr/>
          <p:nvPr/>
        </p:nvSpPr>
        <p:spPr>
          <a:xfrm>
            <a:off x="971600" y="1772816"/>
            <a:ext cx="147518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Oval 10"/>
          <p:cNvSpPr/>
          <p:nvPr/>
        </p:nvSpPr>
        <p:spPr>
          <a:xfrm>
            <a:off x="5868144" y="508166"/>
            <a:ext cx="1656184" cy="6730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2089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425</Words>
  <Application>Microsoft Office PowerPoint</Application>
  <PresentationFormat>如螢幕大小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標楷體</vt:lpstr>
      <vt:lpstr>Arial</vt:lpstr>
      <vt:lpstr>Calibri</vt:lpstr>
      <vt:lpstr>Times New Roman</vt:lpstr>
      <vt:lpstr>Office 佈景主題</vt:lpstr>
      <vt:lpstr>四年級讀寫小組輔助教材 單元二　說明單元 持續訓練：標示語</vt:lpstr>
      <vt:lpstr>常用的標示語</vt:lpstr>
      <vt:lpstr>請在橫線上填寫適當的標示語。</vt:lpstr>
      <vt:lpstr>試在橫線上填上最適合的標示語：</vt:lpstr>
      <vt:lpstr>試在橫線上填上最適合的標示語：</vt:lpstr>
      <vt:lpstr>同學朗讀文章，並圈出 標示語。</vt:lpstr>
      <vt:lpstr>同學朗讀文章，並圈出 標示語。</vt:lpstr>
      <vt:lpstr>同學朗讀文章，並圈出 標示語。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CHAN, Yu-fung</dc:creator>
  <cp:lastModifiedBy>LI, Kwok-yee</cp:lastModifiedBy>
  <cp:revision>95</cp:revision>
  <cp:lastPrinted>2019-07-04T02:21:21Z</cp:lastPrinted>
  <dcterms:created xsi:type="dcterms:W3CDTF">2017-06-01T03:32:24Z</dcterms:created>
  <dcterms:modified xsi:type="dcterms:W3CDTF">2019-12-11T09:00:19Z</dcterms:modified>
</cp:coreProperties>
</file>