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2"/>
  </p:notesMasterIdLst>
  <p:handoutMasterIdLst>
    <p:handoutMasterId r:id="rId23"/>
  </p:handoutMasterIdLst>
  <p:sldIdLst>
    <p:sldId id="313" r:id="rId2"/>
    <p:sldId id="314" r:id="rId3"/>
    <p:sldId id="316" r:id="rId4"/>
    <p:sldId id="360" r:id="rId5"/>
    <p:sldId id="361" r:id="rId6"/>
    <p:sldId id="366" r:id="rId7"/>
    <p:sldId id="345" r:id="rId8"/>
    <p:sldId id="322" r:id="rId9"/>
    <p:sldId id="323" r:id="rId10"/>
    <p:sldId id="355" r:id="rId11"/>
    <p:sldId id="371" r:id="rId12"/>
    <p:sldId id="347" r:id="rId13"/>
    <p:sldId id="348" r:id="rId14"/>
    <p:sldId id="368" r:id="rId15"/>
    <p:sldId id="351" r:id="rId16"/>
    <p:sldId id="335" r:id="rId17"/>
    <p:sldId id="338" r:id="rId18"/>
    <p:sldId id="369" r:id="rId19"/>
    <p:sldId id="354" r:id="rId20"/>
    <p:sldId id="370" r:id="rId21"/>
  </p:sldIdLst>
  <p:sldSz cx="9144000" cy="6858000" type="screen4x3"/>
  <p:notesSz cx="9926638" cy="6797675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 userDrawn="1">
          <p15:clr>
            <a:srgbClr val="A4A3A4"/>
          </p15:clr>
        </p15:guide>
        <p15:guide id="2" pos="312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6EF6"/>
    <a:srgbClr val="3A79AF"/>
    <a:srgbClr val="FF0955"/>
    <a:srgbClr val="EE0876"/>
    <a:srgbClr val="FF66FF"/>
    <a:srgbClr val="FFE6CD"/>
    <a:srgbClr val="DEFFBD"/>
    <a:srgbClr val="FFCCFF"/>
    <a:srgbClr val="2DF20C"/>
    <a:srgbClr val="BD0C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淺色樣式 2 - 輔色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327F97BB-C833-4FB7-BDE5-3F7075034690}" styleName="佈景主題樣式 2 - 輔色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佈景主題樣式 2 - 輔色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8603FDC-E32A-4AB5-989C-0864C3EAD2B8}" styleName="佈景主題樣式 2 - 輔色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佈景主題樣式 2 - 輔色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30" autoAdjust="0"/>
    <p:restoredTop sz="87147" autoAdjust="0"/>
  </p:normalViewPr>
  <p:slideViewPr>
    <p:cSldViewPr>
      <p:cViewPr varScale="1">
        <p:scale>
          <a:sx n="58" d="100"/>
          <a:sy n="58" d="100"/>
        </p:scale>
        <p:origin x="140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5" d="100"/>
          <a:sy n="45" d="100"/>
        </p:scale>
        <p:origin x="-2012" y="-80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625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621696" y="0"/>
            <a:ext cx="4302625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DB6396-71E2-4C94-96EA-1D9D67FAD74A}" type="datetimeFigureOut">
              <a:rPr lang="zh-HK" altLang="en-US" smtClean="0"/>
              <a:t>2/11/2019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1" y="6456378"/>
            <a:ext cx="4302625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621696" y="6456378"/>
            <a:ext cx="4302625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3C7324-6DE2-4C5D-B07C-425E0808753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6933431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</a:lstStyle>
          <a:p>
            <a:endParaRPr lang="zh-HK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562280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</a:lstStyle>
          <a:p>
            <a:fld id="{02A2293A-6025-41C2-968B-934A12AC55FB}" type="datetimeFigureOut">
              <a:rPr lang="zh-HK" altLang="en-US" smtClean="0"/>
              <a:pPr/>
              <a:t>2/11/2019</a:t>
            </a:fld>
            <a:endParaRPr lang="zh-HK" altLang="en-US" dirty="0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 dirty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HK" alt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2" y="6456613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</a:lstStyle>
          <a:p>
            <a:endParaRPr lang="zh-HK" alt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5622801" y="6456613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</a:lstStyle>
          <a:p>
            <a:fld id="{E751B5A4-4228-4EBD-AE9B-93C10F8DEFC3}" type="slidenum">
              <a:rPr lang="zh-HK" altLang="en-US" smtClean="0"/>
              <a:pPr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4099556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標楷體" panose="03000509000000000000" pitchFamily="65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標楷體" panose="03000509000000000000" pitchFamily="65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標楷體" panose="03000509000000000000" pitchFamily="65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標楷體" panose="03000509000000000000" pitchFamily="65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標楷體" panose="03000509000000000000" pitchFamily="65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將軍：</a:t>
            </a:r>
            <a:endParaRPr lang="en-US" altLang="zh-TW" dirty="0" smtClean="0"/>
          </a:p>
          <a:p>
            <a:r>
              <a:rPr lang="en-US" altLang="zh-TW" dirty="0" smtClean="0"/>
              <a:t>T</a:t>
            </a:r>
            <a:r>
              <a:rPr lang="zh-TW" altLang="en-US" dirty="0" smtClean="0"/>
              <a:t>：騎馬的將軍和學生</a:t>
            </a:r>
            <a:endParaRPr lang="en-US" altLang="zh-TW" dirty="0" smtClean="0"/>
          </a:p>
          <a:p>
            <a:r>
              <a:rPr lang="en-US" altLang="zh-TW" dirty="0" smtClean="0"/>
              <a:t>A</a:t>
            </a:r>
            <a:r>
              <a:rPr lang="zh-TW" altLang="en-US" dirty="0" smtClean="0"/>
              <a:t>：</a:t>
            </a:r>
            <a:r>
              <a:rPr lang="en-US" altLang="zh-TW" dirty="0" smtClean="0"/>
              <a:t>(</a:t>
            </a:r>
            <a:r>
              <a:rPr lang="zh-TW" altLang="en-US" dirty="0" smtClean="0"/>
              <a:t>上傳者</a:t>
            </a:r>
            <a:r>
              <a:rPr lang="en-US" altLang="zh-TW" dirty="0" err="1" smtClean="0"/>
              <a:t>pwezo</a:t>
            </a:r>
            <a:r>
              <a:rPr lang="en-US" altLang="zh-TW" dirty="0" smtClean="0"/>
              <a:t>)</a:t>
            </a:r>
          </a:p>
          <a:p>
            <a:r>
              <a:rPr lang="en-US" altLang="zh-TW" dirty="0" smtClean="0"/>
              <a:t>L</a:t>
            </a:r>
            <a:r>
              <a:rPr lang="zh-TW" altLang="en-US" dirty="0" smtClean="0"/>
              <a:t>：共享素材</a:t>
            </a:r>
            <a:endParaRPr lang="en-US" altLang="zh-TW" dirty="0" smtClean="0"/>
          </a:p>
          <a:p>
            <a:r>
              <a:rPr lang="en-US" altLang="zh-TW" dirty="0" smtClean="0"/>
              <a:t>L</a:t>
            </a:r>
            <a:r>
              <a:rPr lang="zh-TW" altLang="en-US" dirty="0" smtClean="0"/>
              <a:t>：</a:t>
            </a:r>
            <a:r>
              <a:rPr lang="en-US" altLang="zh-TW" dirty="0" smtClean="0"/>
              <a:t>http://www.juimg.com/shiliang/201307/shenghuorenwu_370092.html</a:t>
            </a:r>
            <a:endParaRPr lang="en-US" altLang="zh-HK" dirty="0" smtClean="0"/>
          </a:p>
          <a:p>
            <a:endParaRPr lang="en-US" altLang="zh-HK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1B5A4-4228-4EBD-AE9B-93C10F8DEFC3}" type="slidenum">
              <a:rPr lang="zh-HK" altLang="en-US" smtClean="0"/>
              <a:pPr/>
              <a:t>1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572042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B971E-2D06-419B-A179-647B5EC6E871}" type="slidenum">
              <a:rPr lang="zh-HK" altLang="en-US" smtClean="0"/>
              <a:t>6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99932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B971E-2D06-419B-A179-647B5EC6E871}" type="slidenum">
              <a:rPr lang="zh-HK" altLang="en-US" smtClean="0"/>
              <a:t>7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711329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B971E-2D06-419B-A179-647B5EC6E871}" type="slidenum">
              <a:rPr lang="zh-HK" altLang="en-US" smtClean="0"/>
              <a:t>13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71132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HK" altLang="en-US" smtClean="0"/>
              <a:t>單元二 說明單元</a:t>
            </a:r>
            <a:r>
              <a:rPr lang="en-US" altLang="zh-HK" smtClean="0"/>
              <a:t>(</a:t>
            </a:r>
            <a:r>
              <a:rPr lang="zh-HK" altLang="en-US" smtClean="0"/>
              <a:t>閱讀</a:t>
            </a:r>
            <a:r>
              <a:rPr lang="en-US" altLang="zh-HK" smtClean="0"/>
              <a:t>)</a:t>
            </a:r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教育局教育心理服務</a:t>
            </a:r>
            <a:r>
              <a:rPr lang="en-US" altLang="zh-TW" smtClean="0"/>
              <a:t>(</a:t>
            </a:r>
            <a:r>
              <a:rPr lang="zh-TW" altLang="en-US" smtClean="0"/>
              <a:t>新界東</a:t>
            </a:r>
            <a:r>
              <a:rPr lang="en-US" altLang="zh-TW" smtClean="0"/>
              <a:t>)</a:t>
            </a:r>
            <a:r>
              <a:rPr lang="zh-TW" altLang="en-US" smtClean="0"/>
              <a:t>組 </a:t>
            </a:r>
            <a:r>
              <a:rPr lang="en-US" altLang="zh-TW" smtClean="0"/>
              <a:t>©2019</a:t>
            </a:r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AA040-08CA-49D7-B4A5-BED6B7E8C7C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70134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HK" altLang="en-US" smtClean="0"/>
              <a:t>單元二 說明單元</a:t>
            </a:r>
            <a:r>
              <a:rPr lang="en-US" altLang="zh-HK" smtClean="0"/>
              <a:t>(</a:t>
            </a:r>
            <a:r>
              <a:rPr lang="zh-HK" altLang="en-US" smtClean="0"/>
              <a:t>閱讀</a:t>
            </a:r>
            <a:r>
              <a:rPr lang="en-US" altLang="zh-HK" smtClean="0"/>
              <a:t>)</a:t>
            </a:r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教育局教育心理服務</a:t>
            </a:r>
            <a:r>
              <a:rPr lang="en-US" altLang="zh-TW" smtClean="0"/>
              <a:t>(</a:t>
            </a:r>
            <a:r>
              <a:rPr lang="zh-TW" altLang="en-US" smtClean="0"/>
              <a:t>新界東</a:t>
            </a:r>
            <a:r>
              <a:rPr lang="en-US" altLang="zh-TW" smtClean="0"/>
              <a:t>)</a:t>
            </a:r>
            <a:r>
              <a:rPr lang="zh-TW" altLang="en-US" smtClean="0"/>
              <a:t>組 </a:t>
            </a:r>
            <a:r>
              <a:rPr lang="en-US" altLang="zh-TW" smtClean="0"/>
              <a:t>©2019</a:t>
            </a:r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AA040-08CA-49D7-B4A5-BED6B7E8C7C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73857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HK" altLang="en-US" smtClean="0"/>
              <a:t>單元二 說明單元</a:t>
            </a:r>
            <a:r>
              <a:rPr lang="en-US" altLang="zh-HK" smtClean="0"/>
              <a:t>(</a:t>
            </a:r>
            <a:r>
              <a:rPr lang="zh-HK" altLang="en-US" smtClean="0"/>
              <a:t>閱讀</a:t>
            </a:r>
            <a:r>
              <a:rPr lang="en-US" altLang="zh-HK" smtClean="0"/>
              <a:t>)</a:t>
            </a:r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教育局教育心理服務</a:t>
            </a:r>
            <a:r>
              <a:rPr lang="en-US" altLang="zh-TW" smtClean="0"/>
              <a:t>(</a:t>
            </a:r>
            <a:r>
              <a:rPr lang="zh-TW" altLang="en-US" smtClean="0"/>
              <a:t>新界東</a:t>
            </a:r>
            <a:r>
              <a:rPr lang="en-US" altLang="zh-TW" smtClean="0"/>
              <a:t>)</a:t>
            </a:r>
            <a:r>
              <a:rPr lang="zh-TW" altLang="en-US" smtClean="0"/>
              <a:t>組 </a:t>
            </a:r>
            <a:r>
              <a:rPr lang="en-US" altLang="zh-TW" smtClean="0"/>
              <a:t>©2019</a:t>
            </a:r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AA040-08CA-49D7-B4A5-BED6B7E8C7C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889996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HK" altLang="en-US" smtClean="0"/>
              <a:t>單元二 說明單元</a:t>
            </a:r>
            <a:r>
              <a:rPr lang="en-US" altLang="zh-HK" smtClean="0"/>
              <a:t>(</a:t>
            </a:r>
            <a:r>
              <a:rPr lang="zh-HK" altLang="en-US" smtClean="0"/>
              <a:t>閱讀</a:t>
            </a:r>
            <a:r>
              <a:rPr lang="en-US" altLang="zh-HK" smtClean="0"/>
              <a:t>)</a:t>
            </a:r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教育局教育心理服務</a:t>
            </a:r>
            <a:r>
              <a:rPr lang="en-US" altLang="zh-TW" smtClean="0"/>
              <a:t>(</a:t>
            </a:r>
            <a:r>
              <a:rPr lang="zh-TW" altLang="en-US" smtClean="0"/>
              <a:t>新界東</a:t>
            </a:r>
            <a:r>
              <a:rPr lang="en-US" altLang="zh-TW" smtClean="0"/>
              <a:t>)</a:t>
            </a:r>
            <a:r>
              <a:rPr lang="zh-TW" altLang="en-US" smtClean="0"/>
              <a:t>組 </a:t>
            </a:r>
            <a:r>
              <a:rPr lang="en-US" altLang="zh-TW" smtClean="0"/>
              <a:t>©2019</a:t>
            </a:r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AA040-08CA-49D7-B4A5-BED6B7E8C7C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28211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HK" altLang="en-US" smtClean="0"/>
              <a:t>單元二 說明單元</a:t>
            </a:r>
            <a:r>
              <a:rPr lang="en-US" altLang="zh-HK" smtClean="0"/>
              <a:t>(</a:t>
            </a:r>
            <a:r>
              <a:rPr lang="zh-HK" altLang="en-US" smtClean="0"/>
              <a:t>閱讀</a:t>
            </a:r>
            <a:r>
              <a:rPr lang="en-US" altLang="zh-HK" smtClean="0"/>
              <a:t>)</a:t>
            </a:r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教育局教育心理服務</a:t>
            </a:r>
            <a:r>
              <a:rPr lang="en-US" altLang="zh-TW" smtClean="0"/>
              <a:t>(</a:t>
            </a:r>
            <a:r>
              <a:rPr lang="zh-TW" altLang="en-US" smtClean="0"/>
              <a:t>新界東</a:t>
            </a:r>
            <a:r>
              <a:rPr lang="en-US" altLang="zh-TW" smtClean="0"/>
              <a:t>)</a:t>
            </a:r>
            <a:r>
              <a:rPr lang="zh-TW" altLang="en-US" smtClean="0"/>
              <a:t>組 </a:t>
            </a:r>
            <a:r>
              <a:rPr lang="en-US" altLang="zh-TW" smtClean="0"/>
              <a:t>©2019</a:t>
            </a:r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AA040-08CA-49D7-B4A5-BED6B7E8C7C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19226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HK" altLang="en-US" smtClean="0"/>
              <a:t>單元二 說明單元</a:t>
            </a:r>
            <a:r>
              <a:rPr lang="en-US" altLang="zh-HK" smtClean="0"/>
              <a:t>(</a:t>
            </a:r>
            <a:r>
              <a:rPr lang="zh-HK" altLang="en-US" smtClean="0"/>
              <a:t>閱讀</a:t>
            </a:r>
            <a:r>
              <a:rPr lang="en-US" altLang="zh-HK" smtClean="0"/>
              <a:t>)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教育局教育心理服務</a:t>
            </a:r>
            <a:r>
              <a:rPr lang="en-US" altLang="zh-TW" smtClean="0"/>
              <a:t>(</a:t>
            </a:r>
            <a:r>
              <a:rPr lang="zh-TW" altLang="en-US" smtClean="0"/>
              <a:t>新界東</a:t>
            </a:r>
            <a:r>
              <a:rPr lang="en-US" altLang="zh-TW" smtClean="0"/>
              <a:t>)</a:t>
            </a:r>
            <a:r>
              <a:rPr lang="zh-TW" altLang="en-US" smtClean="0"/>
              <a:t>組 </a:t>
            </a:r>
            <a:r>
              <a:rPr lang="en-US" altLang="zh-TW" smtClean="0"/>
              <a:t>©2019</a:t>
            </a:r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AA040-08CA-49D7-B4A5-BED6B7E8C7C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2673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HK" altLang="en-US" smtClean="0"/>
              <a:t>單元二 說明單元</a:t>
            </a:r>
            <a:r>
              <a:rPr lang="en-US" altLang="zh-HK" smtClean="0"/>
              <a:t>(</a:t>
            </a:r>
            <a:r>
              <a:rPr lang="zh-HK" altLang="en-US" smtClean="0"/>
              <a:t>閱讀</a:t>
            </a:r>
            <a:r>
              <a:rPr lang="en-US" altLang="zh-HK" smtClean="0"/>
              <a:t>)</a:t>
            </a:r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教育局教育心理服務</a:t>
            </a:r>
            <a:r>
              <a:rPr lang="en-US" altLang="zh-TW" smtClean="0"/>
              <a:t>(</a:t>
            </a:r>
            <a:r>
              <a:rPr lang="zh-TW" altLang="en-US" smtClean="0"/>
              <a:t>新界東</a:t>
            </a:r>
            <a:r>
              <a:rPr lang="en-US" altLang="zh-TW" smtClean="0"/>
              <a:t>)</a:t>
            </a:r>
            <a:r>
              <a:rPr lang="zh-TW" altLang="en-US" smtClean="0"/>
              <a:t>組 </a:t>
            </a:r>
            <a:r>
              <a:rPr lang="en-US" altLang="zh-TW" smtClean="0"/>
              <a:t>©2019</a:t>
            </a:r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AA040-08CA-49D7-B4A5-BED6B7E8C7C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04513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HK" altLang="en-US" smtClean="0"/>
              <a:t>單元二 說明單元</a:t>
            </a:r>
            <a:r>
              <a:rPr lang="en-US" altLang="zh-HK" smtClean="0"/>
              <a:t>(</a:t>
            </a:r>
            <a:r>
              <a:rPr lang="zh-HK" altLang="en-US" smtClean="0"/>
              <a:t>閱讀</a:t>
            </a:r>
            <a:r>
              <a:rPr lang="en-US" altLang="zh-HK" smtClean="0"/>
              <a:t>)</a:t>
            </a:r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教育局教育心理服務</a:t>
            </a:r>
            <a:r>
              <a:rPr lang="en-US" altLang="zh-TW" smtClean="0"/>
              <a:t>(</a:t>
            </a:r>
            <a:r>
              <a:rPr lang="zh-TW" altLang="en-US" smtClean="0"/>
              <a:t>新界東</a:t>
            </a:r>
            <a:r>
              <a:rPr lang="en-US" altLang="zh-TW" smtClean="0"/>
              <a:t>)</a:t>
            </a:r>
            <a:r>
              <a:rPr lang="zh-TW" altLang="en-US" smtClean="0"/>
              <a:t>組 </a:t>
            </a:r>
            <a:r>
              <a:rPr lang="en-US" altLang="zh-TW" smtClean="0"/>
              <a:t>©2019</a:t>
            </a:r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AA040-08CA-49D7-B4A5-BED6B7E8C7C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91941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HK" altLang="en-US" smtClean="0"/>
              <a:t>單元二 說明單元</a:t>
            </a:r>
            <a:r>
              <a:rPr lang="en-US" altLang="zh-HK" smtClean="0"/>
              <a:t>(</a:t>
            </a:r>
            <a:r>
              <a:rPr lang="zh-HK" altLang="en-US" smtClean="0"/>
              <a:t>閱讀</a:t>
            </a:r>
            <a:r>
              <a:rPr lang="en-US" altLang="zh-HK" smtClean="0"/>
              <a:t>)</a:t>
            </a:r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教育局教育心理服務</a:t>
            </a:r>
            <a:r>
              <a:rPr lang="en-US" altLang="zh-TW" smtClean="0"/>
              <a:t>(</a:t>
            </a:r>
            <a:r>
              <a:rPr lang="zh-TW" altLang="en-US" smtClean="0"/>
              <a:t>新界東</a:t>
            </a:r>
            <a:r>
              <a:rPr lang="en-US" altLang="zh-TW" smtClean="0"/>
              <a:t>)</a:t>
            </a:r>
            <a:r>
              <a:rPr lang="zh-TW" altLang="en-US" smtClean="0"/>
              <a:t>組 </a:t>
            </a:r>
            <a:r>
              <a:rPr lang="en-US" altLang="zh-TW" smtClean="0"/>
              <a:t>©2019</a:t>
            </a:r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AA040-08CA-49D7-B4A5-BED6B7E8C7C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50610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HK" altLang="en-US" smtClean="0"/>
              <a:t>單元二 說明單元</a:t>
            </a:r>
            <a:r>
              <a:rPr lang="en-US" altLang="zh-HK" smtClean="0"/>
              <a:t>(</a:t>
            </a:r>
            <a:r>
              <a:rPr lang="zh-HK" altLang="en-US" smtClean="0"/>
              <a:t>閱讀</a:t>
            </a:r>
            <a:r>
              <a:rPr lang="en-US" altLang="zh-HK" smtClean="0"/>
              <a:t>)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教育局教育心理服務</a:t>
            </a:r>
            <a:r>
              <a:rPr lang="en-US" altLang="zh-TW" smtClean="0"/>
              <a:t>(</a:t>
            </a:r>
            <a:r>
              <a:rPr lang="zh-TW" altLang="en-US" smtClean="0"/>
              <a:t>新界東</a:t>
            </a:r>
            <a:r>
              <a:rPr lang="en-US" altLang="zh-TW" smtClean="0"/>
              <a:t>)</a:t>
            </a:r>
            <a:r>
              <a:rPr lang="zh-TW" altLang="en-US" smtClean="0"/>
              <a:t>組 </a:t>
            </a:r>
            <a:r>
              <a:rPr lang="en-US" altLang="zh-TW" smtClean="0"/>
              <a:t>©2019</a:t>
            </a:r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AA040-08CA-49D7-B4A5-BED6B7E8C7C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18497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HK" altLang="en-US" smtClean="0"/>
              <a:t>單元二 說明單元</a:t>
            </a:r>
            <a:r>
              <a:rPr lang="en-US" altLang="zh-HK" smtClean="0"/>
              <a:t>(</a:t>
            </a:r>
            <a:r>
              <a:rPr lang="zh-HK" altLang="en-US" smtClean="0"/>
              <a:t>閱讀</a:t>
            </a:r>
            <a:r>
              <a:rPr lang="en-US" altLang="zh-HK" smtClean="0"/>
              <a:t>)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教育局教育心理服務</a:t>
            </a:r>
            <a:r>
              <a:rPr lang="en-US" altLang="zh-TW" smtClean="0"/>
              <a:t>(</a:t>
            </a:r>
            <a:r>
              <a:rPr lang="zh-TW" altLang="en-US" smtClean="0"/>
              <a:t>新界東</a:t>
            </a:r>
            <a:r>
              <a:rPr lang="en-US" altLang="zh-TW" smtClean="0"/>
              <a:t>)</a:t>
            </a:r>
            <a:r>
              <a:rPr lang="zh-TW" altLang="en-US" smtClean="0"/>
              <a:t>組 </a:t>
            </a:r>
            <a:r>
              <a:rPr lang="en-US" altLang="zh-TW" smtClean="0"/>
              <a:t>©2019</a:t>
            </a:r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AA040-08CA-49D7-B4A5-BED6B7E8C7C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549791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</a:lstStyle>
          <a:p>
            <a:r>
              <a:rPr lang="zh-HK" altLang="en-US" smtClean="0"/>
              <a:t>單元二 說明單元</a:t>
            </a:r>
            <a:r>
              <a:rPr lang="en-US" altLang="zh-HK" smtClean="0"/>
              <a:t>(</a:t>
            </a:r>
            <a:r>
              <a:rPr lang="zh-HK" altLang="en-US" smtClean="0"/>
              <a:t>閱讀</a:t>
            </a:r>
            <a:r>
              <a:rPr lang="en-US" altLang="zh-HK" smtClean="0"/>
              <a:t>)</a:t>
            </a:r>
            <a:endParaRPr lang="zh-HK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</a:lstStyle>
          <a:p>
            <a:r>
              <a:rPr lang="zh-TW" altLang="en-US" smtClean="0"/>
              <a:t>教育局教育心理服務</a:t>
            </a:r>
            <a:r>
              <a:rPr lang="en-US" altLang="zh-TW" smtClean="0"/>
              <a:t>(</a:t>
            </a:r>
            <a:r>
              <a:rPr lang="zh-TW" altLang="en-US" smtClean="0"/>
              <a:t>新界東</a:t>
            </a:r>
            <a:r>
              <a:rPr lang="en-US" altLang="zh-TW" smtClean="0"/>
              <a:t>)</a:t>
            </a:r>
            <a:r>
              <a:rPr lang="zh-TW" altLang="en-US" smtClean="0"/>
              <a:t>組 </a:t>
            </a:r>
            <a:r>
              <a:rPr lang="en-US" altLang="zh-TW" smtClean="0"/>
              <a:t>©2019</a:t>
            </a:r>
            <a:endParaRPr lang="zh-HK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</a:lstStyle>
          <a:p>
            <a:fld id="{FB2AA040-08CA-49D7-B4A5-BED6B7E8C7C9}" type="slidenum">
              <a:rPr lang="zh-HK" altLang="en-US" smtClean="0"/>
              <a:pPr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472376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imes New Roman" panose="02020603050405020304" pitchFamily="18" charset="0"/>
          <a:ea typeface="標楷體" panose="03000509000000000000" pitchFamily="65" charset="-12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Times New Roman" panose="02020603050405020304" pitchFamily="18" charset="0"/>
          <a:ea typeface="標楷體" panose="03000509000000000000" pitchFamily="65" charset="-120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Times New Roman" panose="02020603050405020304" pitchFamily="18" charset="0"/>
          <a:ea typeface="標楷體" panose="03000509000000000000" pitchFamily="65" charset="-120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標楷體" panose="03000509000000000000" pitchFamily="65" charset="-120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Times New Roman" panose="02020603050405020304" pitchFamily="18" charset="0"/>
          <a:ea typeface="標楷體" panose="03000509000000000000" pitchFamily="65" charset="-120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Times New Roman" panose="02020603050405020304" pitchFamily="18" charset="0"/>
          <a:ea typeface="標楷體" panose="03000509000000000000" pitchFamily="65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7.wdp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7" Type="http://schemas.microsoft.com/office/2007/relationships/hdphoto" Target="../media/hdphoto10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microsoft.com/office/2007/relationships/hdphoto" Target="../media/hdphoto9.wdp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72830" y="78425"/>
            <a:ext cx="7272808" cy="3429000"/>
          </a:xfrm>
        </p:spPr>
        <p:txBody>
          <a:bodyPr rtlCol="0">
            <a:noAutofit/>
          </a:bodyPr>
          <a:lstStyle/>
          <a:p>
            <a:pPr>
              <a:lnSpc>
                <a:spcPct val="150000"/>
              </a:lnSpc>
              <a:defRPr/>
            </a:pPr>
            <a:r>
              <a:rPr lang="zh-TW" altLang="en-US" b="1" dirty="0" smtClean="0"/>
              <a:t>四年級讀寫小組輔助教材</a:t>
            </a:r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zh-TW" altLang="en-US" b="1" u="sng" dirty="0" smtClean="0"/>
              <a:t>單元二　說明單元</a:t>
            </a:r>
            <a:r>
              <a:rPr lang="en-US" altLang="zh-TW" b="1" u="sng" dirty="0" smtClean="0"/>
              <a:t/>
            </a:r>
            <a:br>
              <a:rPr lang="en-US" altLang="zh-TW" b="1" u="sng" dirty="0" smtClean="0"/>
            </a:br>
            <a:r>
              <a:rPr lang="zh-TW" altLang="en-US" b="1" dirty="0" smtClean="0"/>
              <a:t>閱讀</a:t>
            </a:r>
            <a:r>
              <a:rPr lang="zh-TW" altLang="en-US" b="1" dirty="0"/>
              <a:t>：</a:t>
            </a:r>
            <a:r>
              <a:rPr lang="zh-TW" altLang="en-US" b="1" dirty="0" smtClean="0"/>
              <a:t>齊來找中心句</a:t>
            </a:r>
            <a:endParaRPr lang="zh-HK" altLang="en-US" b="1" dirty="0"/>
          </a:p>
        </p:txBody>
      </p:sp>
      <p:pic>
        <p:nvPicPr>
          <p:cNvPr id="6" name="圖片 5"/>
          <p:cNvPicPr/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81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94646" y="2780928"/>
            <a:ext cx="2176145" cy="35744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AA040-08CA-49D7-B4A5-BED6B7E8C7C9}" type="slidenum">
              <a:rPr lang="zh-HK" altLang="en-US" smtClean="0"/>
              <a:t>1</a:t>
            </a:fld>
            <a:endParaRPr lang="zh-HK" altLang="en-US"/>
          </a:p>
        </p:txBody>
      </p:sp>
      <p:grpSp>
        <p:nvGrpSpPr>
          <p:cNvPr id="17" name="群組 16"/>
          <p:cNvGrpSpPr/>
          <p:nvPr/>
        </p:nvGrpSpPr>
        <p:grpSpPr>
          <a:xfrm>
            <a:off x="3905367" y="4047820"/>
            <a:ext cx="3411969" cy="1436784"/>
            <a:chOff x="5652120" y="5013176"/>
            <a:chExt cx="3006272" cy="1105323"/>
          </a:xfrm>
        </p:grpSpPr>
        <p:pic>
          <p:nvPicPr>
            <p:cNvPr id="18" name="圖片 17"/>
            <p:cNvPicPr/>
            <p:nvPr/>
          </p:nvPicPr>
          <p:blipFill rotWithShape="1">
            <a:blip r:embed="rId5" cstate="screen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9859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794296" y="5038379"/>
              <a:ext cx="864096" cy="108012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9" name="圖片 18"/>
            <p:cNvPicPr/>
            <p:nvPr/>
          </p:nvPicPr>
          <p:blipFill rotWithShape="1">
            <a:blip r:embed="rId5" cstate="screen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9859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652120" y="5013176"/>
              <a:ext cx="864096" cy="108012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0" name="圖片 19"/>
            <p:cNvPicPr/>
            <p:nvPr/>
          </p:nvPicPr>
          <p:blipFill rotWithShape="1">
            <a:blip r:embed="rId5" cstate="screen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9859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372201" y="5038379"/>
              <a:ext cx="864096" cy="108012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1" name="圖片 20"/>
            <p:cNvPicPr/>
            <p:nvPr/>
          </p:nvPicPr>
          <p:blipFill rotWithShape="1">
            <a:blip r:embed="rId5" cstate="screen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9859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092280" y="5019067"/>
              <a:ext cx="864096" cy="108012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22" name="群組 21"/>
          <p:cNvGrpSpPr/>
          <p:nvPr/>
        </p:nvGrpSpPr>
        <p:grpSpPr>
          <a:xfrm>
            <a:off x="4211960" y="4650963"/>
            <a:ext cx="3411969" cy="1436784"/>
            <a:chOff x="5652120" y="5013176"/>
            <a:chExt cx="3006272" cy="1105323"/>
          </a:xfrm>
        </p:grpSpPr>
        <p:pic>
          <p:nvPicPr>
            <p:cNvPr id="23" name="圖片 22"/>
            <p:cNvPicPr/>
            <p:nvPr/>
          </p:nvPicPr>
          <p:blipFill rotWithShape="1">
            <a:blip r:embed="rId5" cstate="screen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9859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794296" y="5038379"/>
              <a:ext cx="864096" cy="108012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4" name="圖片 23"/>
            <p:cNvPicPr/>
            <p:nvPr/>
          </p:nvPicPr>
          <p:blipFill rotWithShape="1">
            <a:blip r:embed="rId5" cstate="screen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9859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652120" y="5013176"/>
              <a:ext cx="864096" cy="108012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5" name="圖片 24"/>
            <p:cNvPicPr/>
            <p:nvPr/>
          </p:nvPicPr>
          <p:blipFill rotWithShape="1">
            <a:blip r:embed="rId5" cstate="screen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9859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372201" y="5038379"/>
              <a:ext cx="864096" cy="108012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6" name="圖片 25"/>
            <p:cNvPicPr/>
            <p:nvPr/>
          </p:nvPicPr>
          <p:blipFill rotWithShape="1">
            <a:blip r:embed="rId5" cstate="screen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9859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092280" y="5019067"/>
              <a:ext cx="864096" cy="108012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HK" altLang="en-US" dirty="0" smtClean="0"/>
              <a:t>單元二 說明單元</a:t>
            </a:r>
            <a:r>
              <a:rPr lang="en-US" altLang="zh-HK" dirty="0" smtClean="0"/>
              <a:t>(</a:t>
            </a:r>
            <a:r>
              <a:rPr lang="zh-HK" altLang="en-US" dirty="0" smtClean="0"/>
              <a:t>閱讀</a:t>
            </a:r>
            <a:r>
              <a:rPr lang="en-US" altLang="zh-HK" dirty="0" smtClean="0"/>
              <a:t>)</a:t>
            </a:r>
            <a:endParaRPr lang="zh-HK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教育局教育心理服務</a:t>
            </a:r>
            <a:r>
              <a:rPr lang="en-US" altLang="zh-TW" smtClean="0"/>
              <a:t>(</a:t>
            </a:r>
            <a:r>
              <a:rPr lang="zh-TW" altLang="en-US" smtClean="0"/>
              <a:t>新界東</a:t>
            </a:r>
            <a:r>
              <a:rPr lang="en-US" altLang="zh-TW" smtClean="0"/>
              <a:t>)</a:t>
            </a:r>
            <a:r>
              <a:rPr lang="zh-TW" altLang="en-US" smtClean="0"/>
              <a:t>組 </a:t>
            </a:r>
            <a:r>
              <a:rPr lang="en-US" altLang="zh-TW" smtClean="0"/>
              <a:t>©2019</a:t>
            </a:r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11794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1336262" y="1201046"/>
            <a:ext cx="7569756" cy="3689039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pPr>
              <a:lnSpc>
                <a:spcPts val="4800"/>
              </a:lnSpc>
            </a:pPr>
            <a:endParaRPr lang="zh-TW" altLang="zh-HK" sz="3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67544" y="40380"/>
            <a:ext cx="8229600" cy="1012356"/>
          </a:xfrm>
        </p:spPr>
        <p:txBody>
          <a:bodyPr>
            <a:noAutofit/>
          </a:bodyPr>
          <a:lstStyle/>
          <a:p>
            <a:r>
              <a:rPr lang="zh-TW" altLang="en-US" sz="3600" dirty="0" smtClean="0">
                <a:solidFill>
                  <a:srgbClr val="7030A0"/>
                </a:solidFill>
                <a:latin typeface="標楷體" panose="03000509000000000000" pitchFamily="65" charset="-120"/>
              </a:rPr>
              <a:t>分組活動</a:t>
            </a:r>
            <a:r>
              <a:rPr lang="en-US" altLang="zh-TW" sz="3600" dirty="0" smtClean="0">
                <a:solidFill>
                  <a:srgbClr val="7030A0"/>
                </a:solidFill>
                <a:latin typeface="標楷體" panose="03000509000000000000" pitchFamily="65" charset="-120"/>
              </a:rPr>
              <a:t>(</a:t>
            </a:r>
            <a:r>
              <a:rPr lang="zh-TW" altLang="en-US" sz="3600" dirty="0" smtClean="0">
                <a:solidFill>
                  <a:srgbClr val="7030A0"/>
                </a:solidFill>
                <a:latin typeface="標楷體" panose="03000509000000000000" pitchFamily="65" charset="-120"/>
              </a:rPr>
              <a:t>一</a:t>
            </a:r>
            <a:r>
              <a:rPr lang="en-US" altLang="zh-TW" sz="3600" dirty="0" smtClean="0">
                <a:solidFill>
                  <a:srgbClr val="7030A0"/>
                </a:solidFill>
                <a:latin typeface="標楷體" panose="03000509000000000000" pitchFamily="65" charset="-120"/>
              </a:rPr>
              <a:t>)</a:t>
            </a:r>
            <a:br>
              <a:rPr lang="en-US" altLang="zh-TW" sz="3600" dirty="0" smtClean="0">
                <a:solidFill>
                  <a:srgbClr val="7030A0"/>
                </a:solidFill>
                <a:latin typeface="標楷體" panose="03000509000000000000" pitchFamily="65" charset="-120"/>
              </a:rPr>
            </a:br>
            <a:r>
              <a:rPr lang="zh-TW" altLang="en-US" sz="3600" dirty="0" smtClean="0">
                <a:solidFill>
                  <a:srgbClr val="7030A0"/>
                </a:solidFill>
                <a:latin typeface="標楷體" panose="03000509000000000000" pitchFamily="65" charset="-120"/>
              </a:rPr>
              <a:t>誰</a:t>
            </a:r>
            <a:r>
              <a:rPr lang="zh-TW" altLang="en-US" sz="3600" dirty="0">
                <a:solidFill>
                  <a:srgbClr val="7030A0"/>
                </a:solidFill>
                <a:latin typeface="標楷體" panose="03000509000000000000" pitchFamily="65" charset="-120"/>
              </a:rPr>
              <a:t>是將軍？誰</a:t>
            </a:r>
            <a:r>
              <a:rPr lang="zh-TW" altLang="en-US" sz="3600" dirty="0" smtClean="0">
                <a:solidFill>
                  <a:srgbClr val="7030A0"/>
                </a:solidFill>
                <a:latin typeface="標楷體" panose="03000509000000000000" pitchFamily="65" charset="-120"/>
              </a:rPr>
              <a:t>是士兵？</a:t>
            </a:r>
            <a:endParaRPr lang="zh-HK" altLang="en-US" sz="3600" dirty="0">
              <a:solidFill>
                <a:srgbClr val="7030A0"/>
              </a:solidFill>
              <a:latin typeface="標楷體" panose="03000509000000000000" pitchFamily="65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322724" y="4941168"/>
            <a:ext cx="7569756" cy="1440160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pPr>
              <a:lnSpc>
                <a:spcPts val="4800"/>
              </a:lnSpc>
            </a:pPr>
            <a:endParaRPr lang="zh-TW" altLang="zh-HK" sz="3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763688" y="3933056"/>
            <a:ext cx="4752528" cy="65659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lvl="0">
              <a:lnSpc>
                <a:spcPts val="4400"/>
              </a:lnSpc>
              <a:spcBef>
                <a:spcPts val="600"/>
              </a:spcBef>
              <a:buClr>
                <a:srgbClr val="7FD13B"/>
              </a:buClr>
              <a:buSzPct val="100000"/>
            </a:pPr>
            <a:r>
              <a:rPr lang="zh-TW" altLang="zh-HK" sz="34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循環</a:t>
            </a:r>
            <a:r>
              <a:rPr lang="zh-TW" altLang="zh-HK" sz="3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再</a:t>
            </a:r>
            <a:r>
              <a:rPr lang="zh-TW" altLang="zh-HK" sz="34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用</a:t>
            </a:r>
            <a:r>
              <a:rPr lang="zh-TW" altLang="en-US" sz="34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舊信封</a:t>
            </a:r>
            <a:r>
              <a:rPr lang="en-US" altLang="zh-TW" sz="34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……</a:t>
            </a:r>
            <a:endParaRPr lang="en-US" altLang="zh-TW" sz="34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763688" y="3045566"/>
            <a:ext cx="6408712" cy="65659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lvl="0">
              <a:lnSpc>
                <a:spcPts val="4400"/>
              </a:lnSpc>
              <a:spcBef>
                <a:spcPts val="600"/>
              </a:spcBef>
              <a:buClr>
                <a:srgbClr val="7FD13B"/>
              </a:buClr>
              <a:buSzPct val="100000"/>
            </a:pPr>
            <a:r>
              <a:rPr lang="zh-TW" altLang="zh-HK" sz="3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把</a:t>
            </a:r>
            <a:r>
              <a:rPr lang="zh-TW" altLang="zh-HK" sz="34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紙</a:t>
            </a:r>
            <a:r>
              <a:rPr lang="zh-TW" altLang="en-US" sz="34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張的</a:t>
            </a:r>
            <a:r>
              <a:rPr lang="zh-TW" altLang="zh-HK" sz="34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兩面</a:t>
            </a:r>
            <a:r>
              <a:rPr lang="zh-TW" altLang="zh-HK" sz="3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都寫過才丟掉；</a:t>
            </a:r>
            <a:endParaRPr lang="en-US" altLang="zh-TW" sz="34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763688" y="1549129"/>
            <a:ext cx="6480720" cy="122084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lvl="0">
              <a:lnSpc>
                <a:spcPts val="4400"/>
              </a:lnSpc>
              <a:spcBef>
                <a:spcPts val="600"/>
              </a:spcBef>
              <a:buClr>
                <a:srgbClr val="7FD13B"/>
              </a:buClr>
              <a:buSzPct val="100000"/>
            </a:pPr>
            <a:r>
              <a:rPr lang="zh-TW" altLang="zh-HK" sz="3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我們可以在室內多種植物來</a:t>
            </a:r>
            <a:r>
              <a:rPr lang="zh-TW" altLang="zh-HK" sz="34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調節</a:t>
            </a:r>
            <a:r>
              <a:rPr lang="zh-TW" altLang="en-US" sz="34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温</a:t>
            </a:r>
            <a:r>
              <a:rPr lang="zh-TW" altLang="zh-HK" sz="34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度</a:t>
            </a:r>
            <a:r>
              <a:rPr lang="zh-TW" altLang="zh-HK" sz="3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zh-HK" sz="34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減少</a:t>
            </a:r>
            <a:r>
              <a:rPr lang="zh-TW" altLang="en-US" sz="34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使用</a:t>
            </a:r>
            <a:r>
              <a:rPr lang="zh-TW" altLang="zh-HK" sz="34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風扇</a:t>
            </a:r>
            <a:r>
              <a:rPr lang="zh-TW" altLang="zh-HK" sz="3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及空調；</a:t>
            </a:r>
            <a:endParaRPr lang="en-US" altLang="zh-TW" sz="34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462531" y="5032900"/>
            <a:ext cx="728593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4800"/>
              </a:lnSpc>
            </a:pPr>
            <a:r>
              <a:rPr lang="zh-TW" altLang="en-US" sz="3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在日常生活</a:t>
            </a:r>
            <a:r>
              <a:rPr lang="zh-TW" altLang="en-US" sz="3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中善用資源</a:t>
            </a:r>
            <a:r>
              <a:rPr lang="zh-TW" altLang="zh-HK" sz="3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的方法</a:t>
            </a:r>
            <a:r>
              <a:rPr lang="zh-TW" altLang="en-US" sz="3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真是多不勝數啊！</a:t>
            </a:r>
            <a:endParaRPr lang="zh-TW" altLang="zh-HK" sz="3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1" name="圖片 10"/>
          <p:cNvPicPr/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66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6561" y="4725144"/>
            <a:ext cx="1106164" cy="1800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圖片 17"/>
          <p:cNvPicPr/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492" l="0" r="981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3042" y="1851884"/>
            <a:ext cx="1284347" cy="24072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AA040-08CA-49D7-B4A5-BED6B7E8C7C9}" type="slidenum">
              <a:rPr lang="zh-HK" altLang="en-US" smtClean="0"/>
              <a:t>10</a:t>
            </a:fld>
            <a:endParaRPr lang="zh-HK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HK" altLang="en-US" smtClean="0"/>
              <a:t>單元二 說明單元</a:t>
            </a:r>
            <a:r>
              <a:rPr lang="en-US" altLang="zh-HK" smtClean="0"/>
              <a:t>(</a:t>
            </a:r>
            <a:r>
              <a:rPr lang="zh-HK" altLang="en-US" smtClean="0"/>
              <a:t>閱讀</a:t>
            </a:r>
            <a:r>
              <a:rPr lang="en-US" altLang="zh-HK" smtClean="0"/>
              <a:t>)</a:t>
            </a:r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教育局教育心理服務</a:t>
            </a:r>
            <a:r>
              <a:rPr lang="en-US" altLang="zh-TW" smtClean="0"/>
              <a:t>(</a:t>
            </a:r>
            <a:r>
              <a:rPr lang="zh-TW" altLang="en-US" smtClean="0"/>
              <a:t>新界東</a:t>
            </a:r>
            <a:r>
              <a:rPr lang="en-US" altLang="zh-TW" smtClean="0"/>
              <a:t>)</a:t>
            </a:r>
            <a:r>
              <a:rPr lang="zh-TW" altLang="en-US" smtClean="0"/>
              <a:t>組 </a:t>
            </a:r>
            <a:r>
              <a:rPr lang="en-US" altLang="zh-TW" smtClean="0"/>
              <a:t>©2019</a:t>
            </a:r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41221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AA040-08CA-49D7-B4A5-BED6B7E8C7C9}" type="slidenum">
              <a:rPr lang="zh-HK" altLang="en-US" smtClean="0"/>
              <a:t>11</a:t>
            </a:fld>
            <a:endParaRPr lang="zh-HK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/>
          <a:srcRect l="12404" t="15750" r="12292" b="27713"/>
          <a:stretch/>
        </p:blipFill>
        <p:spPr>
          <a:xfrm>
            <a:off x="323528" y="2481045"/>
            <a:ext cx="6120680" cy="2584866"/>
          </a:xfrm>
          <a:prstGeom prst="rect">
            <a:avLst/>
          </a:prstGeom>
        </p:spPr>
      </p:pic>
      <p:sp>
        <p:nvSpPr>
          <p:cNvPr id="8" name="雲朵形圖說文字 7"/>
          <p:cNvSpPr/>
          <p:nvPr/>
        </p:nvSpPr>
        <p:spPr>
          <a:xfrm>
            <a:off x="5652120" y="3487054"/>
            <a:ext cx="3384376" cy="1511959"/>
          </a:xfrm>
          <a:prstGeom prst="cloudCallout">
            <a:avLst>
              <a:gd name="adj1" fmla="val 40091"/>
              <a:gd name="adj2" fmla="val 67836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我可以把將軍放在開首嗎？</a:t>
            </a:r>
            <a:endParaRPr 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/>
          <a:srcRect l="12404" t="73772" r="12292"/>
          <a:stretch/>
        </p:blipFill>
        <p:spPr>
          <a:xfrm>
            <a:off x="323201" y="5229200"/>
            <a:ext cx="6120680" cy="1199158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HK" altLang="en-US" smtClean="0"/>
              <a:t>單元二 說明單元</a:t>
            </a:r>
            <a:r>
              <a:rPr lang="en-US" altLang="zh-HK" smtClean="0"/>
              <a:t>(</a:t>
            </a:r>
            <a:r>
              <a:rPr lang="zh-HK" altLang="en-US" smtClean="0"/>
              <a:t>閱讀</a:t>
            </a:r>
            <a:r>
              <a:rPr lang="en-US" altLang="zh-HK" smtClean="0"/>
              <a:t>)</a:t>
            </a:r>
            <a:endParaRPr lang="zh-HK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教育局教育心理服務</a:t>
            </a:r>
            <a:r>
              <a:rPr lang="en-US" altLang="zh-TW" smtClean="0"/>
              <a:t>(</a:t>
            </a:r>
            <a:r>
              <a:rPr lang="zh-TW" altLang="en-US" smtClean="0"/>
              <a:t>新界東</a:t>
            </a:r>
            <a:r>
              <a:rPr lang="en-US" altLang="zh-TW" smtClean="0"/>
              <a:t>)</a:t>
            </a:r>
            <a:r>
              <a:rPr lang="zh-TW" altLang="en-US" smtClean="0"/>
              <a:t>組 </a:t>
            </a:r>
            <a:r>
              <a:rPr lang="en-US" altLang="zh-TW" smtClean="0"/>
              <a:t>©2019</a:t>
            </a:r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804470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48148E-6 L 0.00295 -0.5807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-29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1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005064"/>
            <a:ext cx="1554099" cy="198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標題 2"/>
          <p:cNvSpPr>
            <a:spLocks noGrp="1"/>
          </p:cNvSpPr>
          <p:nvPr>
            <p:ph type="title"/>
          </p:nvPr>
        </p:nvSpPr>
        <p:spPr>
          <a:xfrm>
            <a:off x="457200" y="335004"/>
            <a:ext cx="8229600" cy="936104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solidFill>
                  <a:srgbClr val="7030A0"/>
                </a:solidFill>
              </a:rPr>
              <a:t>中心句常見位置</a:t>
            </a:r>
            <a:endParaRPr lang="zh-HK" altLang="en-US" dirty="0">
              <a:solidFill>
                <a:srgbClr val="7030A0"/>
              </a:solidFill>
            </a:endParaRPr>
          </a:p>
        </p:txBody>
      </p:sp>
      <p:sp>
        <p:nvSpPr>
          <p:cNvPr id="9" name="圓角矩形圖說文字 5"/>
          <p:cNvSpPr/>
          <p:nvPr/>
        </p:nvSpPr>
        <p:spPr>
          <a:xfrm>
            <a:off x="1187624" y="1988840"/>
            <a:ext cx="7200801" cy="2181487"/>
          </a:xfrm>
          <a:prstGeom prst="wedgeRoundRectCallout">
            <a:avLst>
              <a:gd name="adj1" fmla="val 37117"/>
              <a:gd name="adj2" fmla="val 76165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n-US" altLang="zh-TW" sz="40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中心句</a:t>
            </a:r>
            <a:r>
              <a:rPr lang="zh-TW" altLang="zh-HK" sz="40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可</a:t>
            </a:r>
            <a:r>
              <a:rPr lang="zh-TW" altLang="en-US" sz="40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出現在段落</a:t>
            </a:r>
            <a:r>
              <a:rPr lang="en-US" altLang="zh-TW" sz="40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40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文章</a:t>
            </a:r>
            <a:r>
              <a:rPr lang="zh-TW" altLang="en-US" sz="40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endParaRPr lang="en-US" altLang="zh-TW" sz="4000" dirty="0" smtClean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40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 </a:t>
            </a:r>
            <a:r>
              <a:rPr lang="zh-TW" altLang="en-US" sz="40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！</a:t>
            </a:r>
            <a:endParaRPr lang="en-US" altLang="zh-TW" sz="40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1400" b="1" dirty="0" smtClean="0">
              <a:solidFill>
                <a:schemeClr val="tx2">
                  <a:lumMod val="60000"/>
                  <a:lumOff val="40000"/>
                </a:schemeClr>
              </a:solidFill>
              <a:latin typeface="標楷體" panose="03000509000000000000" pitchFamily="65" charset="-120"/>
            </a:endParaRPr>
          </a:p>
          <a:p>
            <a:pPr>
              <a:defRPr/>
            </a:pPr>
            <a:endParaRPr lang="en-US" altLang="zh-TW" sz="1400" b="1" dirty="0">
              <a:solidFill>
                <a:schemeClr val="tx2">
                  <a:lumMod val="60000"/>
                  <a:lumOff val="40000"/>
                </a:schemeClr>
              </a:solidFill>
              <a:latin typeface="標楷體" panose="03000509000000000000" pitchFamily="65" charset="-120"/>
            </a:endParaRPr>
          </a:p>
          <a:p>
            <a:pPr>
              <a:defRPr/>
            </a:pPr>
            <a:endParaRPr lang="en-US" altLang="zh-TW" sz="1400" b="1" dirty="0" smtClean="0">
              <a:solidFill>
                <a:schemeClr val="tx2">
                  <a:lumMod val="60000"/>
                  <a:lumOff val="40000"/>
                </a:schemeClr>
              </a:solidFill>
              <a:latin typeface="標楷體" panose="03000509000000000000" pitchFamily="65" charset="-12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AA040-08CA-49D7-B4A5-BED6B7E8C7C9}" type="slidenum">
              <a:rPr lang="zh-HK" altLang="en-US" smtClean="0"/>
              <a:t>12</a:t>
            </a:fld>
            <a:endParaRPr lang="zh-HK" altLang="en-US"/>
          </a:p>
        </p:txBody>
      </p:sp>
      <p:sp>
        <p:nvSpPr>
          <p:cNvPr id="2" name="TextBox 1"/>
          <p:cNvSpPr txBox="1"/>
          <p:nvPr/>
        </p:nvSpPr>
        <p:spPr>
          <a:xfrm>
            <a:off x="1259632" y="2996952"/>
            <a:ext cx="3024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開頭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或</a:t>
            </a:r>
            <a:r>
              <a:rPr lang="zh-TW" altLang="en-US" sz="4000" dirty="0">
                <a:solidFill>
                  <a:srgbClr val="1A6EF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結尾</a:t>
            </a:r>
            <a:endParaRPr lang="zh-HK" altLang="en-US" sz="4000" dirty="0">
              <a:solidFill>
                <a:srgbClr val="1A6EF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4" name="直線接點 3"/>
          <p:cNvCxnSpPr/>
          <p:nvPr/>
        </p:nvCxnSpPr>
        <p:spPr>
          <a:xfrm>
            <a:off x="1403648" y="3704838"/>
            <a:ext cx="252028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HK" altLang="en-US" smtClean="0"/>
              <a:t>單元二 說明單元</a:t>
            </a:r>
            <a:r>
              <a:rPr lang="en-US" altLang="zh-HK" smtClean="0"/>
              <a:t>(</a:t>
            </a:r>
            <a:r>
              <a:rPr lang="zh-HK" altLang="en-US" smtClean="0"/>
              <a:t>閱讀</a:t>
            </a:r>
            <a:r>
              <a:rPr lang="en-US" altLang="zh-HK" smtClean="0"/>
              <a:t>)</a:t>
            </a:r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教育局教育心理服務</a:t>
            </a:r>
            <a:r>
              <a:rPr lang="en-US" altLang="zh-TW" smtClean="0"/>
              <a:t>(</a:t>
            </a:r>
            <a:r>
              <a:rPr lang="zh-TW" altLang="en-US" smtClean="0"/>
              <a:t>新界東</a:t>
            </a:r>
            <a:r>
              <a:rPr lang="en-US" altLang="zh-TW" smtClean="0"/>
              <a:t>)</a:t>
            </a:r>
            <a:r>
              <a:rPr lang="zh-TW" altLang="en-US" smtClean="0"/>
              <a:t>組 </a:t>
            </a:r>
            <a:r>
              <a:rPr lang="en-US" altLang="zh-TW" smtClean="0"/>
              <a:t>©2019</a:t>
            </a:r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587225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2"/>
          <p:cNvSpPr txBox="1">
            <a:spLocks/>
          </p:cNvSpPr>
          <p:nvPr/>
        </p:nvSpPr>
        <p:spPr>
          <a:xfrm>
            <a:off x="251520" y="1116559"/>
            <a:ext cx="6048672" cy="29744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zh-TW" altLang="en-US" sz="2400" dirty="0" smtClean="0">
                <a:latin typeface="標楷體" panose="03000509000000000000" pitchFamily="65" charset="-120"/>
              </a:rPr>
              <a:t>昆蟲的身體分為頭、胸和腹三部分。頭是昆蟲主要的感覺中心，觸角、眼睛、口器等器官都在頭部。昆蟲的胸可分成前、中和後三個胸節，長有腳和翅膀。昆蟲的消化器官和生殖器官都在腹部。</a:t>
            </a:r>
            <a:endParaRPr lang="zh-HK" altLang="en-US" sz="2400" dirty="0">
              <a:latin typeface="標楷體" panose="03000509000000000000" pitchFamily="65" charset="-120"/>
            </a:endParaRPr>
          </a:p>
        </p:txBody>
      </p:sp>
      <p:sp>
        <p:nvSpPr>
          <p:cNvPr id="11" name="橢圓 10"/>
          <p:cNvSpPr/>
          <p:nvPr/>
        </p:nvSpPr>
        <p:spPr>
          <a:xfrm>
            <a:off x="251520" y="1079236"/>
            <a:ext cx="5040560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4" name="內容版面配置區 2"/>
          <p:cNvSpPr txBox="1">
            <a:spLocks/>
          </p:cNvSpPr>
          <p:nvPr/>
        </p:nvSpPr>
        <p:spPr>
          <a:xfrm>
            <a:off x="2471833" y="4483642"/>
            <a:ext cx="6214967" cy="187270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TW" altLang="zh-HK" sz="2400" u="sng" dirty="0" smtClean="0"/>
              <a:t>志明</a:t>
            </a:r>
            <a:r>
              <a:rPr lang="zh-TW" altLang="zh-HK" sz="2400" dirty="0" smtClean="0"/>
              <a:t>在家孝順父母，照顧弟妹；在校敬愛師長，樂於幫助同學；在課餘時候，參與義工服務，探訪老人。</a:t>
            </a:r>
            <a:r>
              <a:rPr lang="zh-TW" altLang="en-US" sz="2400" dirty="0" smtClean="0"/>
              <a:t> </a:t>
            </a:r>
            <a:r>
              <a:rPr lang="zh-TW" altLang="zh-HK" sz="2400" u="sng" dirty="0" smtClean="0"/>
              <a:t>志明</a:t>
            </a:r>
            <a:r>
              <a:rPr lang="zh-TW" altLang="en-US" sz="2400" dirty="0" smtClean="0"/>
              <a:t>是我們的</a:t>
            </a:r>
            <a:r>
              <a:rPr lang="zh-TW" altLang="zh-HK" sz="2400" dirty="0" smtClean="0"/>
              <a:t>模範。</a:t>
            </a:r>
            <a:endParaRPr lang="zh-TW" altLang="en-US" sz="2400" dirty="0"/>
          </a:p>
        </p:txBody>
      </p:sp>
      <p:sp>
        <p:nvSpPr>
          <p:cNvPr id="10" name="橢圓 9"/>
          <p:cNvSpPr/>
          <p:nvPr/>
        </p:nvSpPr>
        <p:spPr>
          <a:xfrm>
            <a:off x="5076056" y="5614769"/>
            <a:ext cx="2952328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AA040-08CA-49D7-B4A5-BED6B7E8C7C9}" type="slidenum">
              <a:rPr lang="zh-HK" altLang="en-US" smtClean="0"/>
              <a:t>13</a:t>
            </a:fld>
            <a:endParaRPr lang="zh-HK" altLang="en-US"/>
          </a:p>
        </p:txBody>
      </p:sp>
      <p:sp>
        <p:nvSpPr>
          <p:cNvPr id="9" name="標題 2"/>
          <p:cNvSpPr>
            <a:spLocks noGrp="1"/>
          </p:cNvSpPr>
          <p:nvPr>
            <p:ph type="title"/>
          </p:nvPr>
        </p:nvSpPr>
        <p:spPr>
          <a:xfrm>
            <a:off x="457200" y="71495"/>
            <a:ext cx="8229600" cy="936104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solidFill>
                  <a:srgbClr val="7030A0"/>
                </a:solidFill>
              </a:rPr>
              <a:t>中心句常見位置：</a:t>
            </a:r>
            <a:r>
              <a:rPr lang="zh-TW" altLang="en-US" dirty="0">
                <a:solidFill>
                  <a:srgbClr val="00B050"/>
                </a:solidFill>
                <a:latin typeface="標楷體" panose="03000509000000000000" pitchFamily="65" charset="-120"/>
              </a:rPr>
              <a:t>開頭</a:t>
            </a:r>
            <a:r>
              <a:rPr lang="zh-TW" altLang="en-US" dirty="0">
                <a:latin typeface="標楷體" panose="03000509000000000000" pitchFamily="65" charset="-120"/>
              </a:rPr>
              <a:t>或</a:t>
            </a:r>
            <a:r>
              <a:rPr lang="zh-TW" altLang="en-US" dirty="0">
                <a:solidFill>
                  <a:srgbClr val="1A6EF6"/>
                </a:solidFill>
                <a:latin typeface="標楷體" panose="03000509000000000000" pitchFamily="65" charset="-120"/>
              </a:rPr>
              <a:t>結尾</a:t>
            </a:r>
            <a:endParaRPr lang="zh-HK" altLang="en-US" dirty="0">
              <a:solidFill>
                <a:srgbClr val="1A6EF6"/>
              </a:solidFill>
              <a:latin typeface="標楷體" panose="03000509000000000000" pitchFamily="65" charset="-12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HK" altLang="en-US" smtClean="0"/>
              <a:t>單元二 說明單元</a:t>
            </a:r>
            <a:r>
              <a:rPr lang="en-US" altLang="zh-HK" smtClean="0"/>
              <a:t>(</a:t>
            </a:r>
            <a:r>
              <a:rPr lang="zh-HK" altLang="en-US" smtClean="0"/>
              <a:t>閱讀</a:t>
            </a:r>
            <a:r>
              <a:rPr lang="en-US" altLang="zh-HK" smtClean="0"/>
              <a:t>)</a:t>
            </a:r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教育局教育心理服務</a:t>
            </a:r>
            <a:r>
              <a:rPr lang="en-US" altLang="zh-TW" smtClean="0"/>
              <a:t>(</a:t>
            </a:r>
            <a:r>
              <a:rPr lang="zh-TW" altLang="en-US" smtClean="0"/>
              <a:t>新界東</a:t>
            </a:r>
            <a:r>
              <a:rPr lang="en-US" altLang="zh-TW" smtClean="0"/>
              <a:t>)</a:t>
            </a:r>
            <a:r>
              <a:rPr lang="zh-TW" altLang="en-US" smtClean="0"/>
              <a:t>組 </a:t>
            </a:r>
            <a:r>
              <a:rPr lang="en-US" altLang="zh-TW" smtClean="0"/>
              <a:t>©2019</a:t>
            </a:r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73958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324" y="1953498"/>
            <a:ext cx="4040188" cy="39512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endParaRPr lang="zh-HK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9619" y="1966212"/>
            <a:ext cx="4041775" cy="395128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zh-HK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AA040-08CA-49D7-B4A5-BED6B7E8C7C9}" type="slidenum">
              <a:rPr lang="zh-HK" altLang="en-US" smtClean="0"/>
              <a:t>14</a:t>
            </a:fld>
            <a:endParaRPr lang="zh-HK" altLang="en-US"/>
          </a:p>
        </p:txBody>
      </p:sp>
      <p:sp>
        <p:nvSpPr>
          <p:cNvPr id="8" name="內容版面配置區 1"/>
          <p:cNvSpPr txBox="1">
            <a:spLocks/>
          </p:cNvSpPr>
          <p:nvPr/>
        </p:nvSpPr>
        <p:spPr>
          <a:xfrm>
            <a:off x="395536" y="268062"/>
            <a:ext cx="7836595" cy="7913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zh-TW" altLang="en-US" sz="4400" dirty="0" smtClean="0">
                <a:solidFill>
                  <a:srgbClr val="864300"/>
                </a:solidFill>
                <a:latin typeface="標楷體" panose="03000509000000000000" pitchFamily="65" charset="-120"/>
              </a:rPr>
              <a:t>中心句常出現在段落的：</a:t>
            </a:r>
            <a:endParaRPr lang="en-US" altLang="zh-TW" sz="4400" dirty="0" smtClean="0">
              <a:solidFill>
                <a:srgbClr val="864300"/>
              </a:solidFill>
              <a:latin typeface="標楷體" panose="03000509000000000000" pitchFamily="65" charset="-12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zh-TW" altLang="en-US" sz="4400" dirty="0" smtClean="0">
                <a:solidFill>
                  <a:schemeClr val="accent3">
                    <a:lumMod val="75000"/>
                  </a:schemeClr>
                </a:solidFill>
              </a:rPr>
              <a:t>                                    </a:t>
            </a:r>
            <a:endParaRPr lang="zh-HK" altLang="en-US" sz="3600" dirty="0"/>
          </a:p>
        </p:txBody>
      </p:sp>
      <p:sp>
        <p:nvSpPr>
          <p:cNvPr id="9" name="文字版面配置區 8"/>
          <p:cNvSpPr>
            <a:spLocks noGrp="1"/>
          </p:cNvSpPr>
          <p:nvPr>
            <p:ph type="body" idx="1"/>
          </p:nvPr>
        </p:nvSpPr>
        <p:spPr>
          <a:xfrm>
            <a:off x="509537" y="1233498"/>
            <a:ext cx="1512000" cy="720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zh-TW" altLang="en-US" sz="4000" b="1" dirty="0">
                <a:solidFill>
                  <a:srgbClr val="00CC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開頭</a:t>
            </a:r>
            <a:endParaRPr lang="en-GB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483163" y="2492896"/>
            <a:ext cx="3384376" cy="2177294"/>
            <a:chOff x="728152" y="2311230"/>
            <a:chExt cx="2722192" cy="1787208"/>
          </a:xfrm>
        </p:grpSpPr>
        <p:pic>
          <p:nvPicPr>
            <p:cNvPr id="21" name="圖片 29"/>
            <p:cNvPicPr/>
            <p:nvPr/>
          </p:nvPicPr>
          <p:blipFill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9659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28152" y="2311230"/>
              <a:ext cx="1109312" cy="178720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grpSp>
          <p:nvGrpSpPr>
            <p:cNvPr id="22" name="群組 24"/>
            <p:cNvGrpSpPr/>
            <p:nvPr/>
          </p:nvGrpSpPr>
          <p:grpSpPr>
            <a:xfrm>
              <a:off x="1965529" y="2762840"/>
              <a:ext cx="1484815" cy="1228751"/>
              <a:chOff x="5220072" y="3492721"/>
              <a:chExt cx="1484815" cy="1228751"/>
            </a:xfrm>
          </p:grpSpPr>
          <p:pic>
            <p:nvPicPr>
              <p:cNvPr id="23" name="圖片 30"/>
              <p:cNvPicPr/>
              <p:nvPr/>
            </p:nvPicPr>
            <p:blipFill rotWithShape="1">
              <a:blip r:embed="rId4" cstate="screen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100000" l="0" r="9866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5220072" y="3492721"/>
                <a:ext cx="620719" cy="744526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24" name="圖片 31"/>
              <p:cNvPicPr/>
              <p:nvPr/>
            </p:nvPicPr>
            <p:blipFill rotWithShape="1">
              <a:blip r:embed="rId4" cstate="screen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100000" l="0" r="9866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5652120" y="3513520"/>
                <a:ext cx="620719" cy="744526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25" name="圖片 32"/>
              <p:cNvPicPr/>
              <p:nvPr/>
            </p:nvPicPr>
            <p:blipFill rotWithShape="1">
              <a:blip r:embed="rId4" cstate="screen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100000" l="0" r="9866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6084168" y="3501008"/>
                <a:ext cx="620719" cy="744526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26" name="圖片 34"/>
              <p:cNvPicPr/>
              <p:nvPr/>
            </p:nvPicPr>
            <p:blipFill rotWithShape="1">
              <a:blip r:embed="rId4" cstate="screen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100000" l="0" r="9866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5220072" y="3934800"/>
                <a:ext cx="620719" cy="744526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27" name="圖片 35"/>
              <p:cNvPicPr/>
              <p:nvPr/>
            </p:nvPicPr>
            <p:blipFill rotWithShape="1">
              <a:blip r:embed="rId4" cstate="screen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100000" l="0" r="9866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5652119" y="3976946"/>
                <a:ext cx="620719" cy="744526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28" name="圖片 37"/>
              <p:cNvPicPr/>
              <p:nvPr/>
            </p:nvPicPr>
            <p:blipFill rotWithShape="1">
              <a:blip r:embed="rId4" cstate="screen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100000" l="0" r="9866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6084168" y="3976946"/>
                <a:ext cx="620719" cy="744526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</p:grpSp>
      <p:sp>
        <p:nvSpPr>
          <p:cNvPr id="29" name="矩形 7"/>
          <p:cNvSpPr>
            <a:spLocks noGrp="1"/>
          </p:cNvSpPr>
          <p:nvPr>
            <p:ph type="body" sz="quarter" idx="3"/>
          </p:nvPr>
        </p:nvSpPr>
        <p:spPr>
          <a:xfrm>
            <a:off x="7014241" y="1241424"/>
            <a:ext cx="1512000" cy="720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buClr>
                <a:srgbClr val="7FD13B"/>
              </a:buClr>
              <a:buSzPct val="100000"/>
            </a:pPr>
            <a:r>
              <a:rPr lang="zh-TW" altLang="en-US" sz="4000" b="1" dirty="0">
                <a:solidFill>
                  <a:srgbClr val="3A79A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結尾</a:t>
            </a:r>
            <a:endParaRPr lang="en-US" altLang="zh-HK" sz="2400" dirty="0">
              <a:solidFill>
                <a:srgbClr val="3A79A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5037845" y="2588193"/>
            <a:ext cx="3415123" cy="2327822"/>
            <a:chOff x="5068385" y="2469330"/>
            <a:chExt cx="2751424" cy="1812880"/>
          </a:xfrm>
        </p:grpSpPr>
        <p:pic>
          <p:nvPicPr>
            <p:cNvPr id="31" name="圖片 33"/>
            <p:cNvPicPr/>
            <p:nvPr/>
          </p:nvPicPr>
          <p:blipFill rotWithShape="1">
            <a:blip r:embed="rId6" cstate="screen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9943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739328" y="2469330"/>
              <a:ext cx="1080481" cy="181288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grpSp>
          <p:nvGrpSpPr>
            <p:cNvPr id="32" name="群組 9"/>
            <p:cNvGrpSpPr/>
            <p:nvPr/>
          </p:nvGrpSpPr>
          <p:grpSpPr>
            <a:xfrm>
              <a:off x="5068385" y="2783351"/>
              <a:ext cx="1484815" cy="1228751"/>
              <a:chOff x="5220072" y="3492721"/>
              <a:chExt cx="1484815" cy="1228751"/>
            </a:xfrm>
          </p:grpSpPr>
          <p:pic>
            <p:nvPicPr>
              <p:cNvPr id="33" name="圖片 23"/>
              <p:cNvPicPr/>
              <p:nvPr/>
            </p:nvPicPr>
            <p:blipFill rotWithShape="1">
              <a:blip r:embed="rId4" cstate="screen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100000" l="0" r="9866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5220072" y="3492721"/>
                <a:ext cx="620719" cy="744526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34" name="圖片 25"/>
              <p:cNvPicPr/>
              <p:nvPr/>
            </p:nvPicPr>
            <p:blipFill rotWithShape="1">
              <a:blip r:embed="rId4" cstate="screen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100000" l="0" r="9866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5652120" y="3513520"/>
                <a:ext cx="620719" cy="744526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35" name="圖片 26"/>
              <p:cNvPicPr/>
              <p:nvPr/>
            </p:nvPicPr>
            <p:blipFill rotWithShape="1">
              <a:blip r:embed="rId4" cstate="screen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100000" l="0" r="9866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6084168" y="3501008"/>
                <a:ext cx="620719" cy="744526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36" name="圖片 27"/>
              <p:cNvPicPr/>
              <p:nvPr/>
            </p:nvPicPr>
            <p:blipFill rotWithShape="1">
              <a:blip r:embed="rId4" cstate="screen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100000" l="0" r="9866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5220072" y="3934800"/>
                <a:ext cx="620719" cy="744526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37" name="圖片 28"/>
              <p:cNvPicPr/>
              <p:nvPr/>
            </p:nvPicPr>
            <p:blipFill rotWithShape="1">
              <a:blip r:embed="rId4" cstate="screen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100000" l="0" r="9866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5652119" y="3976946"/>
                <a:ext cx="620719" cy="744526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38" name="圖片 36"/>
              <p:cNvPicPr/>
              <p:nvPr/>
            </p:nvPicPr>
            <p:blipFill rotWithShape="1">
              <a:blip r:embed="rId4" cstate="screen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100000" l="0" r="9866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6084168" y="3976946"/>
                <a:ext cx="620719" cy="744526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</p:grpSp>
      <p:sp>
        <p:nvSpPr>
          <p:cNvPr id="40" name="雲朵形圖說文字 38"/>
          <p:cNvSpPr/>
          <p:nvPr/>
        </p:nvSpPr>
        <p:spPr>
          <a:xfrm>
            <a:off x="635108" y="4958167"/>
            <a:ext cx="7920880" cy="1450284"/>
          </a:xfrm>
          <a:prstGeom prst="cloud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閱讀文章時，找出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中心句</a:t>
            </a:r>
            <a:r>
              <a:rPr lang="zh-TW" altLang="en-US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，可以幫助我們理解</a:t>
            </a:r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文章。</a:t>
            </a:r>
            <a:endParaRPr lang="en-US" altLang="zh-TW" sz="28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HK" altLang="en-US" smtClean="0"/>
              <a:t>單元二 說明單元</a:t>
            </a:r>
            <a:r>
              <a:rPr lang="en-US" altLang="zh-HK" smtClean="0"/>
              <a:t>(</a:t>
            </a:r>
            <a:r>
              <a:rPr lang="zh-HK" altLang="en-US" smtClean="0"/>
              <a:t>閱讀</a:t>
            </a:r>
            <a:r>
              <a:rPr lang="en-US" altLang="zh-HK" smtClean="0"/>
              <a:t>)</a:t>
            </a:r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教育局教育心理服務</a:t>
            </a:r>
            <a:r>
              <a:rPr lang="en-US" altLang="zh-TW" smtClean="0"/>
              <a:t>(</a:t>
            </a:r>
            <a:r>
              <a:rPr lang="zh-TW" altLang="en-US" smtClean="0"/>
              <a:t>新界東</a:t>
            </a:r>
            <a:r>
              <a:rPr lang="en-US" altLang="zh-TW" smtClean="0"/>
              <a:t>)</a:t>
            </a:r>
            <a:r>
              <a:rPr lang="zh-TW" altLang="en-US" smtClean="0"/>
              <a:t>組 </a:t>
            </a:r>
            <a:r>
              <a:rPr lang="en-US" altLang="zh-TW" smtClean="0"/>
              <a:t>©2019</a:t>
            </a:r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4788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版面配置區 1"/>
          <p:cNvSpPr txBox="1">
            <a:spLocks/>
          </p:cNvSpPr>
          <p:nvPr/>
        </p:nvSpPr>
        <p:spPr>
          <a:xfrm>
            <a:off x="755575" y="1701080"/>
            <a:ext cx="7931225" cy="46552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mbol" pitchFamily="18" charset="2"/>
              <a:buNone/>
            </a:pPr>
            <a:r>
              <a:rPr lang="zh-TW" altLang="en-US" sz="32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遊戲規則</a:t>
            </a:r>
            <a:r>
              <a:rPr lang="en-US" altLang="zh-TW" sz="32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︰</a:t>
            </a:r>
          </a:p>
          <a:p>
            <a:pPr marL="0" indent="0">
              <a:buNone/>
            </a:pPr>
            <a:r>
              <a:rPr lang="en-US" altLang="zh-TW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1.2</a:t>
            </a:r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人一組，獲派發活動</a:t>
            </a:r>
            <a:r>
              <a:rPr lang="en-US" altLang="zh-TW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工作紙</a:t>
            </a:r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endParaRPr lang="en-US" altLang="zh-TW" sz="3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輪流朗讀每段一次</a:t>
            </a:r>
            <a:endParaRPr lang="en-US" altLang="zh-TW" sz="3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>
              <a:buNone/>
            </a:pPr>
            <a:r>
              <a:rPr lang="en-US" altLang="zh-TW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zh-HK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討論每段的「將軍」</a:t>
            </a:r>
            <a:r>
              <a:rPr lang="en-US" altLang="zh-TW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中心句</a:t>
            </a:r>
            <a:r>
              <a:rPr lang="en-US" altLang="zh-TW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HK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是</a:t>
            </a:r>
            <a:endParaRPr lang="en-US" altLang="zh-TW" sz="3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>
              <a:buNone/>
            </a:pPr>
            <a:r>
              <a:rPr lang="en-US" altLang="zh-TW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zh-HK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哪一句</a:t>
            </a:r>
            <a:endParaRPr lang="en-US" altLang="zh-TW" sz="3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>
              <a:buNone/>
            </a:pPr>
            <a:r>
              <a:rPr lang="en-US" altLang="zh-TW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在中心句下畫橫線</a:t>
            </a:r>
            <a:endParaRPr lang="en-US" altLang="zh-TW" sz="3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>
              <a:buNone/>
            </a:pPr>
            <a:r>
              <a:rPr lang="en-US" altLang="zh-TW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en-US" altLang="zh-TW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口頭</a:t>
            </a:r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回答問題</a:t>
            </a:r>
            <a:endParaRPr lang="zh-TW" altLang="zh-HK" sz="3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Font typeface="Symbol" pitchFamily="18" charset="2"/>
              <a:buNone/>
            </a:pPr>
            <a:endParaRPr lang="en-US" altLang="zh-TW" sz="3600" dirty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標題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296144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>
                <a:solidFill>
                  <a:srgbClr val="7030A0"/>
                </a:solidFill>
              </a:rPr>
              <a:t>分組活動</a:t>
            </a:r>
            <a:r>
              <a:rPr lang="en-US" altLang="zh-TW" dirty="0" smtClean="0">
                <a:solidFill>
                  <a:srgbClr val="7030A0"/>
                </a:solidFill>
              </a:rPr>
              <a:t> </a:t>
            </a:r>
            <a:r>
              <a:rPr lang="en-US" altLang="zh-TW" dirty="0">
                <a:solidFill>
                  <a:srgbClr val="7030A0"/>
                </a:solidFill>
              </a:rPr>
              <a:t>(</a:t>
            </a:r>
            <a:r>
              <a:rPr lang="zh-TW" altLang="en-US" dirty="0">
                <a:solidFill>
                  <a:srgbClr val="7030A0"/>
                </a:solidFill>
              </a:rPr>
              <a:t>二</a:t>
            </a:r>
            <a:r>
              <a:rPr lang="en-US" altLang="zh-TW" dirty="0">
                <a:solidFill>
                  <a:srgbClr val="7030A0"/>
                </a:solidFill>
              </a:rPr>
              <a:t>)</a:t>
            </a:r>
            <a:r>
              <a:rPr lang="zh-TW" altLang="en-US" dirty="0">
                <a:solidFill>
                  <a:srgbClr val="7030A0"/>
                </a:solidFill>
              </a:rPr>
              <a:t> </a:t>
            </a:r>
            <a:r>
              <a:rPr lang="en-US" altLang="zh-TW" dirty="0">
                <a:solidFill>
                  <a:srgbClr val="7030A0"/>
                </a:solidFill>
              </a:rPr>
              <a:t/>
            </a:r>
            <a:br>
              <a:rPr lang="en-US" altLang="zh-TW" dirty="0">
                <a:solidFill>
                  <a:srgbClr val="7030A0"/>
                </a:solidFill>
              </a:rPr>
            </a:br>
            <a:r>
              <a:rPr lang="zh-TW" altLang="en-US" dirty="0" smtClean="0">
                <a:solidFill>
                  <a:srgbClr val="7030A0"/>
                </a:solidFill>
              </a:rPr>
              <a:t>齊</a:t>
            </a:r>
            <a:r>
              <a:rPr lang="zh-TW" altLang="en-US" dirty="0">
                <a:solidFill>
                  <a:srgbClr val="7030A0"/>
                </a:solidFill>
              </a:rPr>
              <a:t>來找將軍</a:t>
            </a:r>
            <a:endParaRPr lang="zh-HK" altLang="en-US" dirty="0">
              <a:solidFill>
                <a:srgbClr val="7030A0"/>
              </a:solidFill>
            </a:endParaRPr>
          </a:p>
        </p:txBody>
      </p:sp>
      <p:pic>
        <p:nvPicPr>
          <p:cNvPr id="9" name="圖片 8"/>
          <p:cNvPicPr/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44" l="0" r="995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88324" y="10106"/>
            <a:ext cx="1512167" cy="23762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圓角矩形圖說文字 9"/>
          <p:cNvSpPr/>
          <p:nvPr/>
        </p:nvSpPr>
        <p:spPr>
          <a:xfrm>
            <a:off x="5318043" y="4941168"/>
            <a:ext cx="2782349" cy="1152128"/>
          </a:xfrm>
          <a:prstGeom prst="wedgeRoundRectCallout">
            <a:avLst>
              <a:gd name="adj1" fmla="val -106053"/>
              <a:gd name="adj2" fmla="val -906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n-US" altLang="zh-TW" sz="40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你</a:t>
            </a:r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認為這段文字說明甚麼？</a:t>
            </a:r>
            <a:endParaRPr lang="zh-HK" altLang="en-US" sz="28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defRPr/>
            </a:pPr>
            <a:endParaRPr lang="en-US" altLang="zh-TW" sz="1400" b="1" dirty="0">
              <a:solidFill>
                <a:schemeClr val="tx2">
                  <a:lumMod val="60000"/>
                  <a:lumOff val="40000"/>
                </a:schemeClr>
              </a:solidFill>
              <a:latin typeface="標楷體" panose="03000509000000000000" pitchFamily="65" charset="-120"/>
            </a:endParaRPr>
          </a:p>
          <a:p>
            <a:pPr>
              <a:defRPr/>
            </a:pPr>
            <a:endParaRPr lang="en-US" altLang="zh-TW" sz="1400" b="1" dirty="0" smtClean="0">
              <a:solidFill>
                <a:schemeClr val="tx2">
                  <a:lumMod val="60000"/>
                  <a:lumOff val="40000"/>
                </a:schemeClr>
              </a:solidFill>
              <a:latin typeface="標楷體" panose="03000509000000000000" pitchFamily="65" charset="-12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AA040-08CA-49D7-B4A5-BED6B7E8C7C9}" type="slidenum">
              <a:rPr lang="zh-HK" altLang="en-US" smtClean="0"/>
              <a:t>15</a:t>
            </a:fld>
            <a:endParaRPr lang="zh-HK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HK" altLang="en-US" smtClean="0"/>
              <a:t>單元二 說明單元</a:t>
            </a:r>
            <a:r>
              <a:rPr lang="en-US" altLang="zh-HK" smtClean="0"/>
              <a:t>(</a:t>
            </a:r>
            <a:r>
              <a:rPr lang="zh-HK" altLang="en-US" smtClean="0"/>
              <a:t>閱讀</a:t>
            </a:r>
            <a:r>
              <a:rPr lang="en-US" altLang="zh-HK" smtClean="0"/>
              <a:t>)</a:t>
            </a:r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教育局教育心理服務</a:t>
            </a:r>
            <a:r>
              <a:rPr lang="en-US" altLang="zh-TW" smtClean="0"/>
              <a:t>(</a:t>
            </a:r>
            <a:r>
              <a:rPr lang="zh-TW" altLang="en-US" smtClean="0"/>
              <a:t>新界東</a:t>
            </a:r>
            <a:r>
              <a:rPr lang="en-US" altLang="zh-TW" smtClean="0"/>
              <a:t>)</a:t>
            </a:r>
            <a:r>
              <a:rPr lang="zh-TW" altLang="en-US" smtClean="0"/>
              <a:t>組 </a:t>
            </a:r>
            <a:r>
              <a:rPr lang="en-US" altLang="zh-TW" smtClean="0"/>
              <a:t>©2019</a:t>
            </a:r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5166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07504" y="1772816"/>
            <a:ext cx="8784976" cy="3265742"/>
          </a:xfrm>
          <a:solidFill>
            <a:schemeClr val="bg1">
              <a:alpha val="90000"/>
            </a:schemeClr>
          </a:solidFill>
          <a:ln w="28575">
            <a:solidFill>
              <a:schemeClr val="accent5"/>
            </a:solidFill>
          </a:ln>
        </p:spPr>
        <p:txBody>
          <a:bodyPr wrap="square" lIns="144000" tIns="72000" rIns="144000" bIns="72000">
            <a:noAutofit/>
          </a:bodyPr>
          <a:lstStyle/>
          <a:p>
            <a:endParaRPr lang="en-US" altLang="zh-TW" sz="20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600" dirty="0">
                <a:solidFill>
                  <a:schemeClr val="tx1"/>
                </a:solidFill>
                <a:latin typeface="標楷體" panose="03000509000000000000" pitchFamily="65" charset="-120"/>
              </a:rPr>
              <a:t>做運動的好處有很多。專家指出每天恆常做</a:t>
            </a:r>
            <a:r>
              <a:rPr lang="en-US" altLang="zh-TW" sz="3600" dirty="0">
                <a:solidFill>
                  <a:schemeClr val="tx1"/>
                </a:solidFill>
                <a:latin typeface="標楷體" panose="03000509000000000000" pitchFamily="65" charset="-120"/>
              </a:rPr>
              <a:t>30</a:t>
            </a:r>
            <a:r>
              <a:rPr lang="zh-TW" altLang="en-US" sz="3600" dirty="0">
                <a:solidFill>
                  <a:schemeClr val="tx1"/>
                </a:solidFill>
                <a:latin typeface="標楷體" panose="03000509000000000000" pitchFamily="65" charset="-120"/>
              </a:rPr>
              <a:t>分鐘帶氧運動，就能改善身體的狀況，還可改善心肺功能和免疫系統，使患病的機會大大減少。</a:t>
            </a:r>
          </a:p>
        </p:txBody>
      </p:sp>
      <p:cxnSp>
        <p:nvCxnSpPr>
          <p:cNvPr id="9" name="直線接點 8"/>
          <p:cNvCxnSpPr/>
          <p:nvPr/>
        </p:nvCxnSpPr>
        <p:spPr>
          <a:xfrm>
            <a:off x="251520" y="2780928"/>
            <a:ext cx="403244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圖片 9"/>
          <p:cNvPicPr/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47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9552" y="1232756"/>
            <a:ext cx="736604" cy="10801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1" name="群組 10"/>
          <p:cNvGrpSpPr/>
          <p:nvPr/>
        </p:nvGrpSpPr>
        <p:grpSpPr>
          <a:xfrm>
            <a:off x="165211" y="5098752"/>
            <a:ext cx="4896544" cy="1440160"/>
            <a:chOff x="1889142" y="4979397"/>
            <a:chExt cx="4896544" cy="1440160"/>
          </a:xfrm>
        </p:grpSpPr>
        <p:sp>
          <p:nvSpPr>
            <p:cNvPr id="12" name="雲朵形圖說文字 11"/>
            <p:cNvSpPr/>
            <p:nvPr/>
          </p:nvSpPr>
          <p:spPr>
            <a:xfrm>
              <a:off x="1889142" y="4979397"/>
              <a:ext cx="4896544" cy="1440160"/>
            </a:xfrm>
            <a:prstGeom prst="cloudCallout">
              <a:avLst>
                <a:gd name="adj1" fmla="val 55881"/>
                <a:gd name="adj2" fmla="val -24998"/>
              </a:avLst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altLang="zh-HK" sz="24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2631785" y="5160868"/>
              <a:ext cx="3467616" cy="10772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32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找到中心句了，</a:t>
              </a:r>
              <a:endPara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r>
                <a:rPr lang="zh-TW" altLang="en-US" sz="32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這</a:t>
              </a:r>
              <a:r>
                <a:rPr lang="zh-TW" altLang="en-US" sz="32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段文字說明</a:t>
              </a:r>
              <a:r>
                <a:rPr lang="en-US" altLang="zh-TW" sz="32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……</a:t>
              </a:r>
              <a:endParaRPr lang="en-GB" altLang="zh-HK" sz="32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sp>
        <p:nvSpPr>
          <p:cNvPr id="14" name="圓角矩形 13"/>
          <p:cNvSpPr/>
          <p:nvPr/>
        </p:nvSpPr>
        <p:spPr>
          <a:xfrm>
            <a:off x="5435538" y="5125158"/>
            <a:ext cx="3504761" cy="112715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這段文字說明了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運動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有很多好處</a:t>
            </a:r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HK" altLang="en-US" sz="3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AA040-08CA-49D7-B4A5-BED6B7E8C7C9}" type="slidenum">
              <a:rPr lang="zh-HK" altLang="en-US" smtClean="0"/>
              <a:t>16</a:t>
            </a:fld>
            <a:endParaRPr lang="zh-HK" altLang="en-US"/>
          </a:p>
        </p:txBody>
      </p:sp>
      <p:sp>
        <p:nvSpPr>
          <p:cNvPr id="15" name="標題 2"/>
          <p:cNvSpPr txBox="1">
            <a:spLocks/>
          </p:cNvSpPr>
          <p:nvPr/>
        </p:nvSpPr>
        <p:spPr>
          <a:xfrm>
            <a:off x="466734" y="116632"/>
            <a:ext cx="8229600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j-cs"/>
              </a:defRPr>
            </a:lvl1pPr>
          </a:lstStyle>
          <a:p>
            <a:r>
              <a:rPr lang="zh-TW" altLang="en-US" dirty="0" smtClean="0">
                <a:solidFill>
                  <a:srgbClr val="7030A0"/>
                </a:solidFill>
              </a:rPr>
              <a:t>分組活動</a:t>
            </a:r>
            <a:r>
              <a:rPr lang="en-US" altLang="zh-TW" dirty="0" smtClean="0">
                <a:solidFill>
                  <a:srgbClr val="7030A0"/>
                </a:solidFill>
              </a:rPr>
              <a:t> (</a:t>
            </a:r>
            <a:r>
              <a:rPr lang="zh-TW" altLang="en-US" dirty="0" smtClean="0">
                <a:solidFill>
                  <a:srgbClr val="7030A0"/>
                </a:solidFill>
              </a:rPr>
              <a:t>二</a:t>
            </a:r>
            <a:r>
              <a:rPr lang="en-US" altLang="zh-TW" dirty="0" smtClean="0">
                <a:solidFill>
                  <a:srgbClr val="7030A0"/>
                </a:solidFill>
              </a:rPr>
              <a:t>)</a:t>
            </a:r>
            <a:r>
              <a:rPr lang="zh-TW" altLang="en-US" dirty="0" smtClean="0">
                <a:solidFill>
                  <a:srgbClr val="7030A0"/>
                </a:solidFill>
              </a:rPr>
              <a:t> </a:t>
            </a:r>
            <a:r>
              <a:rPr lang="en-US" altLang="zh-TW" dirty="0" smtClean="0">
                <a:solidFill>
                  <a:srgbClr val="7030A0"/>
                </a:solidFill>
              </a:rPr>
              <a:t/>
            </a:r>
            <a:br>
              <a:rPr lang="en-US" altLang="zh-TW" dirty="0" smtClean="0">
                <a:solidFill>
                  <a:srgbClr val="7030A0"/>
                </a:solidFill>
              </a:rPr>
            </a:br>
            <a:r>
              <a:rPr lang="zh-HK" altLang="en-US" dirty="0">
                <a:solidFill>
                  <a:srgbClr val="7030A0"/>
                </a:solidFill>
              </a:rPr>
              <a:t>齊來</a:t>
            </a:r>
            <a:r>
              <a:rPr lang="zh-TW" altLang="en-US" dirty="0" smtClean="0">
                <a:solidFill>
                  <a:srgbClr val="7030A0"/>
                </a:solidFill>
              </a:rPr>
              <a:t>找</a:t>
            </a:r>
            <a:r>
              <a:rPr lang="zh-TW" altLang="en-US" dirty="0" smtClean="0">
                <a:solidFill>
                  <a:srgbClr val="7030A0"/>
                </a:solidFill>
              </a:rPr>
              <a:t>將軍</a:t>
            </a:r>
            <a:endParaRPr lang="zh-HK" altLang="en-US" dirty="0">
              <a:solidFill>
                <a:srgbClr val="7030A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HK" altLang="en-US" smtClean="0"/>
              <a:t>單元二 說明單元</a:t>
            </a:r>
            <a:r>
              <a:rPr lang="en-US" altLang="zh-HK" smtClean="0"/>
              <a:t>(</a:t>
            </a:r>
            <a:r>
              <a:rPr lang="zh-HK" altLang="en-US" smtClean="0"/>
              <a:t>閱讀</a:t>
            </a:r>
            <a:r>
              <a:rPr lang="en-US" altLang="zh-HK" smtClean="0"/>
              <a:t>)</a:t>
            </a:r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教育局教育心理服務</a:t>
            </a:r>
            <a:r>
              <a:rPr lang="en-US" altLang="zh-TW" smtClean="0"/>
              <a:t>(</a:t>
            </a:r>
            <a:r>
              <a:rPr lang="zh-TW" altLang="en-US" smtClean="0"/>
              <a:t>新界東</a:t>
            </a:r>
            <a:r>
              <a:rPr lang="en-US" altLang="zh-TW" smtClean="0"/>
              <a:t>)</a:t>
            </a:r>
            <a:r>
              <a:rPr lang="zh-TW" altLang="en-US" smtClean="0"/>
              <a:t>組 </a:t>
            </a:r>
            <a:r>
              <a:rPr lang="en-US" altLang="zh-TW" smtClean="0"/>
              <a:t>©2019</a:t>
            </a:r>
            <a:endParaRPr lang="zh-HK" altLang="en-US"/>
          </a:p>
        </p:txBody>
      </p:sp>
      <p:sp>
        <p:nvSpPr>
          <p:cNvPr id="8" name="TextBox 7"/>
          <p:cNvSpPr txBox="1"/>
          <p:nvPr/>
        </p:nvSpPr>
        <p:spPr>
          <a:xfrm>
            <a:off x="176120" y="239580"/>
            <a:ext cx="1115144" cy="43088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段落一</a:t>
            </a:r>
            <a:endParaRPr lang="zh-HK" altLang="en-US" sz="2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3642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251520" y="1411420"/>
            <a:ext cx="8640959" cy="3457740"/>
          </a:xfrm>
          <a:solidFill>
            <a:schemeClr val="bg1">
              <a:alpha val="90000"/>
            </a:schemeClr>
          </a:solidFill>
          <a:ln w="28575">
            <a:solidFill>
              <a:schemeClr val="accent5"/>
            </a:solidFill>
          </a:ln>
        </p:spPr>
        <p:txBody>
          <a:bodyPr wrap="square" lIns="144000" tIns="72000" rIns="144000" bIns="72000" anchor="t" anchorCtr="0">
            <a:noAutofit/>
          </a:bodyPr>
          <a:lstStyle/>
          <a:p>
            <a:pPr marL="0" indent="0">
              <a:lnSpc>
                <a:spcPts val="48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altLang="zh-HK" dirty="0" smtClean="0"/>
              <a:t>一般人只知道鹽是常用的調味品，其實</a:t>
            </a:r>
            <a:r>
              <a:rPr lang="zh-TW" altLang="en-US" dirty="0" smtClean="0"/>
              <a:t>，</a:t>
            </a:r>
            <a:r>
              <a:rPr lang="zh-TW" altLang="zh-HK" dirty="0" smtClean="0"/>
              <a:t>它的用途遠超過我們的想像，例如：鹽可以防止食物變壞；用鹽</a:t>
            </a:r>
            <a:r>
              <a:rPr lang="zh-TW" altLang="en-US" dirty="0" smtClean="0"/>
              <a:t>來</a:t>
            </a:r>
            <a:r>
              <a:rPr lang="zh-TW" altLang="zh-HK" dirty="0" smtClean="0"/>
              <a:t>摩擦</a:t>
            </a:r>
            <a:r>
              <a:rPr lang="zh-TW" altLang="en-US" dirty="0" smtClean="0"/>
              <a:t>因氧化而</a:t>
            </a:r>
            <a:r>
              <a:rPr lang="zh-TW" altLang="zh-HK" dirty="0" smtClean="0"/>
              <a:t>變了色的銀器，可</a:t>
            </a:r>
            <a:r>
              <a:rPr lang="zh-TW" altLang="en-US" dirty="0" smtClean="0"/>
              <a:t>使銀器</a:t>
            </a:r>
            <a:r>
              <a:rPr lang="zh-TW" altLang="zh-HK" dirty="0" smtClean="0"/>
              <a:t>恢復光澤；</a:t>
            </a:r>
            <a:r>
              <a:rPr lang="zh-TW" altLang="en-US" dirty="0" smtClean="0"/>
              <a:t>用</a:t>
            </a:r>
            <a:r>
              <a:rPr lang="zh-TW" altLang="zh-HK" dirty="0" smtClean="0"/>
              <a:t>加</a:t>
            </a:r>
            <a:r>
              <a:rPr lang="zh-TW" altLang="en-US" dirty="0" smtClean="0"/>
              <a:t>了</a:t>
            </a:r>
            <a:r>
              <a:rPr lang="zh-TW" altLang="zh-HK" dirty="0" smtClean="0"/>
              <a:t>鹽</a:t>
            </a:r>
            <a:r>
              <a:rPr lang="zh-TW" altLang="en-US" dirty="0" smtClean="0"/>
              <a:t>的温</a:t>
            </a:r>
            <a:r>
              <a:rPr lang="zh-TW" altLang="zh-HK" dirty="0" smtClean="0"/>
              <a:t>水</a:t>
            </a:r>
            <a:r>
              <a:rPr lang="zh-TW" altLang="en-US" dirty="0" smtClean="0"/>
              <a:t>漱</a:t>
            </a:r>
            <a:r>
              <a:rPr lang="zh-TW" altLang="zh-HK" dirty="0" smtClean="0"/>
              <a:t>口</a:t>
            </a:r>
            <a:r>
              <a:rPr lang="zh-TW" altLang="en-US" dirty="0" smtClean="0"/>
              <a:t>，可</a:t>
            </a:r>
            <a:r>
              <a:rPr lang="zh-TW" altLang="zh-HK" dirty="0" smtClean="0"/>
              <a:t>舒緩喉嚨不適</a:t>
            </a:r>
            <a:r>
              <a:rPr lang="en-US" altLang="zh-TW" dirty="0" smtClean="0">
                <a:latin typeface="標楷體" panose="03000509000000000000" pitchFamily="65" charset="-120"/>
              </a:rPr>
              <a:t>……</a:t>
            </a:r>
            <a:r>
              <a:rPr lang="zh-TW" altLang="zh-HK" dirty="0" smtClean="0"/>
              <a:t>鹽的用途真是數之不盡。</a:t>
            </a:r>
            <a:endParaRPr lang="zh-HK" altLang="en-US" b="1" dirty="0" smtClean="0">
              <a:latin typeface="+mj-ea"/>
            </a:endParaRPr>
          </a:p>
          <a:p>
            <a:pPr marL="0" indent="0">
              <a:lnSpc>
                <a:spcPts val="48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zh-HK" altLang="en-US" sz="3200" dirty="0">
              <a:solidFill>
                <a:schemeClr val="tx1"/>
              </a:solidFill>
              <a:latin typeface="標楷體" panose="03000509000000000000" pitchFamily="65" charset="-120"/>
            </a:endParaRPr>
          </a:p>
        </p:txBody>
      </p:sp>
      <p:cxnSp>
        <p:nvCxnSpPr>
          <p:cNvPr id="8" name="直線接點 7"/>
          <p:cNvCxnSpPr/>
          <p:nvPr/>
        </p:nvCxnSpPr>
        <p:spPr>
          <a:xfrm>
            <a:off x="3635896" y="4509120"/>
            <a:ext cx="396768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圖片 9"/>
          <p:cNvPicPr/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47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07282" y="4383107"/>
            <a:ext cx="736604" cy="10801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圓角矩形圖說文字 10"/>
          <p:cNvSpPr/>
          <p:nvPr/>
        </p:nvSpPr>
        <p:spPr>
          <a:xfrm>
            <a:off x="680622" y="4934354"/>
            <a:ext cx="6336704" cy="1116126"/>
          </a:xfrm>
          <a:prstGeom prst="wedgeRoundRectCallout">
            <a:avLst>
              <a:gd name="adj1" fmla="val 54467"/>
              <a:gd name="adj2" fmla="val -49182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這句子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總結</a:t>
            </a:r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了其他句子的意思，就是中心句。</a:t>
            </a:r>
            <a:endParaRPr lang="en-US" altLang="zh-TW" sz="1400" b="1" dirty="0" smtClean="0">
              <a:solidFill>
                <a:schemeClr val="tx2">
                  <a:lumMod val="60000"/>
                  <a:lumOff val="40000"/>
                </a:schemeClr>
              </a:solidFill>
              <a:latin typeface="標楷體" panose="03000509000000000000" pitchFamily="65" charset="-12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AA040-08CA-49D7-B4A5-BED6B7E8C7C9}" type="slidenum">
              <a:rPr lang="zh-HK" altLang="en-US" smtClean="0"/>
              <a:t>17</a:t>
            </a:fld>
            <a:endParaRPr lang="zh-HK" altLang="en-US"/>
          </a:p>
        </p:txBody>
      </p:sp>
      <p:sp>
        <p:nvSpPr>
          <p:cNvPr id="13" name="標題 2"/>
          <p:cNvSpPr>
            <a:spLocks noGrp="1"/>
          </p:cNvSpPr>
          <p:nvPr>
            <p:ph type="title"/>
          </p:nvPr>
        </p:nvSpPr>
        <p:spPr>
          <a:xfrm>
            <a:off x="474238" y="61269"/>
            <a:ext cx="8229600" cy="1296144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>
                <a:solidFill>
                  <a:srgbClr val="7030A0"/>
                </a:solidFill>
              </a:rPr>
              <a:t>分組活動</a:t>
            </a:r>
            <a:r>
              <a:rPr lang="en-US" altLang="zh-TW" dirty="0" smtClean="0">
                <a:solidFill>
                  <a:srgbClr val="7030A0"/>
                </a:solidFill>
              </a:rPr>
              <a:t> </a:t>
            </a:r>
            <a:r>
              <a:rPr lang="en-US" altLang="zh-TW" dirty="0">
                <a:solidFill>
                  <a:srgbClr val="7030A0"/>
                </a:solidFill>
              </a:rPr>
              <a:t>(</a:t>
            </a:r>
            <a:r>
              <a:rPr lang="zh-TW" altLang="en-US" dirty="0">
                <a:solidFill>
                  <a:srgbClr val="7030A0"/>
                </a:solidFill>
              </a:rPr>
              <a:t>二</a:t>
            </a:r>
            <a:r>
              <a:rPr lang="en-US" altLang="zh-TW" dirty="0">
                <a:solidFill>
                  <a:srgbClr val="7030A0"/>
                </a:solidFill>
              </a:rPr>
              <a:t>)</a:t>
            </a:r>
            <a:r>
              <a:rPr lang="zh-TW" altLang="en-US" dirty="0">
                <a:solidFill>
                  <a:srgbClr val="7030A0"/>
                </a:solidFill>
              </a:rPr>
              <a:t> </a:t>
            </a:r>
            <a:r>
              <a:rPr lang="en-US" altLang="zh-TW" dirty="0">
                <a:solidFill>
                  <a:srgbClr val="7030A0"/>
                </a:solidFill>
              </a:rPr>
              <a:t/>
            </a:r>
            <a:br>
              <a:rPr lang="en-US" altLang="zh-TW" dirty="0">
                <a:solidFill>
                  <a:srgbClr val="7030A0"/>
                </a:solidFill>
              </a:rPr>
            </a:br>
            <a:r>
              <a:rPr lang="zh-TW" altLang="en-US" dirty="0">
                <a:solidFill>
                  <a:srgbClr val="7030A0"/>
                </a:solidFill>
              </a:rPr>
              <a:t>齊來找</a:t>
            </a:r>
            <a:r>
              <a:rPr lang="zh-TW" altLang="en-US" dirty="0" smtClean="0">
                <a:solidFill>
                  <a:srgbClr val="7030A0"/>
                </a:solidFill>
              </a:rPr>
              <a:t>將軍</a:t>
            </a:r>
            <a:endParaRPr lang="zh-HK" altLang="en-US" dirty="0">
              <a:solidFill>
                <a:srgbClr val="7030A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HK" altLang="en-US" smtClean="0"/>
              <a:t>單元二 說明單元</a:t>
            </a:r>
            <a:r>
              <a:rPr lang="en-US" altLang="zh-HK" smtClean="0"/>
              <a:t>(</a:t>
            </a:r>
            <a:r>
              <a:rPr lang="zh-HK" altLang="en-US" smtClean="0"/>
              <a:t>閱讀</a:t>
            </a:r>
            <a:r>
              <a:rPr lang="en-US" altLang="zh-HK" smtClean="0"/>
              <a:t>)</a:t>
            </a:r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教育局教育心理服務</a:t>
            </a:r>
            <a:r>
              <a:rPr lang="en-US" altLang="zh-TW" smtClean="0"/>
              <a:t>(</a:t>
            </a:r>
            <a:r>
              <a:rPr lang="zh-TW" altLang="en-US" smtClean="0"/>
              <a:t>新界東</a:t>
            </a:r>
            <a:r>
              <a:rPr lang="en-US" altLang="zh-TW" smtClean="0"/>
              <a:t>)</a:t>
            </a:r>
            <a:r>
              <a:rPr lang="zh-TW" altLang="en-US" smtClean="0"/>
              <a:t>組 </a:t>
            </a:r>
            <a:r>
              <a:rPr lang="en-US" altLang="zh-TW" smtClean="0"/>
              <a:t>©2019</a:t>
            </a:r>
            <a:endParaRPr lang="zh-HK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251520" y="476672"/>
            <a:ext cx="1115144" cy="43088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段落二</a:t>
            </a:r>
            <a:endParaRPr lang="zh-HK" altLang="en-US" sz="2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75726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251520" y="1411420"/>
            <a:ext cx="8640959" cy="3457740"/>
          </a:xfrm>
          <a:solidFill>
            <a:schemeClr val="bg1">
              <a:alpha val="90000"/>
            </a:schemeClr>
          </a:solidFill>
          <a:ln w="28575">
            <a:solidFill>
              <a:schemeClr val="accent5"/>
            </a:solidFill>
          </a:ln>
        </p:spPr>
        <p:txBody>
          <a:bodyPr wrap="square" lIns="144000" tIns="72000" rIns="144000" bIns="72000" anchor="t" anchorCtr="0">
            <a:noAutofit/>
          </a:bodyPr>
          <a:lstStyle/>
          <a:p>
            <a:pPr marL="0" indent="0">
              <a:lnSpc>
                <a:spcPts val="48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altLang="zh-HK" dirty="0"/>
              <a:t>一般人只知道鹽是常用的調味品，</a:t>
            </a:r>
            <a:r>
              <a:rPr lang="zh-TW" altLang="zh-HK" dirty="0" smtClean="0"/>
              <a:t>其實</a:t>
            </a:r>
            <a:r>
              <a:rPr lang="zh-TW" altLang="en-US" dirty="0" smtClean="0"/>
              <a:t>，</a:t>
            </a:r>
            <a:r>
              <a:rPr lang="zh-TW" altLang="zh-HK" dirty="0" smtClean="0"/>
              <a:t>它的用途遠超過</a:t>
            </a:r>
            <a:r>
              <a:rPr lang="zh-TW" altLang="zh-HK" dirty="0"/>
              <a:t>我們的想像，例如：鹽可以防止食物變壞；用</a:t>
            </a:r>
            <a:r>
              <a:rPr lang="zh-TW" altLang="zh-HK" dirty="0" smtClean="0"/>
              <a:t>鹽</a:t>
            </a:r>
            <a:r>
              <a:rPr lang="zh-TW" altLang="en-US" dirty="0" smtClean="0"/>
              <a:t>來</a:t>
            </a:r>
            <a:r>
              <a:rPr lang="zh-TW" altLang="zh-HK" dirty="0" smtClean="0"/>
              <a:t>摩擦</a:t>
            </a:r>
            <a:r>
              <a:rPr lang="zh-TW" altLang="en-US" dirty="0" smtClean="0"/>
              <a:t>因氧化而</a:t>
            </a:r>
            <a:r>
              <a:rPr lang="zh-TW" altLang="zh-HK" dirty="0"/>
              <a:t>變了色的銀器</a:t>
            </a:r>
            <a:r>
              <a:rPr lang="zh-TW" altLang="zh-HK" dirty="0" smtClean="0"/>
              <a:t>，可</a:t>
            </a:r>
            <a:r>
              <a:rPr lang="zh-TW" altLang="en-US" dirty="0" smtClean="0"/>
              <a:t>使銀器</a:t>
            </a:r>
            <a:r>
              <a:rPr lang="zh-TW" altLang="zh-HK" dirty="0" smtClean="0"/>
              <a:t>恢復</a:t>
            </a:r>
            <a:r>
              <a:rPr lang="zh-TW" altLang="zh-HK" dirty="0"/>
              <a:t>光澤</a:t>
            </a:r>
            <a:r>
              <a:rPr lang="zh-TW" altLang="zh-HK" dirty="0" smtClean="0"/>
              <a:t>；</a:t>
            </a:r>
            <a:r>
              <a:rPr lang="zh-TW" altLang="en-US" dirty="0" smtClean="0"/>
              <a:t>用</a:t>
            </a:r>
            <a:r>
              <a:rPr lang="zh-TW" altLang="zh-HK" dirty="0" smtClean="0"/>
              <a:t>加</a:t>
            </a:r>
            <a:r>
              <a:rPr lang="zh-TW" altLang="en-US" dirty="0"/>
              <a:t>了</a:t>
            </a:r>
            <a:r>
              <a:rPr lang="zh-TW" altLang="zh-HK" dirty="0" smtClean="0"/>
              <a:t>鹽</a:t>
            </a:r>
            <a:r>
              <a:rPr lang="zh-TW" altLang="en-US" dirty="0"/>
              <a:t>的温</a:t>
            </a:r>
            <a:r>
              <a:rPr lang="zh-TW" altLang="zh-HK" dirty="0" smtClean="0"/>
              <a:t>水</a:t>
            </a:r>
            <a:r>
              <a:rPr lang="zh-TW" altLang="en-US" dirty="0" smtClean="0"/>
              <a:t>漱</a:t>
            </a:r>
            <a:r>
              <a:rPr lang="zh-TW" altLang="zh-HK" dirty="0" smtClean="0"/>
              <a:t>口</a:t>
            </a:r>
            <a:r>
              <a:rPr lang="zh-TW" altLang="en-US" dirty="0" smtClean="0"/>
              <a:t>，可</a:t>
            </a:r>
            <a:r>
              <a:rPr lang="zh-TW" altLang="zh-HK" dirty="0" smtClean="0"/>
              <a:t>舒緩</a:t>
            </a:r>
            <a:r>
              <a:rPr lang="zh-TW" altLang="zh-HK" dirty="0"/>
              <a:t>喉嚨</a:t>
            </a:r>
            <a:r>
              <a:rPr lang="zh-TW" altLang="zh-HK" dirty="0" smtClean="0"/>
              <a:t>不適</a:t>
            </a:r>
            <a:r>
              <a:rPr lang="en-US" altLang="zh-TW" dirty="0">
                <a:latin typeface="標楷體" panose="03000509000000000000" pitchFamily="65" charset="-120"/>
              </a:rPr>
              <a:t>……</a:t>
            </a:r>
            <a:r>
              <a:rPr lang="zh-TW" altLang="zh-HK" dirty="0" smtClean="0"/>
              <a:t>鹽</a:t>
            </a:r>
            <a:r>
              <a:rPr lang="zh-TW" altLang="zh-HK" dirty="0"/>
              <a:t>的用途真是數之</a:t>
            </a:r>
            <a:r>
              <a:rPr lang="zh-TW" altLang="zh-HK" dirty="0" smtClean="0"/>
              <a:t>不盡</a:t>
            </a:r>
            <a:r>
              <a:rPr lang="en-US" altLang="zh-TW" dirty="0"/>
              <a:t> </a:t>
            </a:r>
            <a:r>
              <a:rPr lang="zh-TW" altLang="en-US" dirty="0"/>
              <a:t>。</a:t>
            </a:r>
            <a:endParaRPr lang="zh-HK" altLang="en-US" b="1" dirty="0">
              <a:latin typeface="+mj-ea"/>
            </a:endParaRPr>
          </a:p>
          <a:p>
            <a:pPr marL="0" indent="0">
              <a:lnSpc>
                <a:spcPts val="48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zh-HK" altLang="en-US" sz="3200" dirty="0">
              <a:solidFill>
                <a:schemeClr val="tx1"/>
              </a:solidFill>
              <a:latin typeface="標楷體" panose="03000509000000000000" pitchFamily="65" charset="-120"/>
            </a:endParaRPr>
          </a:p>
        </p:txBody>
      </p:sp>
      <p:pic>
        <p:nvPicPr>
          <p:cNvPr id="10" name="圖片 9"/>
          <p:cNvPicPr/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47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47427" y="4282704"/>
            <a:ext cx="736604" cy="10801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AA040-08CA-49D7-B4A5-BED6B7E8C7C9}" type="slidenum">
              <a:rPr lang="zh-HK" altLang="en-US" smtClean="0"/>
              <a:t>18</a:t>
            </a:fld>
            <a:endParaRPr lang="zh-HK" altLang="en-US"/>
          </a:p>
        </p:txBody>
      </p:sp>
      <p:sp>
        <p:nvSpPr>
          <p:cNvPr id="13" name="標題 2"/>
          <p:cNvSpPr>
            <a:spLocks noGrp="1"/>
          </p:cNvSpPr>
          <p:nvPr>
            <p:ph type="title"/>
          </p:nvPr>
        </p:nvSpPr>
        <p:spPr>
          <a:xfrm>
            <a:off x="474238" y="61269"/>
            <a:ext cx="8229600" cy="1296144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>
                <a:solidFill>
                  <a:srgbClr val="7030A0"/>
                </a:solidFill>
              </a:rPr>
              <a:t>分組活動</a:t>
            </a:r>
            <a:r>
              <a:rPr lang="en-US" altLang="zh-TW" dirty="0" smtClean="0">
                <a:solidFill>
                  <a:srgbClr val="7030A0"/>
                </a:solidFill>
              </a:rPr>
              <a:t> </a:t>
            </a:r>
            <a:r>
              <a:rPr lang="en-US" altLang="zh-TW" dirty="0">
                <a:solidFill>
                  <a:srgbClr val="7030A0"/>
                </a:solidFill>
              </a:rPr>
              <a:t>(</a:t>
            </a:r>
            <a:r>
              <a:rPr lang="zh-TW" altLang="en-US" dirty="0">
                <a:solidFill>
                  <a:srgbClr val="7030A0"/>
                </a:solidFill>
              </a:rPr>
              <a:t>二</a:t>
            </a:r>
            <a:r>
              <a:rPr lang="en-US" altLang="zh-TW" dirty="0">
                <a:solidFill>
                  <a:srgbClr val="7030A0"/>
                </a:solidFill>
              </a:rPr>
              <a:t>)</a:t>
            </a:r>
            <a:r>
              <a:rPr lang="zh-TW" altLang="en-US" dirty="0">
                <a:solidFill>
                  <a:srgbClr val="7030A0"/>
                </a:solidFill>
              </a:rPr>
              <a:t> </a:t>
            </a:r>
            <a:r>
              <a:rPr lang="en-US" altLang="zh-TW" dirty="0">
                <a:solidFill>
                  <a:srgbClr val="7030A0"/>
                </a:solidFill>
              </a:rPr>
              <a:t/>
            </a:r>
            <a:br>
              <a:rPr lang="en-US" altLang="zh-TW" dirty="0">
                <a:solidFill>
                  <a:srgbClr val="7030A0"/>
                </a:solidFill>
              </a:rPr>
            </a:br>
            <a:r>
              <a:rPr lang="zh-TW" altLang="en-US" dirty="0">
                <a:solidFill>
                  <a:srgbClr val="7030A0"/>
                </a:solidFill>
              </a:rPr>
              <a:t>齊來找</a:t>
            </a:r>
            <a:r>
              <a:rPr lang="zh-TW" altLang="en-US" dirty="0" smtClean="0">
                <a:solidFill>
                  <a:srgbClr val="7030A0"/>
                </a:solidFill>
              </a:rPr>
              <a:t>將軍</a:t>
            </a:r>
            <a:endParaRPr lang="zh-HK" altLang="en-US" dirty="0">
              <a:solidFill>
                <a:srgbClr val="7030A0"/>
              </a:solidFill>
            </a:endParaRPr>
          </a:p>
        </p:txBody>
      </p:sp>
      <p:sp>
        <p:nvSpPr>
          <p:cNvPr id="16" name="圓角矩形 13"/>
          <p:cNvSpPr/>
          <p:nvPr/>
        </p:nvSpPr>
        <p:spPr>
          <a:xfrm>
            <a:off x="5651098" y="5369466"/>
            <a:ext cx="3312368" cy="105526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這段文字說明了</a:t>
            </a:r>
            <a:endParaRPr lang="en-US" altLang="zh-TW" sz="3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鹽的用途很多</a:t>
            </a:r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HK" altLang="en-US" sz="3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7" name="雲朵形圖說文字 11"/>
          <p:cNvSpPr/>
          <p:nvPr/>
        </p:nvSpPr>
        <p:spPr>
          <a:xfrm>
            <a:off x="190750" y="4929455"/>
            <a:ext cx="4896544" cy="1440160"/>
          </a:xfrm>
          <a:prstGeom prst="cloudCallout">
            <a:avLst>
              <a:gd name="adj1" fmla="val 59535"/>
              <a:gd name="adj2" fmla="val 122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altLang="zh-HK" sz="24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8" name="矩形 12"/>
          <p:cNvSpPr/>
          <p:nvPr/>
        </p:nvSpPr>
        <p:spPr>
          <a:xfrm>
            <a:off x="905214" y="5110926"/>
            <a:ext cx="346761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找到中心句了，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這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段文字說明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……</a:t>
            </a:r>
            <a:endParaRPr lang="en-GB" altLang="zh-HK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19" name="直線接點 7"/>
          <p:cNvCxnSpPr/>
          <p:nvPr/>
        </p:nvCxnSpPr>
        <p:spPr>
          <a:xfrm>
            <a:off x="3707904" y="4509120"/>
            <a:ext cx="396768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HK" altLang="en-US" smtClean="0"/>
              <a:t>單元二 說明單元</a:t>
            </a:r>
            <a:r>
              <a:rPr lang="en-US" altLang="zh-HK" smtClean="0"/>
              <a:t>(</a:t>
            </a:r>
            <a:r>
              <a:rPr lang="zh-HK" altLang="en-US" smtClean="0"/>
              <a:t>閱讀</a:t>
            </a:r>
            <a:r>
              <a:rPr lang="en-US" altLang="zh-HK" smtClean="0"/>
              <a:t>)</a:t>
            </a:r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教育局教育心理服務</a:t>
            </a:r>
            <a:r>
              <a:rPr lang="en-US" altLang="zh-TW" smtClean="0"/>
              <a:t>(</a:t>
            </a:r>
            <a:r>
              <a:rPr lang="zh-TW" altLang="en-US" smtClean="0"/>
              <a:t>新界東</a:t>
            </a:r>
            <a:r>
              <a:rPr lang="en-US" altLang="zh-TW" smtClean="0"/>
              <a:t>)</a:t>
            </a:r>
            <a:r>
              <a:rPr lang="zh-TW" altLang="en-US" smtClean="0"/>
              <a:t>組 </a:t>
            </a:r>
            <a:r>
              <a:rPr lang="en-US" altLang="zh-TW" smtClean="0"/>
              <a:t>©2019</a:t>
            </a:r>
            <a:endParaRPr lang="zh-HK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51520" y="548680"/>
            <a:ext cx="1115144" cy="43088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段落二</a:t>
            </a:r>
            <a:endParaRPr lang="zh-HK" altLang="en-US" sz="2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64879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54"/>
          <p:cNvSpPr txBox="1">
            <a:spLocks noChangeArrowheads="1"/>
          </p:cNvSpPr>
          <p:nvPr/>
        </p:nvSpPr>
        <p:spPr bwMode="auto">
          <a:xfrm>
            <a:off x="467544" y="260350"/>
            <a:ext cx="72834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zh-TW" altLang="en-US" sz="4400" b="1" dirty="0" smtClean="0">
                <a:solidFill>
                  <a:srgbClr val="7030A0"/>
                </a:solidFill>
                <a:latin typeface="標楷體" panose="03000509000000000000" pitchFamily="65" charset="-120"/>
              </a:rPr>
              <a:t>挑戰</a:t>
            </a:r>
            <a:r>
              <a:rPr lang="zh-TW" altLang="en-US" sz="4400" b="1" dirty="0" smtClean="0">
                <a:solidFill>
                  <a:srgbClr val="7030A0"/>
                </a:solidFill>
                <a:latin typeface="標楷體" panose="03000509000000000000" pitchFamily="65" charset="-120"/>
              </a:rPr>
              <a:t>題</a:t>
            </a:r>
            <a:r>
              <a:rPr lang="zh-TW" altLang="en-US" sz="4400" b="1" dirty="0">
                <a:solidFill>
                  <a:srgbClr val="7030A0"/>
                </a:solidFill>
                <a:latin typeface="標楷體" panose="03000509000000000000" pitchFamily="65" charset="-120"/>
              </a:rPr>
              <a:t>：</a:t>
            </a:r>
            <a:r>
              <a:rPr lang="zh-TW" altLang="en-US" sz="4400" b="1" dirty="0" smtClean="0">
                <a:solidFill>
                  <a:srgbClr val="7030A0"/>
                </a:solidFill>
                <a:latin typeface="標楷體" panose="03000509000000000000" pitchFamily="65" charset="-120"/>
              </a:rPr>
              <a:t>齊</a:t>
            </a:r>
            <a:r>
              <a:rPr lang="zh-TW" altLang="en-US" sz="4400" b="1" dirty="0">
                <a:solidFill>
                  <a:srgbClr val="7030A0"/>
                </a:solidFill>
                <a:latin typeface="標楷體" panose="03000509000000000000" pitchFamily="65" charset="-120"/>
              </a:rPr>
              <a:t>來</a:t>
            </a:r>
            <a:r>
              <a:rPr lang="zh-TW" altLang="en-US" sz="4400" b="1" dirty="0">
                <a:solidFill>
                  <a:srgbClr val="7030A0"/>
                </a:solidFill>
                <a:latin typeface="標楷體" panose="03000509000000000000" pitchFamily="65" charset="-120"/>
              </a:rPr>
              <a:t>找</a:t>
            </a:r>
            <a:r>
              <a:rPr lang="zh-TW" altLang="en-US" sz="4400" b="1" dirty="0">
                <a:solidFill>
                  <a:srgbClr val="7030A0"/>
                </a:solidFill>
                <a:latin typeface="標楷體" panose="03000509000000000000" pitchFamily="65" charset="-120"/>
              </a:rPr>
              <a:t>將軍</a:t>
            </a:r>
          </a:p>
        </p:txBody>
      </p:sp>
      <p:sp>
        <p:nvSpPr>
          <p:cNvPr id="12" name="Text Box 55"/>
          <p:cNvSpPr txBox="1">
            <a:spLocks noChangeArrowheads="1"/>
          </p:cNvSpPr>
          <p:nvPr/>
        </p:nvSpPr>
        <p:spPr bwMode="auto">
          <a:xfrm>
            <a:off x="1187624" y="4553228"/>
            <a:ext cx="46085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3600" dirty="0" smtClean="0">
                <a:solidFill>
                  <a:srgbClr val="FF0000"/>
                </a:solidFill>
                <a:latin typeface="標楷體" panose="03000509000000000000" pitchFamily="65" charset="-120"/>
              </a:rPr>
              <a:t>雪水有很重要</a:t>
            </a:r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</a:rPr>
              <a:t>的</a:t>
            </a:r>
            <a:r>
              <a:rPr lang="zh-TW" altLang="en-US" sz="3600" dirty="0" smtClean="0">
                <a:solidFill>
                  <a:srgbClr val="FF0000"/>
                </a:solidFill>
                <a:latin typeface="標楷體" panose="03000509000000000000" pitchFamily="65" charset="-120"/>
              </a:rPr>
              <a:t>用途</a:t>
            </a:r>
            <a:endParaRPr lang="zh-TW" altLang="en-US" sz="3600" dirty="0">
              <a:latin typeface="標楷體" panose="03000509000000000000" pitchFamily="65" charset="-120"/>
            </a:endParaRPr>
          </a:p>
        </p:txBody>
      </p:sp>
      <p:sp>
        <p:nvSpPr>
          <p:cNvPr id="14" name="圓角矩形 13"/>
          <p:cNvSpPr/>
          <p:nvPr/>
        </p:nvSpPr>
        <p:spPr bwMode="auto">
          <a:xfrm>
            <a:off x="549555" y="1117049"/>
            <a:ext cx="8125468" cy="216913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800" u="sng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中國</a:t>
            </a:r>
            <a:r>
              <a:rPr lang="zh-TW" altLang="en-US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北方的冬天都會下大雪，如</a:t>
            </a:r>
            <a:r>
              <a:rPr lang="zh-TW" altLang="en-US" sz="2800" u="sng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哈爾濱</a:t>
            </a:r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endParaRPr lang="en-US" altLang="zh-TW" sz="28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>
              <a:lnSpc>
                <a:spcPct val="150000"/>
              </a:lnSpc>
              <a:defRPr/>
            </a:pPr>
            <a:r>
              <a:rPr lang="zh-TW" altLang="en-US" sz="2800" u="sng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吉林</a:t>
            </a:r>
            <a:r>
              <a:rPr lang="zh-TW" altLang="en-US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。這些地方的雪水原來有很大的</a:t>
            </a:r>
            <a:r>
              <a:rPr lang="zh-TW" altLang="en-US" sz="2800" spc="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用途，它是</a:t>
            </a:r>
            <a:r>
              <a:rPr lang="zh-TW" altLang="en-US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農耕重要的天然資源之一，也</a:t>
            </a:r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可以用來</a:t>
            </a:r>
            <a:r>
              <a:rPr lang="zh-TW" altLang="en-US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餵飼動物</a:t>
            </a:r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HK" altLang="en-US" sz="2800" dirty="0">
              <a:latin typeface="+mn-ea"/>
            </a:endParaRPr>
          </a:p>
        </p:txBody>
      </p:sp>
      <p:sp>
        <p:nvSpPr>
          <p:cNvPr id="15" name="Text Box 54"/>
          <p:cNvSpPr txBox="1">
            <a:spLocks noChangeArrowheads="1"/>
          </p:cNvSpPr>
          <p:nvPr/>
        </p:nvSpPr>
        <p:spPr bwMode="auto">
          <a:xfrm>
            <a:off x="484785" y="3916040"/>
            <a:ext cx="71977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3600" dirty="0" smtClean="0">
                <a:latin typeface="標楷體" panose="03000509000000000000" pitchFamily="65" charset="-120"/>
              </a:rPr>
              <a:t>2. </a:t>
            </a:r>
            <a:r>
              <a:rPr lang="zh-TW" altLang="en-US" sz="3600" dirty="0" smtClean="0">
                <a:latin typeface="標楷體" panose="03000509000000000000" pitchFamily="65" charset="-120"/>
              </a:rPr>
              <a:t>這</a:t>
            </a:r>
            <a:r>
              <a:rPr lang="zh-TW" altLang="en-US" sz="3600" dirty="0">
                <a:latin typeface="標楷體" panose="03000509000000000000" pitchFamily="65" charset="-120"/>
              </a:rPr>
              <a:t>段文字是說明甚麼？</a:t>
            </a:r>
          </a:p>
        </p:txBody>
      </p:sp>
      <p:pic>
        <p:nvPicPr>
          <p:cNvPr id="11" name="圖片 10"/>
          <p:cNvPicPr/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687" l="0" r="995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08304" y="0"/>
            <a:ext cx="936104" cy="12515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圓角矩形圖說文字 12"/>
          <p:cNvSpPr/>
          <p:nvPr/>
        </p:nvSpPr>
        <p:spPr>
          <a:xfrm>
            <a:off x="755576" y="5197272"/>
            <a:ext cx="6336704" cy="1137967"/>
          </a:xfrm>
          <a:prstGeom prst="wedgeRoundRectCallout">
            <a:avLst>
              <a:gd name="adj1" fmla="val 54467"/>
              <a:gd name="adj2" fmla="val -49182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n-US" altLang="zh-TW" sz="4000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4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有時候，中心句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並</a:t>
            </a:r>
            <a:r>
              <a:rPr lang="zh-TW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不是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在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開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首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或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結尾</a:t>
            </a:r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zh-TW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我們就要</a:t>
            </a:r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從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上文下理</a:t>
            </a:r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推論哪一句是最關鍵的句子。</a:t>
            </a:r>
          </a:p>
          <a:p>
            <a:endParaRPr lang="zh-HK" altLang="en-US" sz="3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defRPr/>
            </a:pPr>
            <a:endParaRPr lang="en-US" altLang="zh-TW" sz="1400" b="1" dirty="0">
              <a:solidFill>
                <a:schemeClr val="tx2">
                  <a:lumMod val="60000"/>
                  <a:lumOff val="40000"/>
                </a:schemeClr>
              </a:solidFill>
              <a:latin typeface="標楷體" panose="03000509000000000000" pitchFamily="65" charset="-120"/>
            </a:endParaRPr>
          </a:p>
          <a:p>
            <a:pPr>
              <a:defRPr/>
            </a:pPr>
            <a:endParaRPr lang="en-US" altLang="zh-TW" sz="1400" b="1" dirty="0" smtClean="0">
              <a:solidFill>
                <a:schemeClr val="tx2">
                  <a:lumMod val="60000"/>
                  <a:lumOff val="40000"/>
                </a:schemeClr>
              </a:solidFill>
              <a:latin typeface="標楷體" panose="03000509000000000000" pitchFamily="65" charset="-120"/>
            </a:endParaRPr>
          </a:p>
        </p:txBody>
      </p:sp>
      <p:pic>
        <p:nvPicPr>
          <p:cNvPr id="16" name="圖片 1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597" y="4152654"/>
            <a:ext cx="1554099" cy="198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矩形 16"/>
          <p:cNvSpPr/>
          <p:nvPr/>
        </p:nvSpPr>
        <p:spPr>
          <a:xfrm>
            <a:off x="1768151" y="1949349"/>
            <a:ext cx="5540153" cy="576064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>
              <a:lnSpc>
                <a:spcPts val="48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這些地方的雪水原來有很大的用途</a:t>
            </a:r>
            <a:endParaRPr lang="zh-HK" altLang="en-US" sz="28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8" name="Text Box 54"/>
          <p:cNvSpPr txBox="1">
            <a:spLocks noChangeArrowheads="1"/>
          </p:cNvSpPr>
          <p:nvPr/>
        </p:nvSpPr>
        <p:spPr bwMode="auto">
          <a:xfrm>
            <a:off x="514667" y="3266453"/>
            <a:ext cx="71977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zh-TW" sz="3600" dirty="0" smtClean="0">
                <a:latin typeface="標楷體" panose="03000509000000000000" pitchFamily="65" charset="-120"/>
              </a:rPr>
              <a:t>1. </a:t>
            </a:r>
            <a:r>
              <a:rPr lang="zh-TW" altLang="en-US" sz="3600" dirty="0" smtClean="0">
                <a:latin typeface="標楷體" panose="03000509000000000000" pitchFamily="65" charset="-120"/>
              </a:rPr>
              <a:t>哪一句是</a:t>
            </a:r>
            <a:r>
              <a:rPr lang="zh-TW" altLang="en-US" sz="3600" dirty="0">
                <a:latin typeface="標楷體" panose="03000509000000000000" pitchFamily="65" charset="-120"/>
              </a:rPr>
              <a:t>中心句？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AA040-08CA-49D7-B4A5-BED6B7E8C7C9}" type="slidenum">
              <a:rPr lang="zh-HK" altLang="en-US" smtClean="0"/>
              <a:t>19</a:t>
            </a:fld>
            <a:endParaRPr lang="zh-HK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HK" altLang="en-US" smtClean="0"/>
              <a:t>單元二 說明單元</a:t>
            </a:r>
            <a:r>
              <a:rPr lang="en-US" altLang="zh-HK" smtClean="0"/>
              <a:t>(</a:t>
            </a:r>
            <a:r>
              <a:rPr lang="zh-HK" altLang="en-US" smtClean="0"/>
              <a:t>閱讀</a:t>
            </a:r>
            <a:r>
              <a:rPr lang="en-US" altLang="zh-HK" smtClean="0"/>
              <a:t>)</a:t>
            </a:r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教育局教育心理服務</a:t>
            </a:r>
            <a:r>
              <a:rPr lang="en-US" altLang="zh-TW" smtClean="0"/>
              <a:t>(</a:t>
            </a:r>
            <a:r>
              <a:rPr lang="zh-TW" altLang="en-US" smtClean="0"/>
              <a:t>新界東</a:t>
            </a:r>
            <a:r>
              <a:rPr lang="en-US" altLang="zh-TW" smtClean="0"/>
              <a:t>)</a:t>
            </a:r>
            <a:r>
              <a:rPr lang="zh-TW" altLang="en-US" smtClean="0"/>
              <a:t>組 </a:t>
            </a:r>
            <a:r>
              <a:rPr lang="en-US" altLang="zh-TW" smtClean="0"/>
              <a:t>©2019</a:t>
            </a:r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95032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3" grpId="0" animBg="1"/>
      <p:bldP spid="17" grpId="0" animBg="1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前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測</a:t>
            </a:r>
            <a:endParaRPr lang="zh-HK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99592" y="1412776"/>
            <a:ext cx="7408333" cy="48245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altLang="zh-TW" sz="3600" dirty="0" smtClean="0">
              <a:latin typeface="標楷體" panose="03000509000000000000" pitchFamily="65" charset="-120"/>
            </a:endParaRPr>
          </a:p>
          <a:p>
            <a:pPr marL="0" indent="0" algn="ctr">
              <a:buNone/>
            </a:pPr>
            <a:r>
              <a:rPr lang="zh-TW" altLang="en-US" sz="3600" dirty="0" smtClean="0">
                <a:latin typeface="標楷體" panose="03000509000000000000" pitchFamily="65" charset="-120"/>
              </a:rPr>
              <a:t>檔案：</a:t>
            </a:r>
            <a:endParaRPr lang="en-US" altLang="zh-TW" sz="3600" dirty="0" smtClean="0">
              <a:latin typeface="標楷體" panose="03000509000000000000" pitchFamily="65" charset="-120"/>
            </a:endParaRPr>
          </a:p>
          <a:p>
            <a:pPr marL="0" indent="0" algn="ctr">
              <a:buNone/>
            </a:pPr>
            <a:r>
              <a:rPr lang="zh-TW" altLang="en-US" sz="3600" dirty="0">
                <a:latin typeface="標楷體" panose="03000509000000000000" pitchFamily="65" charset="-120"/>
              </a:rPr>
              <a:t>說</a:t>
            </a:r>
            <a:r>
              <a:rPr lang="en-US" altLang="zh-TW" sz="3600" dirty="0">
                <a:latin typeface="標楷體" panose="03000509000000000000" pitchFamily="65" charset="-120"/>
              </a:rPr>
              <a:t>_</a:t>
            </a:r>
            <a:r>
              <a:rPr lang="zh-TW" altLang="en-US" sz="3600" dirty="0">
                <a:latin typeface="標楷體" panose="03000509000000000000" pitchFamily="65" charset="-120"/>
              </a:rPr>
              <a:t>閱</a:t>
            </a:r>
            <a:r>
              <a:rPr lang="en-US" altLang="zh-TW" sz="3600" dirty="0">
                <a:latin typeface="標楷體" panose="03000509000000000000" pitchFamily="65" charset="-120"/>
              </a:rPr>
              <a:t>_</a:t>
            </a:r>
            <a:r>
              <a:rPr lang="zh-TW" altLang="en-US" sz="3600" dirty="0">
                <a:latin typeface="標楷體" panose="03000509000000000000" pitchFamily="65" charset="-120"/>
              </a:rPr>
              <a:t>中心句和標示語</a:t>
            </a:r>
            <a:r>
              <a:rPr lang="en-US" altLang="zh-TW" sz="3600" dirty="0" smtClean="0">
                <a:latin typeface="標楷體" panose="03000509000000000000" pitchFamily="65" charset="-120"/>
              </a:rPr>
              <a:t>_</a:t>
            </a:r>
            <a:r>
              <a:rPr lang="zh-TW" altLang="en-US" sz="3600" dirty="0" smtClean="0">
                <a:latin typeface="標楷體" panose="03000509000000000000" pitchFamily="65" charset="-120"/>
              </a:rPr>
              <a:t>前後測</a:t>
            </a:r>
            <a:endParaRPr lang="zh-HK" altLang="en-US" sz="3600" dirty="0">
              <a:latin typeface="標楷體" panose="03000509000000000000" pitchFamily="65" charset="-120"/>
            </a:endParaRPr>
          </a:p>
        </p:txBody>
      </p:sp>
      <p:sp>
        <p:nvSpPr>
          <p:cNvPr id="7" name="AutoShape 2" descr="blob:https://web.whatsapp.com/5f2f8e8f-0233-4340-aca7-a55a9d31da3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>
              <a:solidFill>
                <a:prstClr val="black"/>
              </a:solidFill>
            </a:endParaRPr>
          </a:p>
        </p:txBody>
      </p:sp>
      <p:sp>
        <p:nvSpPr>
          <p:cNvPr id="8" name="AutoShape 4" descr="blob:https://web.whatsapp.com/5f2f8e8f-0233-4340-aca7-a55a9d31da38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AA040-08CA-49D7-B4A5-BED6B7E8C7C9}" type="slidenum">
              <a:rPr lang="zh-HK" altLang="en-US" smtClean="0"/>
              <a:t>2</a:t>
            </a:fld>
            <a:endParaRPr lang="zh-HK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HK" altLang="en-US" smtClean="0"/>
              <a:t>單元二 說明單元</a:t>
            </a:r>
            <a:r>
              <a:rPr lang="en-US" altLang="zh-HK" smtClean="0"/>
              <a:t>(</a:t>
            </a:r>
            <a:r>
              <a:rPr lang="zh-HK" altLang="en-US" smtClean="0"/>
              <a:t>閱讀</a:t>
            </a:r>
            <a:r>
              <a:rPr lang="en-US" altLang="zh-HK" smtClean="0"/>
              <a:t>)</a:t>
            </a:r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教育局教育心理服務</a:t>
            </a:r>
            <a:r>
              <a:rPr lang="en-US" altLang="zh-TW" smtClean="0"/>
              <a:t>(</a:t>
            </a:r>
            <a:r>
              <a:rPr lang="zh-TW" altLang="en-US" smtClean="0"/>
              <a:t>新界東</a:t>
            </a:r>
            <a:r>
              <a:rPr lang="en-US" altLang="zh-TW" smtClean="0"/>
              <a:t>)</a:t>
            </a:r>
            <a:r>
              <a:rPr lang="zh-TW" altLang="en-US" smtClean="0"/>
              <a:t>組 </a:t>
            </a:r>
            <a:r>
              <a:rPr lang="en-US" altLang="zh-TW" smtClean="0"/>
              <a:t>©2019</a:t>
            </a:r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5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652888" y="81830"/>
            <a:ext cx="1872208" cy="648072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rtlCol="0" anchor="t" anchorCtr="0"/>
          <a:lstStyle/>
          <a:p>
            <a:pPr algn="ctr">
              <a:lnSpc>
                <a:spcPts val="4600"/>
              </a:lnSpc>
            </a:pPr>
            <a:r>
              <a:rPr lang="zh-TW" altLang="en-US" sz="4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總結</a:t>
            </a:r>
            <a:endParaRPr lang="zh-HK" altLang="en-US" sz="44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9" name="內容版面配置區 1"/>
          <p:cNvSpPr txBox="1">
            <a:spLocks/>
          </p:cNvSpPr>
          <p:nvPr/>
        </p:nvSpPr>
        <p:spPr>
          <a:xfrm>
            <a:off x="656848" y="709449"/>
            <a:ext cx="7864288" cy="104291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zh-TW" altLang="en-US" sz="3000" dirty="0">
                <a:solidFill>
                  <a:srgbClr val="864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不少文章都有中心句，中心</a:t>
            </a:r>
            <a:r>
              <a:rPr lang="zh-TW" altLang="en-US" sz="3000" dirty="0" smtClean="0">
                <a:solidFill>
                  <a:srgbClr val="864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句能</a:t>
            </a:r>
            <a:r>
              <a:rPr lang="zh-TW" altLang="en-US" sz="30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概括、總結 </a:t>
            </a:r>
            <a:r>
              <a:rPr lang="zh-TW" altLang="en-US" sz="3000" b="1" dirty="0" smtClean="0">
                <a:solidFill>
                  <a:srgbClr val="7532A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一段</a:t>
            </a:r>
            <a:r>
              <a:rPr lang="zh-TW" altLang="en-US" sz="3000" b="1" dirty="0">
                <a:solidFill>
                  <a:srgbClr val="7532A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文字的</a:t>
            </a:r>
            <a:r>
              <a:rPr lang="zh-TW" altLang="en-US" sz="3000" b="1" dirty="0">
                <a:solidFill>
                  <a:srgbClr val="FF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重要信息</a:t>
            </a:r>
            <a:r>
              <a:rPr lang="zh-TW" altLang="en-US" sz="3000" dirty="0">
                <a:solidFill>
                  <a:srgbClr val="864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，有助</a:t>
            </a:r>
            <a:r>
              <a:rPr lang="zh-TW" altLang="en-US" sz="3000" dirty="0" smtClean="0">
                <a:solidFill>
                  <a:srgbClr val="864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我們理解</a:t>
            </a:r>
            <a:r>
              <a:rPr lang="zh-TW" altLang="en-US" sz="3000" dirty="0">
                <a:solidFill>
                  <a:srgbClr val="864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文章。</a:t>
            </a:r>
            <a:endParaRPr lang="en-US" altLang="zh-TW" sz="3000" dirty="0">
              <a:solidFill>
                <a:srgbClr val="8643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spcBef>
                <a:spcPts val="0"/>
              </a:spcBef>
              <a:buFont typeface="Symbol" pitchFamily="18" charset="2"/>
              <a:buNone/>
            </a:pPr>
            <a:endParaRPr lang="en-US" altLang="zh-TW" sz="3000" dirty="0" smtClean="0">
              <a:solidFill>
                <a:srgbClr val="8643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spcBef>
                <a:spcPts val="0"/>
              </a:spcBef>
              <a:buFont typeface="Symbol" pitchFamily="18" charset="2"/>
              <a:buNone/>
            </a:pPr>
            <a:endParaRPr lang="en-US" altLang="zh-TW" sz="3000" dirty="0" smtClean="0">
              <a:solidFill>
                <a:srgbClr val="8643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spcBef>
                <a:spcPts val="0"/>
              </a:spcBef>
              <a:buFont typeface="Symbol" pitchFamily="18" charset="2"/>
              <a:buNone/>
            </a:pPr>
            <a:r>
              <a:rPr lang="zh-TW" altLang="en-US" sz="30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</a:rPr>
              <a:t>                                 </a:t>
            </a:r>
            <a:endParaRPr lang="zh-HK" altLang="en-US" sz="3000" dirty="0">
              <a:latin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980175" y="1812017"/>
            <a:ext cx="5109091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>
              <a:buClr>
                <a:schemeClr val="accent1"/>
              </a:buClr>
              <a:buSzPct val="100000"/>
              <a:buFont typeface="Symbol" pitchFamily="18" charset="2"/>
              <a:buNone/>
            </a:pPr>
            <a:r>
              <a:rPr lang="zh-TW" altLang="en-US" sz="3200" dirty="0">
                <a:solidFill>
                  <a:srgbClr val="864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中心句常出現在段落中的：</a:t>
            </a:r>
            <a:endParaRPr lang="en-US" altLang="zh-TW" sz="3200" dirty="0">
              <a:solidFill>
                <a:srgbClr val="8643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AA040-08CA-49D7-B4A5-BED6B7E8C7C9}" type="slidenum">
              <a:rPr lang="zh-HK" altLang="en-US" smtClean="0"/>
              <a:t>20</a:t>
            </a:fld>
            <a:endParaRPr lang="zh-HK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26719" b="22159"/>
          <a:stretch/>
        </p:blipFill>
        <p:spPr>
          <a:xfrm>
            <a:off x="542160" y="2822872"/>
            <a:ext cx="7810500" cy="2376264"/>
          </a:xfrm>
          <a:prstGeom prst="rect">
            <a:avLst/>
          </a:prstGeom>
        </p:spPr>
      </p:pic>
      <p:sp>
        <p:nvSpPr>
          <p:cNvPr id="26" name="矩形 8"/>
          <p:cNvSpPr txBox="1">
            <a:spLocks/>
          </p:cNvSpPr>
          <p:nvPr/>
        </p:nvSpPr>
        <p:spPr>
          <a:xfrm>
            <a:off x="249950" y="2238097"/>
            <a:ext cx="151200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TW" altLang="en-US" dirty="0" smtClean="0">
                <a:solidFill>
                  <a:srgbClr val="00CC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開頭</a:t>
            </a:r>
            <a:endParaRPr lang="en-GB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7" name="矩形 7"/>
          <p:cNvSpPr txBox="1">
            <a:spLocks/>
          </p:cNvSpPr>
          <p:nvPr/>
        </p:nvSpPr>
        <p:spPr>
          <a:xfrm>
            <a:off x="7308304" y="2238096"/>
            <a:ext cx="151200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zh-HK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3200">
                <a:solidFill>
                  <a:srgbClr val="00CC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lvl="0">
              <a:buClr>
                <a:srgbClr val="7FD13B"/>
              </a:buClr>
              <a:buSzPct val="100000"/>
            </a:pPr>
            <a:r>
              <a:rPr lang="zh-TW" altLang="en-US" b="1" dirty="0">
                <a:solidFill>
                  <a:srgbClr val="3A79AF"/>
                </a:solidFill>
              </a:rPr>
              <a:t>結尾</a:t>
            </a:r>
            <a:endParaRPr lang="en-US" altLang="zh-HK" sz="1800" dirty="0">
              <a:solidFill>
                <a:srgbClr val="3A79AF"/>
              </a:solidFill>
            </a:endParaRPr>
          </a:p>
        </p:txBody>
      </p:sp>
      <p:sp>
        <p:nvSpPr>
          <p:cNvPr id="28" name="圓角矩形圖說文字 12"/>
          <p:cNvSpPr/>
          <p:nvPr/>
        </p:nvSpPr>
        <p:spPr>
          <a:xfrm>
            <a:off x="656848" y="5285842"/>
            <a:ext cx="6336704" cy="1137967"/>
          </a:xfrm>
          <a:prstGeom prst="wedgeRoundRectCallout">
            <a:avLst>
              <a:gd name="adj1" fmla="val 62780"/>
              <a:gd name="adj2" fmla="val -7258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n-US" altLang="zh-TW" sz="4000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4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有時候，中心句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並</a:t>
            </a:r>
            <a:r>
              <a:rPr lang="zh-TW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不是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在開頭或結尾</a:t>
            </a:r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zh-TW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我們就要</a:t>
            </a:r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從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上文下理</a:t>
            </a:r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推論哪一句是最關鍵的句子。</a:t>
            </a:r>
          </a:p>
          <a:p>
            <a:endParaRPr lang="zh-HK" altLang="en-US" sz="3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defRPr/>
            </a:pPr>
            <a:endParaRPr lang="en-US" altLang="zh-TW" sz="1400" b="1" dirty="0">
              <a:solidFill>
                <a:schemeClr val="tx2">
                  <a:lumMod val="60000"/>
                  <a:lumOff val="40000"/>
                </a:schemeClr>
              </a:solidFill>
              <a:latin typeface="標楷體" panose="03000509000000000000" pitchFamily="65" charset="-120"/>
            </a:endParaRPr>
          </a:p>
          <a:p>
            <a:pPr>
              <a:defRPr/>
            </a:pPr>
            <a:endParaRPr lang="en-US" altLang="zh-TW" sz="1400" b="1" dirty="0" smtClean="0">
              <a:solidFill>
                <a:schemeClr val="tx2">
                  <a:lumMod val="60000"/>
                  <a:lumOff val="40000"/>
                </a:schemeClr>
              </a:solidFill>
              <a:latin typeface="標楷體" panose="03000509000000000000" pitchFamily="65" charset="-120"/>
            </a:endParaRPr>
          </a:p>
        </p:txBody>
      </p:sp>
      <p:pic>
        <p:nvPicPr>
          <p:cNvPr id="29" name="圖片 1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1770" y="4893093"/>
            <a:ext cx="1215717" cy="1549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HK" altLang="en-US" smtClean="0"/>
              <a:t>單元二 說明單元</a:t>
            </a:r>
            <a:r>
              <a:rPr lang="en-US" altLang="zh-HK" smtClean="0"/>
              <a:t>(</a:t>
            </a:r>
            <a:r>
              <a:rPr lang="zh-HK" altLang="en-US" smtClean="0"/>
              <a:t>閱讀</a:t>
            </a:r>
            <a:r>
              <a:rPr lang="en-US" altLang="zh-HK" smtClean="0"/>
              <a:t>)</a:t>
            </a:r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教育局教育心理服務</a:t>
            </a:r>
            <a:r>
              <a:rPr lang="en-US" altLang="zh-TW" smtClean="0"/>
              <a:t>(</a:t>
            </a:r>
            <a:r>
              <a:rPr lang="zh-TW" altLang="en-US" smtClean="0"/>
              <a:t>新界東</a:t>
            </a:r>
            <a:r>
              <a:rPr lang="en-US" altLang="zh-TW" smtClean="0"/>
              <a:t>)</a:t>
            </a:r>
            <a:r>
              <a:rPr lang="zh-TW" altLang="en-US" smtClean="0"/>
              <a:t>組 </a:t>
            </a:r>
            <a:r>
              <a:rPr lang="en-US" altLang="zh-TW" smtClean="0"/>
              <a:t>©2019</a:t>
            </a:r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89518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6" grpId="0" animBg="1"/>
      <p:bldP spid="27" grpId="0" animBg="1"/>
      <p:bldP spid="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雲朵形圖說文字 5"/>
          <p:cNvSpPr/>
          <p:nvPr/>
        </p:nvSpPr>
        <p:spPr>
          <a:xfrm>
            <a:off x="1043608" y="1405774"/>
            <a:ext cx="7128792" cy="2376264"/>
          </a:xfrm>
          <a:prstGeom prst="cloud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0" name="標題 2"/>
          <p:cNvSpPr txBox="1">
            <a:spLocks/>
          </p:cNvSpPr>
          <p:nvPr/>
        </p:nvSpPr>
        <p:spPr>
          <a:xfrm>
            <a:off x="2051720" y="1967542"/>
            <a:ext cx="5688632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zh-TW" altLang="en-US" dirty="0" smtClean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甚麼是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中心句</a:t>
            </a:r>
            <a:r>
              <a:rPr lang="zh-TW" altLang="en-US" dirty="0" smtClean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endParaRPr lang="zh-HK" altLang="en-US" dirty="0">
              <a:solidFill>
                <a:schemeClr val="accent6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AA040-08CA-49D7-B4A5-BED6B7E8C7C9}" type="slidenum">
              <a:rPr lang="zh-HK" altLang="en-US" smtClean="0"/>
              <a:t>3</a:t>
            </a:fld>
            <a:endParaRPr lang="zh-HK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HK" altLang="en-US" smtClean="0"/>
              <a:t>單元二 說明單元</a:t>
            </a:r>
            <a:r>
              <a:rPr lang="en-US" altLang="zh-HK" smtClean="0"/>
              <a:t>(</a:t>
            </a:r>
            <a:r>
              <a:rPr lang="zh-HK" altLang="en-US" smtClean="0"/>
              <a:t>閱讀</a:t>
            </a:r>
            <a:r>
              <a:rPr lang="en-US" altLang="zh-HK" smtClean="0"/>
              <a:t>)</a:t>
            </a:r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教育局教育心理服務</a:t>
            </a:r>
            <a:r>
              <a:rPr lang="en-US" altLang="zh-TW" smtClean="0"/>
              <a:t>(</a:t>
            </a:r>
            <a:r>
              <a:rPr lang="zh-TW" altLang="en-US" smtClean="0"/>
              <a:t>新界東</a:t>
            </a:r>
            <a:r>
              <a:rPr lang="en-US" altLang="zh-TW" smtClean="0"/>
              <a:t>)</a:t>
            </a:r>
            <a:r>
              <a:rPr lang="zh-TW" altLang="en-US" smtClean="0"/>
              <a:t>組 </a:t>
            </a:r>
            <a:r>
              <a:rPr lang="en-US" altLang="zh-TW" smtClean="0"/>
              <a:t>©2019</a:t>
            </a:r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85016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2"/>
          <p:cNvSpPr txBox="1">
            <a:spLocks/>
          </p:cNvSpPr>
          <p:nvPr/>
        </p:nvSpPr>
        <p:spPr>
          <a:xfrm>
            <a:off x="251520" y="286627"/>
            <a:ext cx="5688632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zh-TW" altLang="en-US" dirty="0" smtClean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甚麼是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中心句</a:t>
            </a:r>
            <a:r>
              <a:rPr lang="zh-TW" altLang="en-US" dirty="0" smtClean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endParaRPr lang="zh-HK" altLang="en-US" dirty="0">
              <a:solidFill>
                <a:schemeClr val="accent6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內容版面配置區 2"/>
          <p:cNvSpPr>
            <a:spLocks noGrp="1"/>
          </p:cNvSpPr>
          <p:nvPr>
            <p:ph idx="1"/>
          </p:nvPr>
        </p:nvSpPr>
        <p:spPr>
          <a:xfrm>
            <a:off x="467544" y="1960925"/>
            <a:ext cx="7200800" cy="230245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114300" indent="0">
              <a:lnSpc>
                <a:spcPct val="150000"/>
              </a:lnSpc>
              <a:spcBef>
                <a:spcPts val="1200"/>
              </a:spcBef>
              <a:buNone/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昆蟲的身體分為頭、胸和腹三部分。頭是昆蟲主要的感覺中心，觸角、眼睛、口器等器官都在頭部。昆蟲的胸可分成前、中和後三個胸節，長有腳和翅膀。昆蟲的消化器官和生殖器官都在腹部。</a:t>
            </a:r>
            <a:endParaRPr lang="zh-HK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4644008" y="56920"/>
            <a:ext cx="4311558" cy="2607173"/>
            <a:chOff x="4644008" y="66860"/>
            <a:chExt cx="4311558" cy="2607173"/>
          </a:xfrm>
        </p:grpSpPr>
        <p:sp>
          <p:nvSpPr>
            <p:cNvPr id="11" name="圓角矩形圖說文字 10"/>
            <p:cNvSpPr/>
            <p:nvPr/>
          </p:nvSpPr>
          <p:spPr>
            <a:xfrm>
              <a:off x="4644008" y="66860"/>
              <a:ext cx="3456384" cy="1705956"/>
            </a:xfrm>
            <a:prstGeom prst="wedgeRoundRectCallout">
              <a:avLst>
                <a:gd name="adj1" fmla="val 57204"/>
                <a:gd name="adj2" fmla="val 52351"/>
                <a:gd name="adj3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endParaRPr lang="en-US" altLang="zh-TW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r>
                <a:rPr lang="zh-TW" altLang="en-US" sz="2400" dirty="0" smtClean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聆聽老師朗讀以下文字，哪一句最能幫助你理解內容，讓你知道它在說明甚麼</a:t>
              </a:r>
              <a:r>
                <a:rPr lang="en-US" altLang="zh-TW" sz="2400" dirty="0" smtClean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?</a:t>
              </a:r>
              <a:endParaRPr lang="en-US" altLang="zh-TW" sz="2400" b="1" dirty="0">
                <a:solidFill>
                  <a:schemeClr val="tx1"/>
                </a:solidFill>
                <a:latin typeface="標楷體" panose="03000509000000000000" pitchFamily="65" charset="-120"/>
              </a:endParaRPr>
            </a:p>
            <a:p>
              <a:pPr>
                <a:defRPr/>
              </a:pPr>
              <a:endParaRPr lang="en-US" altLang="zh-TW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標楷體" panose="03000509000000000000" pitchFamily="65" charset="-120"/>
              </a:endParaRPr>
            </a:p>
          </p:txBody>
        </p:sp>
        <p:pic>
          <p:nvPicPr>
            <p:cNvPr id="12" name="圖片 16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0352" y="1124744"/>
              <a:ext cx="1215214" cy="1549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橢圓 4"/>
          <p:cNvSpPr/>
          <p:nvPr/>
        </p:nvSpPr>
        <p:spPr>
          <a:xfrm>
            <a:off x="395536" y="2020121"/>
            <a:ext cx="5256584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grpSp>
        <p:nvGrpSpPr>
          <p:cNvPr id="13" name="Group 25"/>
          <p:cNvGrpSpPr>
            <a:grpSpLocks/>
          </p:cNvGrpSpPr>
          <p:nvPr/>
        </p:nvGrpSpPr>
        <p:grpSpPr bwMode="auto">
          <a:xfrm>
            <a:off x="539552" y="4304465"/>
            <a:ext cx="7128792" cy="1981200"/>
            <a:chOff x="697" y="2751"/>
            <a:chExt cx="4174" cy="1248"/>
          </a:xfrm>
        </p:grpSpPr>
        <p:sp>
          <p:nvSpPr>
            <p:cNvPr id="14" name="AutoShape 21"/>
            <p:cNvSpPr>
              <a:spLocks noChangeArrowheads="1"/>
            </p:cNvSpPr>
            <p:nvPr/>
          </p:nvSpPr>
          <p:spPr bwMode="auto">
            <a:xfrm>
              <a:off x="697" y="2751"/>
              <a:ext cx="4174" cy="1248"/>
            </a:xfrm>
            <a:prstGeom prst="upArrowCallout">
              <a:avLst>
                <a:gd name="adj1" fmla="val 74038"/>
                <a:gd name="adj2" fmla="val 74038"/>
                <a:gd name="adj3" fmla="val 16667"/>
                <a:gd name="adj4" fmla="val 66667"/>
              </a:avLst>
            </a:prstGeom>
            <a:solidFill>
              <a:srgbClr val="FFFFCC"/>
            </a:solidFill>
            <a:ln w="2857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HK" altLang="en-US"/>
            </a:p>
          </p:txBody>
        </p:sp>
        <p:sp>
          <p:nvSpPr>
            <p:cNvPr id="15" name="Text Box 23"/>
            <p:cNvSpPr txBox="1">
              <a:spLocks noChangeArrowheads="1"/>
            </p:cNvSpPr>
            <p:nvPr/>
          </p:nvSpPr>
          <p:spPr bwMode="auto">
            <a:xfrm>
              <a:off x="835" y="3186"/>
              <a:ext cx="3974" cy="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zh-TW" altLang="en-US" sz="2400" dirty="0">
                  <a:latin typeface="Times New Roman" panose="02020603050405020304" pitchFamily="18" charset="0"/>
                  <a:ea typeface="標楷體" panose="03000509000000000000" pitchFamily="65" charset="-120"/>
                </a:rPr>
                <a:t>這段文字主要告訴</a:t>
              </a:r>
              <a:r>
                <a:rPr lang="zh-TW" altLang="en-US" sz="2400" dirty="0" smtClean="0">
                  <a:latin typeface="Times New Roman" panose="02020603050405020304" pitchFamily="18" charset="0"/>
                  <a:ea typeface="標楷體" panose="03000509000000000000" pitchFamily="65" charset="-120"/>
                </a:rPr>
                <a:t>我們</a:t>
              </a:r>
              <a:r>
                <a:rPr lang="zh-TW" altLang="en-US" sz="2400" dirty="0" smtClean="0">
                  <a:solidFill>
                    <a:srgbClr val="FF0000"/>
                  </a:solidFill>
                  <a:ea typeface="標楷體" panose="03000509000000000000" pitchFamily="65" charset="-120"/>
                </a:rPr>
                <a:t>昆蟲的構造：昆蟲的身體分為頭、胸和腹三部分</a:t>
              </a:r>
              <a:r>
                <a:rPr lang="zh-TW" altLang="en-US" sz="2400" dirty="0" smtClean="0">
                  <a:ea typeface="標楷體" panose="03000509000000000000" pitchFamily="65" charset="-120"/>
                </a:rPr>
                <a:t>，</a:t>
              </a:r>
              <a:r>
                <a:rPr lang="zh-TW" altLang="en-US" sz="2400" dirty="0">
                  <a:latin typeface="Times New Roman" panose="02020603050405020304" pitchFamily="18" charset="0"/>
                  <a:ea typeface="標楷體" panose="03000509000000000000" pitchFamily="65" charset="-120"/>
                </a:rPr>
                <a:t>其他</a:t>
              </a:r>
              <a:r>
                <a:rPr lang="zh-TW" altLang="en-US" sz="2400" dirty="0" smtClean="0">
                  <a:latin typeface="Times New Roman" panose="02020603050405020304" pitchFamily="18" charset="0"/>
                  <a:ea typeface="標楷體" panose="03000509000000000000" pitchFamily="65" charset="-120"/>
                </a:rPr>
                <a:t>句子只是</a:t>
              </a:r>
              <a:r>
                <a:rPr lang="zh-TW" altLang="en-US" sz="2400" dirty="0">
                  <a:latin typeface="Times New Roman" panose="02020603050405020304" pitchFamily="18" charset="0"/>
                  <a:ea typeface="標楷體" panose="03000509000000000000" pitchFamily="65" charset="-120"/>
                </a:rPr>
                <a:t>作出較仔細的</a:t>
              </a:r>
              <a:r>
                <a:rPr lang="zh-TW" altLang="en-US" sz="2400" dirty="0">
                  <a:solidFill>
                    <a:srgbClr val="7030A0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rPr>
                <a:t>說明</a:t>
              </a:r>
              <a:r>
                <a:rPr lang="zh-TW" altLang="en-US" sz="2400" dirty="0">
                  <a:latin typeface="Times New Roman" panose="02020603050405020304" pitchFamily="18" charset="0"/>
                  <a:ea typeface="標楷體" panose="03000509000000000000" pitchFamily="65" charset="-120"/>
                </a:rPr>
                <a:t>。</a:t>
              </a: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AA040-08CA-49D7-B4A5-BED6B7E8C7C9}" type="slidenum">
              <a:rPr lang="zh-HK" altLang="en-US" smtClean="0"/>
              <a:t>4</a:t>
            </a:fld>
            <a:endParaRPr lang="zh-HK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HK" altLang="en-US" smtClean="0"/>
              <a:t>單元二 說明單元</a:t>
            </a:r>
            <a:r>
              <a:rPr lang="en-US" altLang="zh-HK" smtClean="0"/>
              <a:t>(</a:t>
            </a:r>
            <a:r>
              <a:rPr lang="zh-HK" altLang="en-US" smtClean="0"/>
              <a:t>閱讀</a:t>
            </a:r>
            <a:r>
              <a:rPr lang="en-US" altLang="zh-HK" smtClean="0"/>
              <a:t>)</a:t>
            </a:r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教育局教育心理服務</a:t>
            </a:r>
            <a:r>
              <a:rPr lang="en-US" altLang="zh-TW" smtClean="0"/>
              <a:t>(</a:t>
            </a:r>
            <a:r>
              <a:rPr lang="zh-TW" altLang="en-US" smtClean="0"/>
              <a:t>新界東</a:t>
            </a:r>
            <a:r>
              <a:rPr lang="en-US" altLang="zh-TW" smtClean="0"/>
              <a:t>)</a:t>
            </a:r>
            <a:r>
              <a:rPr lang="zh-TW" altLang="en-US" smtClean="0"/>
              <a:t>組 </a:t>
            </a:r>
            <a:r>
              <a:rPr lang="en-US" altLang="zh-TW" smtClean="0"/>
              <a:t>©2019</a:t>
            </a:r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573664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2"/>
          <p:cNvSpPr txBox="1">
            <a:spLocks/>
          </p:cNvSpPr>
          <p:nvPr/>
        </p:nvSpPr>
        <p:spPr>
          <a:xfrm>
            <a:off x="251520" y="286627"/>
            <a:ext cx="5688632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zh-TW" altLang="en-US" dirty="0" smtClean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甚麼是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中心句</a:t>
            </a:r>
            <a:r>
              <a:rPr lang="zh-TW" altLang="en-US" dirty="0" smtClean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endParaRPr lang="zh-HK" altLang="en-US" dirty="0">
              <a:solidFill>
                <a:schemeClr val="accent6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內容版面配置區 2"/>
          <p:cNvSpPr>
            <a:spLocks noGrp="1"/>
          </p:cNvSpPr>
          <p:nvPr>
            <p:ph idx="1"/>
          </p:nvPr>
        </p:nvSpPr>
        <p:spPr>
          <a:xfrm>
            <a:off x="643508" y="1931491"/>
            <a:ext cx="7462767" cy="2721645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114300" indent="0">
              <a:lnSpc>
                <a:spcPct val="150000"/>
              </a:lnSpc>
              <a:buNone/>
            </a:pPr>
            <a:r>
              <a:rPr lang="zh-TW" altLang="zh-HK" sz="30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志明</a:t>
            </a:r>
            <a:r>
              <a:rPr lang="zh-TW" altLang="zh-HK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在家孝順父母，照顧弟妹；在</a:t>
            </a:r>
            <a:r>
              <a:rPr lang="zh-TW" altLang="zh-HK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校敬愛</a:t>
            </a:r>
            <a:r>
              <a:rPr lang="zh-TW" altLang="zh-HK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師長，樂於幫助同學</a:t>
            </a:r>
            <a:r>
              <a:rPr lang="zh-TW" altLang="zh-HK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；在課餘時候，參與</a:t>
            </a:r>
            <a:r>
              <a:rPr lang="zh-TW" altLang="zh-HK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義工服務</a:t>
            </a:r>
            <a:r>
              <a:rPr lang="zh-TW" altLang="zh-HK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，探訪老人。</a:t>
            </a:r>
            <a:r>
              <a:rPr lang="zh-TW" altLang="zh-HK" sz="300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志明</a:t>
            </a:r>
            <a:r>
              <a:rPr lang="zh-TW" altLang="en-US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是我們的</a:t>
            </a:r>
            <a:r>
              <a:rPr lang="zh-TW" altLang="zh-HK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模範。</a:t>
            </a:r>
            <a:endParaRPr lang="zh-TW" altLang="en-US" sz="3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橢圓 5"/>
          <p:cNvSpPr/>
          <p:nvPr/>
        </p:nvSpPr>
        <p:spPr>
          <a:xfrm>
            <a:off x="4572000" y="3340571"/>
            <a:ext cx="3286688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grpSp>
        <p:nvGrpSpPr>
          <p:cNvPr id="13" name="Group 25"/>
          <p:cNvGrpSpPr>
            <a:grpSpLocks/>
          </p:cNvGrpSpPr>
          <p:nvPr/>
        </p:nvGrpSpPr>
        <p:grpSpPr bwMode="auto">
          <a:xfrm>
            <a:off x="774755" y="4701085"/>
            <a:ext cx="7200271" cy="1415182"/>
            <a:chOff x="697" y="2751"/>
            <a:chExt cx="4179" cy="1248"/>
          </a:xfrm>
        </p:grpSpPr>
        <p:sp>
          <p:nvSpPr>
            <p:cNvPr id="14" name="AutoShape 21"/>
            <p:cNvSpPr>
              <a:spLocks noChangeArrowheads="1"/>
            </p:cNvSpPr>
            <p:nvPr/>
          </p:nvSpPr>
          <p:spPr bwMode="auto">
            <a:xfrm>
              <a:off x="697" y="2751"/>
              <a:ext cx="4174" cy="1248"/>
            </a:xfrm>
            <a:prstGeom prst="upArrowCallout">
              <a:avLst>
                <a:gd name="adj1" fmla="val 74038"/>
                <a:gd name="adj2" fmla="val 74038"/>
                <a:gd name="adj3" fmla="val 16667"/>
                <a:gd name="adj4" fmla="val 66667"/>
              </a:avLst>
            </a:prstGeom>
            <a:solidFill>
              <a:srgbClr val="FFFFCC"/>
            </a:solidFill>
            <a:ln w="2857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HK" altLang="en-US"/>
            </a:p>
          </p:txBody>
        </p:sp>
        <p:sp>
          <p:nvSpPr>
            <p:cNvPr id="15" name="Text Box 23"/>
            <p:cNvSpPr txBox="1">
              <a:spLocks noChangeArrowheads="1"/>
            </p:cNvSpPr>
            <p:nvPr/>
          </p:nvSpPr>
          <p:spPr bwMode="auto">
            <a:xfrm>
              <a:off x="902" y="3261"/>
              <a:ext cx="3974" cy="7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zh-TW" altLang="en-US" sz="2400" dirty="0" smtClean="0">
                  <a:latin typeface="Times New Roman" panose="02020603050405020304" pitchFamily="18" charset="0"/>
                  <a:ea typeface="標楷體" panose="03000509000000000000" pitchFamily="65" charset="-120"/>
                </a:rPr>
                <a:t>這</a:t>
              </a:r>
              <a:r>
                <a:rPr lang="zh-TW" altLang="en-US" sz="2400" dirty="0">
                  <a:latin typeface="Times New Roman" panose="02020603050405020304" pitchFamily="18" charset="0"/>
                  <a:ea typeface="標楷體" panose="03000509000000000000" pitchFamily="65" charset="-120"/>
                </a:rPr>
                <a:t>段文字主要告訴</a:t>
              </a:r>
              <a:r>
                <a:rPr lang="zh-TW" altLang="en-US" sz="2400" dirty="0" smtClean="0">
                  <a:latin typeface="Times New Roman" panose="02020603050405020304" pitchFamily="18" charset="0"/>
                  <a:ea typeface="標楷體" panose="03000509000000000000" pitchFamily="65" charset="-120"/>
                </a:rPr>
                <a:t>我們</a:t>
              </a:r>
              <a:r>
                <a:rPr lang="zh-TW" altLang="en-US" sz="2400" dirty="0" smtClean="0">
                  <a:solidFill>
                    <a:srgbClr val="FF0000"/>
                  </a:solidFill>
                  <a:ea typeface="標楷體" panose="03000509000000000000" pitchFamily="65" charset="-120"/>
                </a:rPr>
                <a:t>志</a:t>
              </a:r>
              <a:r>
                <a:rPr lang="zh-TW" altLang="en-US" sz="2400" dirty="0">
                  <a:solidFill>
                    <a:srgbClr val="FF0000"/>
                  </a:solidFill>
                  <a:ea typeface="標楷體" panose="03000509000000000000" pitchFamily="65" charset="-120"/>
                </a:rPr>
                <a:t>明是我們的模範</a:t>
              </a:r>
              <a:r>
                <a:rPr lang="zh-TW" altLang="en-US" sz="2400" dirty="0" smtClean="0">
                  <a:ea typeface="標楷體" panose="03000509000000000000" pitchFamily="65" charset="-120"/>
                </a:rPr>
                <a:t>，</a:t>
              </a:r>
              <a:r>
                <a:rPr lang="zh-TW" altLang="en-US" sz="2400" dirty="0">
                  <a:latin typeface="Times New Roman" panose="02020603050405020304" pitchFamily="18" charset="0"/>
                  <a:ea typeface="標楷體" panose="03000509000000000000" pitchFamily="65" charset="-120"/>
                </a:rPr>
                <a:t>其他</a:t>
              </a:r>
              <a:r>
                <a:rPr lang="zh-TW" altLang="en-US" sz="2400" dirty="0" smtClean="0">
                  <a:latin typeface="Times New Roman" panose="02020603050405020304" pitchFamily="18" charset="0"/>
                  <a:ea typeface="標楷體" panose="03000509000000000000" pitchFamily="65" charset="-120"/>
                </a:rPr>
                <a:t>句子只是仔細說出志明的優點，以致能做榜樣。</a:t>
              </a:r>
              <a:endPara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AA040-08CA-49D7-B4A5-BED6B7E8C7C9}" type="slidenum">
              <a:rPr lang="zh-HK" altLang="en-US" smtClean="0"/>
              <a:t>5</a:t>
            </a:fld>
            <a:endParaRPr lang="zh-HK" altLang="en-US"/>
          </a:p>
        </p:txBody>
      </p:sp>
      <p:sp>
        <p:nvSpPr>
          <p:cNvPr id="16" name="圓角矩形圖說文字 10"/>
          <p:cNvSpPr/>
          <p:nvPr/>
        </p:nvSpPr>
        <p:spPr>
          <a:xfrm>
            <a:off x="4644008" y="56920"/>
            <a:ext cx="3456384" cy="1705956"/>
          </a:xfrm>
          <a:prstGeom prst="wedgeRoundRectCallout">
            <a:avLst>
              <a:gd name="adj1" fmla="val 57204"/>
              <a:gd name="adj2" fmla="val 52351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n-US" altLang="zh-TW" sz="24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聆聽老師朗讀以下文字，哪一句最能幫助你理解內容，讓你知道它在說明甚麼</a:t>
            </a:r>
            <a:r>
              <a:rPr lang="en-US" altLang="zh-TW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en-US" altLang="zh-TW" sz="2400" b="1" dirty="0">
              <a:solidFill>
                <a:schemeClr val="tx1"/>
              </a:solidFill>
              <a:latin typeface="標楷體" panose="03000509000000000000" pitchFamily="65" charset="-120"/>
            </a:endParaRPr>
          </a:p>
          <a:p>
            <a:pPr>
              <a:defRPr/>
            </a:pPr>
            <a:endParaRPr lang="en-US" altLang="zh-TW" sz="2400" b="1" dirty="0" smtClean="0">
              <a:solidFill>
                <a:schemeClr val="tx2">
                  <a:lumMod val="60000"/>
                  <a:lumOff val="40000"/>
                </a:schemeClr>
              </a:solidFill>
              <a:latin typeface="標楷體" panose="03000509000000000000" pitchFamily="65" charset="-120"/>
            </a:endParaRPr>
          </a:p>
        </p:txBody>
      </p:sp>
      <p:pic>
        <p:nvPicPr>
          <p:cNvPr id="17" name="圖片 1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688" y="1313323"/>
            <a:ext cx="1215214" cy="1549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HK" altLang="en-US" smtClean="0"/>
              <a:t>單元二 說明單元</a:t>
            </a:r>
            <a:r>
              <a:rPr lang="en-US" altLang="zh-HK" smtClean="0"/>
              <a:t>(</a:t>
            </a:r>
            <a:r>
              <a:rPr lang="zh-HK" altLang="en-US" smtClean="0"/>
              <a:t>閱讀</a:t>
            </a:r>
            <a:r>
              <a:rPr lang="en-US" altLang="zh-HK" smtClean="0"/>
              <a:t>)</a:t>
            </a:r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教育局教育心理服務</a:t>
            </a:r>
            <a:r>
              <a:rPr lang="en-US" altLang="zh-TW" smtClean="0"/>
              <a:t>(</a:t>
            </a:r>
            <a:r>
              <a:rPr lang="zh-TW" altLang="en-US" smtClean="0"/>
              <a:t>新界東</a:t>
            </a:r>
            <a:r>
              <a:rPr lang="en-US" altLang="zh-TW" smtClean="0"/>
              <a:t>)</a:t>
            </a:r>
            <a:r>
              <a:rPr lang="zh-TW" altLang="en-US" smtClean="0"/>
              <a:t>組 </a:t>
            </a:r>
            <a:r>
              <a:rPr lang="en-US" altLang="zh-TW" smtClean="0"/>
              <a:t>©2019</a:t>
            </a:r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09521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圓角矩形圖說文字 7"/>
          <p:cNvSpPr/>
          <p:nvPr/>
        </p:nvSpPr>
        <p:spPr>
          <a:xfrm>
            <a:off x="3101073" y="3140968"/>
            <a:ext cx="5378188" cy="1800200"/>
          </a:xfrm>
          <a:prstGeom prst="wedgeRoundRectCallout">
            <a:avLst>
              <a:gd name="adj1" fmla="val -49748"/>
              <a:gd name="adj2" fmla="val 86677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n-US" altLang="zh-TW" sz="40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對了，</a:t>
            </a:r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中心</a:t>
            </a:r>
            <a:r>
              <a:rPr lang="zh-TW" altLang="en-US" sz="4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句</a:t>
            </a:r>
            <a:r>
              <a:rPr lang="zh-TW" alt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有</a:t>
            </a:r>
            <a:r>
              <a:rPr lang="zh-TW" altLang="en-US" sz="40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說明</a:t>
            </a:r>
            <a:r>
              <a:rPr lang="zh-TW" alt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段</a:t>
            </a:r>
            <a:r>
              <a:rPr lang="zh-TW" altLang="en-US" sz="40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意的作用</a:t>
            </a:r>
            <a:r>
              <a:rPr lang="zh-TW" alt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。</a:t>
            </a:r>
            <a:endParaRPr lang="en-US" altLang="zh-TW" sz="3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defRPr/>
            </a:pPr>
            <a:endParaRPr lang="en-US" altLang="zh-TW" sz="1400" b="1" dirty="0">
              <a:solidFill>
                <a:schemeClr val="tx2">
                  <a:lumMod val="60000"/>
                  <a:lumOff val="40000"/>
                </a:schemeClr>
              </a:solidFill>
              <a:latin typeface="標楷體" panose="03000509000000000000" pitchFamily="65" charset="-120"/>
            </a:endParaRPr>
          </a:p>
          <a:p>
            <a:pPr>
              <a:defRPr/>
            </a:pPr>
            <a:endParaRPr lang="en-US" altLang="zh-TW" sz="1400" b="1" dirty="0" smtClean="0">
              <a:solidFill>
                <a:schemeClr val="tx2">
                  <a:lumMod val="60000"/>
                  <a:lumOff val="40000"/>
                </a:schemeClr>
              </a:solidFill>
              <a:latin typeface="標楷體" panose="03000509000000000000" pitchFamily="65" charset="-120"/>
            </a:endParaRPr>
          </a:p>
        </p:txBody>
      </p:sp>
      <p:pic>
        <p:nvPicPr>
          <p:cNvPr id="9" name="圖片 1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437112"/>
            <a:ext cx="1271695" cy="1621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群組 2"/>
          <p:cNvGrpSpPr/>
          <p:nvPr/>
        </p:nvGrpSpPr>
        <p:grpSpPr>
          <a:xfrm>
            <a:off x="482708" y="261361"/>
            <a:ext cx="7920880" cy="2664296"/>
            <a:chOff x="715136" y="376529"/>
            <a:chExt cx="7920880" cy="2664296"/>
          </a:xfrm>
        </p:grpSpPr>
        <p:sp>
          <p:nvSpPr>
            <p:cNvPr id="10" name="雲朵形圖說文字 9"/>
            <p:cNvSpPr/>
            <p:nvPr/>
          </p:nvSpPr>
          <p:spPr>
            <a:xfrm>
              <a:off x="715136" y="376529"/>
              <a:ext cx="7920880" cy="2520280"/>
            </a:xfrm>
            <a:prstGeom prst="cloudCallout">
              <a:avLst>
                <a:gd name="adj1" fmla="val -38878"/>
                <a:gd name="adj2" fmla="val 62957"/>
              </a:avLst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1" name="內容版面配置區 1"/>
            <p:cNvSpPr txBox="1">
              <a:spLocks/>
            </p:cNvSpPr>
            <p:nvPr/>
          </p:nvSpPr>
          <p:spPr>
            <a:xfrm>
              <a:off x="1559622" y="952593"/>
              <a:ext cx="6408712" cy="208823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600"/>
                </a:spcBef>
                <a:buFont typeface="Arial" panose="020B0604020202020204" pitchFamily="34" charset="0"/>
                <a:buNone/>
              </a:pPr>
              <a:r>
                <a:rPr lang="zh-TW" altLang="en-US" sz="4000" dirty="0" smtClean="0"/>
                <a:t>我知道了，概括一段文字的</a:t>
              </a:r>
              <a:r>
                <a:rPr lang="zh-TW" altLang="en-US" sz="4000" dirty="0" smtClean="0">
                  <a:solidFill>
                    <a:srgbClr val="FF3399"/>
                  </a:solidFill>
                </a:rPr>
                <a:t>重要信息</a:t>
              </a:r>
              <a:r>
                <a:rPr lang="zh-TW" altLang="en-US" sz="4000" dirty="0" smtClean="0"/>
                <a:t>，就是</a:t>
              </a:r>
              <a:r>
                <a:rPr lang="zh-TW" altLang="en-US" sz="4000" dirty="0" smtClean="0">
                  <a:solidFill>
                    <a:srgbClr val="FF0000"/>
                  </a:solidFill>
                  <a:latin typeface="標楷體" panose="03000509000000000000" pitchFamily="65" charset="-120"/>
                </a:rPr>
                <a:t>中心句。</a:t>
              </a:r>
              <a:r>
                <a:rPr lang="zh-HK" altLang="en-US" sz="4000" dirty="0" smtClean="0">
                  <a:solidFill>
                    <a:srgbClr val="333333"/>
                  </a:solidFill>
                </a:rPr>
                <a:t/>
              </a:r>
              <a:br>
                <a:rPr lang="zh-HK" altLang="en-US" sz="4000" dirty="0" smtClean="0">
                  <a:solidFill>
                    <a:srgbClr val="333333"/>
                  </a:solidFill>
                </a:rPr>
              </a:br>
              <a:endParaRPr lang="zh-HK" altLang="en-US" sz="4000" dirty="0">
                <a:solidFill>
                  <a:srgbClr val="333333"/>
                </a:solidFill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AA040-08CA-49D7-B4A5-BED6B7E8C7C9}" type="slidenum">
              <a:rPr lang="zh-HK" altLang="en-US" smtClean="0"/>
              <a:t>6</a:t>
            </a:fld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HK" altLang="en-US" smtClean="0"/>
              <a:t>單元二 說明單元</a:t>
            </a:r>
            <a:r>
              <a:rPr lang="en-US" altLang="zh-HK" smtClean="0"/>
              <a:t>(</a:t>
            </a:r>
            <a:r>
              <a:rPr lang="zh-HK" altLang="en-US" smtClean="0"/>
              <a:t>閱讀</a:t>
            </a:r>
            <a:r>
              <a:rPr lang="en-US" altLang="zh-HK" smtClean="0"/>
              <a:t>)</a:t>
            </a:r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教育局教育心理服務</a:t>
            </a:r>
            <a:r>
              <a:rPr lang="en-US" altLang="zh-TW" smtClean="0"/>
              <a:t>(</a:t>
            </a:r>
            <a:r>
              <a:rPr lang="zh-TW" altLang="en-US" smtClean="0"/>
              <a:t>新界東</a:t>
            </a:r>
            <a:r>
              <a:rPr lang="en-US" altLang="zh-TW" smtClean="0"/>
              <a:t>)</a:t>
            </a:r>
            <a:r>
              <a:rPr lang="zh-TW" altLang="en-US" smtClean="0"/>
              <a:t>組 </a:t>
            </a:r>
            <a:r>
              <a:rPr lang="en-US" altLang="zh-TW" smtClean="0"/>
              <a:t>©2019</a:t>
            </a:r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33014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圓角矩形圖說文字 25"/>
          <p:cNvSpPr/>
          <p:nvPr/>
        </p:nvSpPr>
        <p:spPr>
          <a:xfrm>
            <a:off x="1619673" y="332656"/>
            <a:ext cx="5616624" cy="1080120"/>
          </a:xfrm>
          <a:prstGeom prst="wedgeRoundRectCallout">
            <a:avLst>
              <a:gd name="adj1" fmla="val 55948"/>
              <a:gd name="adj2" fmla="val 61931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n-US" altLang="zh-TW" sz="40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中心句</a:t>
            </a:r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像將軍，帶領其他士兵</a:t>
            </a:r>
            <a:endParaRPr lang="en-US" altLang="zh-TW" sz="3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defRPr/>
            </a:pPr>
            <a:endParaRPr lang="en-US" altLang="zh-TW" sz="1400" b="1" dirty="0">
              <a:solidFill>
                <a:schemeClr val="tx2">
                  <a:lumMod val="60000"/>
                  <a:lumOff val="40000"/>
                </a:schemeClr>
              </a:solidFill>
              <a:latin typeface="標楷體" panose="03000509000000000000" pitchFamily="65" charset="-120"/>
            </a:endParaRPr>
          </a:p>
          <a:p>
            <a:pPr>
              <a:defRPr/>
            </a:pPr>
            <a:endParaRPr lang="en-US" altLang="zh-TW" sz="1400" b="1" dirty="0" smtClean="0">
              <a:solidFill>
                <a:schemeClr val="tx2">
                  <a:lumMod val="60000"/>
                  <a:lumOff val="40000"/>
                </a:schemeClr>
              </a:solidFill>
              <a:latin typeface="標楷體" panose="03000509000000000000" pitchFamily="65" charset="-120"/>
            </a:endParaRPr>
          </a:p>
        </p:txBody>
      </p:sp>
      <p:graphicFrame>
        <p:nvGraphicFramePr>
          <p:cNvPr id="28" name="表格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9926487"/>
              </p:ext>
            </p:extLst>
          </p:nvPr>
        </p:nvGraphicFramePr>
        <p:xfrm>
          <a:off x="323528" y="1916833"/>
          <a:ext cx="8496944" cy="44867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484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484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39382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altLang="en-US" sz="3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段落的</a:t>
                      </a:r>
                      <a:r>
                        <a:rPr lang="zh-TW" altLang="en-US" sz="3800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中心句</a:t>
                      </a:r>
                      <a:endParaRPr lang="zh-HK" altLang="en-US" sz="3800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38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段落的</a:t>
                      </a:r>
                      <a:r>
                        <a:rPr lang="zh-TW" altLang="en-US" sz="3800" dirty="0" smtClean="0">
                          <a:solidFill>
                            <a:srgbClr val="1A6EF6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其他句子</a:t>
                      </a:r>
                      <a:endParaRPr lang="zh-HK" altLang="en-US" sz="3800" dirty="0" smtClean="0">
                        <a:solidFill>
                          <a:srgbClr val="1A6EF6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zh-HK" altLang="en-US" sz="3800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531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800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將軍</a:t>
                      </a:r>
                      <a:endParaRPr lang="zh-HK" altLang="en-US" sz="3800" dirty="0" smtClean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zh-HK" altLang="en-US" sz="3800" dirty="0">
                        <a:solidFill>
                          <a:schemeClr val="bg2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800" kern="1200" dirty="0" smtClean="0">
                          <a:solidFill>
                            <a:srgbClr val="1A6EF6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士兵</a:t>
                      </a:r>
                      <a:endParaRPr lang="zh-HK" altLang="en-US" sz="3800" kern="1200" dirty="0" smtClean="0">
                        <a:solidFill>
                          <a:srgbClr val="1A6EF6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zh-HK" altLang="en-US" sz="3800" dirty="0">
                        <a:solidFill>
                          <a:schemeClr val="bg2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9" name="圖片 28"/>
          <p:cNvPicPr/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49" l="0" r="995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47664" y="3769560"/>
            <a:ext cx="1512168" cy="24399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" name="群組 1"/>
          <p:cNvGrpSpPr/>
          <p:nvPr/>
        </p:nvGrpSpPr>
        <p:grpSpPr>
          <a:xfrm>
            <a:off x="5652120" y="5013176"/>
            <a:ext cx="3006272" cy="1105323"/>
            <a:chOff x="5652120" y="5013176"/>
            <a:chExt cx="3006272" cy="1105323"/>
          </a:xfrm>
        </p:grpSpPr>
        <p:pic>
          <p:nvPicPr>
            <p:cNvPr id="30" name="圖片 29"/>
            <p:cNvPicPr/>
            <p:nvPr/>
          </p:nvPicPr>
          <p:blipFill rotWithShape="1">
            <a:blip r:embed="rId5" cstate="screen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9859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794296" y="5038379"/>
              <a:ext cx="864096" cy="108012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1" name="圖片 30"/>
            <p:cNvPicPr/>
            <p:nvPr/>
          </p:nvPicPr>
          <p:blipFill rotWithShape="1">
            <a:blip r:embed="rId5" cstate="screen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9859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652120" y="5013176"/>
              <a:ext cx="864096" cy="108012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2" name="圖片 31"/>
            <p:cNvPicPr/>
            <p:nvPr/>
          </p:nvPicPr>
          <p:blipFill rotWithShape="1">
            <a:blip r:embed="rId5" cstate="screen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9859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372201" y="5038379"/>
              <a:ext cx="864096" cy="108012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3" name="圖片 32"/>
            <p:cNvPicPr/>
            <p:nvPr/>
          </p:nvPicPr>
          <p:blipFill rotWithShape="1">
            <a:blip r:embed="rId5" cstate="screen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9859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092280" y="5019067"/>
              <a:ext cx="864096" cy="108012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4" name="圖片 16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582" y="223883"/>
            <a:ext cx="1271695" cy="1621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AA040-08CA-49D7-B4A5-BED6B7E8C7C9}" type="slidenum">
              <a:rPr lang="zh-HK" altLang="en-US" smtClean="0"/>
              <a:t>7</a:t>
            </a:fld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HK" altLang="en-US" smtClean="0"/>
              <a:t>單元二 說明單元</a:t>
            </a:r>
            <a:r>
              <a:rPr lang="en-US" altLang="zh-HK" smtClean="0"/>
              <a:t>(</a:t>
            </a:r>
            <a:r>
              <a:rPr lang="zh-HK" altLang="en-US" smtClean="0"/>
              <a:t>閱讀</a:t>
            </a:r>
            <a:r>
              <a:rPr lang="en-US" altLang="zh-HK" smtClean="0"/>
              <a:t>)</a:t>
            </a:r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教育局教育心理服務</a:t>
            </a:r>
            <a:r>
              <a:rPr lang="en-US" altLang="zh-TW" smtClean="0"/>
              <a:t>(</a:t>
            </a:r>
            <a:r>
              <a:rPr lang="zh-TW" altLang="en-US" smtClean="0"/>
              <a:t>新界東</a:t>
            </a:r>
            <a:r>
              <a:rPr lang="en-US" altLang="zh-TW" smtClean="0"/>
              <a:t>)</a:t>
            </a:r>
            <a:r>
              <a:rPr lang="zh-TW" altLang="en-US" smtClean="0"/>
              <a:t>組 </a:t>
            </a:r>
            <a:r>
              <a:rPr lang="en-US" altLang="zh-TW" smtClean="0"/>
              <a:t>©2019</a:t>
            </a:r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607753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4294967295"/>
          </p:nvPr>
        </p:nvSpPr>
        <p:spPr>
          <a:xfrm>
            <a:off x="323528" y="2562375"/>
            <a:ext cx="8642350" cy="32400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400" dirty="0" smtClean="0">
                <a:solidFill>
                  <a:srgbClr val="7532A8"/>
                </a:solidFill>
              </a:rPr>
              <a:t>在一段文字中找出中心句</a:t>
            </a:r>
            <a:endParaRPr lang="en-US" altLang="zh-TW" sz="4400" dirty="0" smtClean="0">
              <a:solidFill>
                <a:srgbClr val="7532A8"/>
              </a:solidFill>
            </a:endParaRPr>
          </a:p>
          <a:p>
            <a:pPr marL="0" indent="0">
              <a:buNone/>
            </a:pPr>
            <a:endParaRPr lang="en-US" altLang="zh-TW" sz="4400" dirty="0" smtClean="0">
              <a:solidFill>
                <a:srgbClr val="7532A8"/>
              </a:solidFill>
            </a:endParaRPr>
          </a:p>
          <a:p>
            <a:pPr marL="0" indent="0">
              <a:buNone/>
            </a:pPr>
            <a:r>
              <a:rPr lang="zh-TW" altLang="en-US" sz="4400" dirty="0" smtClean="0">
                <a:solidFill>
                  <a:srgbClr val="7532A8"/>
                </a:solidFill>
              </a:rPr>
              <a:t>幫助我們理解段落的</a:t>
            </a:r>
            <a:r>
              <a:rPr lang="zh-TW" altLang="en-US" sz="4400" dirty="0" smtClean="0">
                <a:solidFill>
                  <a:srgbClr val="FF0000"/>
                </a:solidFill>
              </a:rPr>
              <a:t>主要內容</a:t>
            </a:r>
            <a:endParaRPr lang="en-US" altLang="zh-TW" sz="4400" dirty="0" smtClean="0">
              <a:solidFill>
                <a:srgbClr val="7532A8"/>
              </a:solidFill>
            </a:endParaRPr>
          </a:p>
        </p:txBody>
      </p:sp>
      <p:sp>
        <p:nvSpPr>
          <p:cNvPr id="5" name="向下箭號 4"/>
          <p:cNvSpPr/>
          <p:nvPr/>
        </p:nvSpPr>
        <p:spPr>
          <a:xfrm>
            <a:off x="3347864" y="3402501"/>
            <a:ext cx="864096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dirty="0">
              <a:latin typeface="Times New Roman" panose="02020603050405020304" pitchFamily="18" charset="0"/>
            </a:endParaRPr>
          </a:p>
        </p:txBody>
      </p:sp>
      <p:pic>
        <p:nvPicPr>
          <p:cNvPr id="6" name="圖片 5"/>
          <p:cNvPicPr/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6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20323" y="1844824"/>
            <a:ext cx="1656184" cy="263831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標題 1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354162"/>
          </a:xfrm>
          <a:prstGeom prst="cloudCallout">
            <a:avLst>
              <a:gd name="adj1" fmla="val 25675"/>
              <a:gd name="adj2" fmla="val 69654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找中心句是理解文章的好方法</a:t>
            </a:r>
            <a:r>
              <a:rPr lang="en-US" altLang="zh-TW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!</a:t>
            </a:r>
            <a:endParaRPr lang="en-GB" altLang="zh-HK" sz="3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AA040-08CA-49D7-B4A5-BED6B7E8C7C9}" type="slidenum">
              <a:rPr lang="zh-HK" altLang="en-US" smtClean="0"/>
              <a:t>8</a:t>
            </a:fld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HK" altLang="en-US" smtClean="0"/>
              <a:t>單元二 說明單元</a:t>
            </a:r>
            <a:r>
              <a:rPr lang="en-US" altLang="zh-HK" smtClean="0"/>
              <a:t>(</a:t>
            </a:r>
            <a:r>
              <a:rPr lang="zh-HK" altLang="en-US" smtClean="0"/>
              <a:t>閱讀</a:t>
            </a:r>
            <a:r>
              <a:rPr lang="en-US" altLang="zh-HK" smtClean="0"/>
              <a:t>)</a:t>
            </a:r>
            <a:endParaRPr lang="zh-HK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教育局教育心理服務</a:t>
            </a:r>
            <a:r>
              <a:rPr lang="en-US" altLang="zh-TW" smtClean="0"/>
              <a:t>(</a:t>
            </a:r>
            <a:r>
              <a:rPr lang="zh-TW" altLang="en-US" smtClean="0"/>
              <a:t>新界東</a:t>
            </a:r>
            <a:r>
              <a:rPr lang="en-US" altLang="zh-TW" smtClean="0"/>
              <a:t>)</a:t>
            </a:r>
            <a:r>
              <a:rPr lang="zh-TW" altLang="en-US" smtClean="0"/>
              <a:t>組 </a:t>
            </a:r>
            <a:r>
              <a:rPr lang="en-US" altLang="zh-TW" smtClean="0"/>
              <a:t>©2019</a:t>
            </a:r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1238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版面配置區 1"/>
          <p:cNvSpPr txBox="1">
            <a:spLocks/>
          </p:cNvSpPr>
          <p:nvPr/>
        </p:nvSpPr>
        <p:spPr>
          <a:xfrm>
            <a:off x="754185" y="1880828"/>
            <a:ext cx="7922270" cy="324008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mbol" pitchFamily="18" charset="2"/>
              <a:buNone/>
            </a:pPr>
            <a:r>
              <a:rPr lang="zh-TW" altLang="en-US" sz="36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遊戲規則</a:t>
            </a:r>
            <a:r>
              <a:rPr lang="en-US" altLang="zh-TW" sz="36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︰</a:t>
            </a:r>
          </a:p>
          <a:p>
            <a:pPr marL="0" indent="0">
              <a:buFont typeface="Symbol" pitchFamily="18" charset="2"/>
              <a:buNone/>
            </a:pPr>
            <a:r>
              <a:rPr lang="en-US" altLang="zh-TW" sz="36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36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每組</a:t>
            </a:r>
            <a:r>
              <a:rPr lang="en-US" altLang="zh-TW" sz="36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36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人，每組獲</a:t>
            </a:r>
            <a:r>
              <a:rPr lang="zh-TW" altLang="en-US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派</a:t>
            </a:r>
            <a:r>
              <a:rPr lang="zh-TW" altLang="en-US" sz="36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紙條 </a:t>
            </a:r>
            <a:r>
              <a:rPr lang="en-US" altLang="zh-TW" sz="36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 </a:t>
            </a:r>
            <a:r>
              <a:rPr lang="zh-TW" altLang="en-US" sz="36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張</a:t>
            </a:r>
            <a:endParaRPr lang="en-US" altLang="zh-TW" sz="36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Font typeface="Symbol" pitchFamily="18" charset="2"/>
              <a:buNone/>
            </a:pPr>
            <a:r>
              <a:rPr lang="en-US" altLang="zh-TW" sz="36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36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細閱紙條內容，與組員討論每張紙條</a:t>
            </a:r>
            <a:endParaRPr lang="en-US" altLang="zh-TW" sz="36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Font typeface="Symbol" pitchFamily="18" charset="2"/>
              <a:buNone/>
            </a:pPr>
            <a:r>
              <a:rPr lang="en-US" altLang="zh-TW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36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sz="36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是屬於「將軍」還是「士兵」</a:t>
            </a:r>
            <a:endParaRPr lang="en-US" altLang="zh-TW" sz="36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Font typeface="Symbol" pitchFamily="18" charset="2"/>
              <a:buNone/>
            </a:pPr>
            <a:r>
              <a:rPr lang="en-US" altLang="zh-TW" sz="36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36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將紙條貼在適當的方框內</a:t>
            </a:r>
            <a:endParaRPr lang="en-US" altLang="zh-TW" sz="36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Font typeface="Symbol" pitchFamily="18" charset="2"/>
              <a:buNone/>
            </a:pPr>
            <a:endParaRPr lang="en-US" altLang="zh-TW" sz="3600" dirty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標題 2"/>
          <p:cNvSpPr>
            <a:spLocks noGrp="1"/>
          </p:cNvSpPr>
          <p:nvPr>
            <p:ph type="title"/>
          </p:nvPr>
        </p:nvSpPr>
        <p:spPr>
          <a:xfrm>
            <a:off x="467544" y="260647"/>
            <a:ext cx="8229600" cy="1272901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>
                <a:solidFill>
                  <a:srgbClr val="7030A0"/>
                </a:solidFill>
              </a:rPr>
              <a:t>分組活動</a:t>
            </a:r>
            <a:r>
              <a:rPr lang="en-US" altLang="zh-TW" dirty="0" smtClean="0">
                <a:solidFill>
                  <a:srgbClr val="7030A0"/>
                </a:solidFill>
              </a:rPr>
              <a:t>(</a:t>
            </a:r>
            <a:r>
              <a:rPr lang="zh-TW" altLang="en-US" dirty="0" smtClean="0">
                <a:solidFill>
                  <a:srgbClr val="7030A0"/>
                </a:solidFill>
              </a:rPr>
              <a:t>一</a:t>
            </a:r>
            <a:r>
              <a:rPr lang="en-US" altLang="zh-TW" dirty="0" smtClean="0">
                <a:solidFill>
                  <a:srgbClr val="7030A0"/>
                </a:solidFill>
              </a:rPr>
              <a:t>)</a:t>
            </a:r>
            <a:br>
              <a:rPr lang="en-US" altLang="zh-TW" dirty="0" smtClean="0">
                <a:solidFill>
                  <a:srgbClr val="7030A0"/>
                </a:solidFill>
              </a:rPr>
            </a:br>
            <a:r>
              <a:rPr lang="zh-TW" altLang="en-US" dirty="0" smtClean="0">
                <a:solidFill>
                  <a:srgbClr val="7030A0"/>
                </a:solidFill>
              </a:rPr>
              <a:t>誰</a:t>
            </a:r>
            <a:r>
              <a:rPr lang="zh-TW" altLang="en-US" dirty="0">
                <a:solidFill>
                  <a:srgbClr val="7030A0"/>
                </a:solidFill>
              </a:rPr>
              <a:t>是將軍？誰</a:t>
            </a:r>
            <a:r>
              <a:rPr lang="zh-TW" altLang="en-US" dirty="0" smtClean="0">
                <a:solidFill>
                  <a:srgbClr val="7030A0"/>
                </a:solidFill>
              </a:rPr>
              <a:t>是士兵？</a:t>
            </a:r>
            <a:endParaRPr lang="zh-HK" altLang="en-US" dirty="0">
              <a:solidFill>
                <a:srgbClr val="7030A0"/>
              </a:solidFill>
            </a:endParaRPr>
          </a:p>
        </p:txBody>
      </p:sp>
      <p:pic>
        <p:nvPicPr>
          <p:cNvPr id="9" name="圖片 8"/>
          <p:cNvPicPr/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44" l="0" r="995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64288" y="692696"/>
            <a:ext cx="1512167" cy="23762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圓角矩形圖說文字 9"/>
          <p:cNvSpPr/>
          <p:nvPr/>
        </p:nvSpPr>
        <p:spPr>
          <a:xfrm>
            <a:off x="2267744" y="5108699"/>
            <a:ext cx="5632952" cy="1080120"/>
          </a:xfrm>
          <a:prstGeom prst="wedgeRoundRectCallout">
            <a:avLst>
              <a:gd name="adj1" fmla="val 50978"/>
              <a:gd name="adj2" fmla="val 93677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n-US" altLang="zh-TW" sz="40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你認為哪一句是「將軍</a:t>
            </a:r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」呢？</a:t>
            </a:r>
            <a:endParaRPr lang="zh-HK" altLang="en-US" sz="3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defRPr/>
            </a:pPr>
            <a:endParaRPr lang="en-US" altLang="zh-TW" sz="1400" b="1" dirty="0">
              <a:solidFill>
                <a:schemeClr val="tx2">
                  <a:lumMod val="60000"/>
                  <a:lumOff val="40000"/>
                </a:schemeClr>
              </a:solidFill>
              <a:latin typeface="標楷體" panose="03000509000000000000" pitchFamily="65" charset="-120"/>
            </a:endParaRPr>
          </a:p>
          <a:p>
            <a:pPr>
              <a:defRPr/>
            </a:pPr>
            <a:endParaRPr lang="en-US" altLang="zh-TW" sz="1400" b="1" dirty="0" smtClean="0">
              <a:solidFill>
                <a:schemeClr val="tx2">
                  <a:lumMod val="60000"/>
                  <a:lumOff val="40000"/>
                </a:schemeClr>
              </a:solidFill>
              <a:latin typeface="標楷體" panose="03000509000000000000" pitchFamily="65" charset="-12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AA040-08CA-49D7-B4A5-BED6B7E8C7C9}" type="slidenum">
              <a:rPr lang="zh-HK" altLang="en-US" smtClean="0"/>
              <a:t>9</a:t>
            </a:fld>
            <a:endParaRPr lang="zh-HK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HK" altLang="en-US" smtClean="0"/>
              <a:t>單元二 說明單元</a:t>
            </a:r>
            <a:r>
              <a:rPr lang="en-US" altLang="zh-HK" smtClean="0"/>
              <a:t>(</a:t>
            </a:r>
            <a:r>
              <a:rPr lang="zh-HK" altLang="en-US" smtClean="0"/>
              <a:t>閱讀</a:t>
            </a:r>
            <a:r>
              <a:rPr lang="en-US" altLang="zh-HK" smtClean="0"/>
              <a:t>)</a:t>
            </a:r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教育局教育心理服務</a:t>
            </a:r>
            <a:r>
              <a:rPr lang="en-US" altLang="zh-TW" smtClean="0"/>
              <a:t>(</a:t>
            </a:r>
            <a:r>
              <a:rPr lang="zh-TW" altLang="en-US" smtClean="0"/>
              <a:t>新界東</a:t>
            </a:r>
            <a:r>
              <a:rPr lang="en-US" altLang="zh-TW" smtClean="0"/>
              <a:t>)</a:t>
            </a:r>
            <a:r>
              <a:rPr lang="zh-TW" altLang="en-US" smtClean="0"/>
              <a:t>組 </a:t>
            </a:r>
            <a:r>
              <a:rPr lang="en-US" altLang="zh-TW" smtClean="0"/>
              <a:t>©2019</a:t>
            </a:r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92556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3769</TotalTime>
  <Words>1497</Words>
  <Application>Microsoft Office PowerPoint</Application>
  <PresentationFormat>On-screen Show (4:3)</PresentationFormat>
  <Paragraphs>178</Paragraphs>
  <Slides>20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新細明體</vt:lpstr>
      <vt:lpstr>標楷體</vt:lpstr>
      <vt:lpstr>Arial</vt:lpstr>
      <vt:lpstr>Calibri</vt:lpstr>
      <vt:lpstr>Symbol</vt:lpstr>
      <vt:lpstr>Times New Roman</vt:lpstr>
      <vt:lpstr>Office 佈景主題</vt:lpstr>
      <vt:lpstr>四年級讀寫小組輔助教材 單元二　說明單元 閱讀：齊來找中心句</vt:lpstr>
      <vt:lpstr>前測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找中心句是理解文章的好方法!</vt:lpstr>
      <vt:lpstr>分組活動(一) 誰是將軍？誰是士兵？</vt:lpstr>
      <vt:lpstr>分組活動(一) 誰是將軍？誰是士兵？</vt:lpstr>
      <vt:lpstr>PowerPoint Presentation</vt:lpstr>
      <vt:lpstr>中心句常見位置</vt:lpstr>
      <vt:lpstr>中心句常見位置：開頭或結尾</vt:lpstr>
      <vt:lpstr>PowerPoint Presentation</vt:lpstr>
      <vt:lpstr>分組活動 (二)  齊來找將軍</vt:lpstr>
      <vt:lpstr>PowerPoint Presentation</vt:lpstr>
      <vt:lpstr>分組活動 (二)  齊來找將軍</vt:lpstr>
      <vt:lpstr>分組活動 (二)  齊來找將軍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齊來找關鍵詞</dc:title>
  <dc:creator>CHAN, Mei-yee</dc:creator>
  <cp:lastModifiedBy>LAU, Suk-kau</cp:lastModifiedBy>
  <cp:revision>702</cp:revision>
  <cp:lastPrinted>2019-07-09T08:01:43Z</cp:lastPrinted>
  <dcterms:created xsi:type="dcterms:W3CDTF">2014-03-24T03:58:53Z</dcterms:created>
  <dcterms:modified xsi:type="dcterms:W3CDTF">2019-11-02T01:40:41Z</dcterms:modified>
</cp:coreProperties>
</file>