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97" r:id="rId3"/>
    <p:sldId id="305" r:id="rId4"/>
    <p:sldId id="322" r:id="rId5"/>
    <p:sldId id="323" r:id="rId6"/>
    <p:sldId id="324" r:id="rId7"/>
    <p:sldId id="319" r:id="rId8"/>
    <p:sldId id="309" r:id="rId9"/>
    <p:sldId id="350" r:id="rId10"/>
    <p:sldId id="362" r:id="rId11"/>
    <p:sldId id="369" r:id="rId12"/>
    <p:sldId id="367" r:id="rId13"/>
    <p:sldId id="370" r:id="rId14"/>
    <p:sldId id="368" r:id="rId15"/>
    <p:sldId id="357" r:id="rId16"/>
    <p:sldId id="344" r:id="rId17"/>
    <p:sldId id="327" r:id="rId18"/>
    <p:sldId id="328" r:id="rId19"/>
    <p:sldId id="289" r:id="rId20"/>
    <p:sldId id="359" r:id="rId21"/>
    <p:sldId id="373" r:id="rId22"/>
    <p:sldId id="345" r:id="rId23"/>
    <p:sldId id="329" r:id="rId24"/>
    <p:sldId id="372" r:id="rId25"/>
    <p:sldId id="358" r:id="rId26"/>
    <p:sldId id="303" r:id="rId27"/>
    <p:sldId id="321" r:id="rId28"/>
    <p:sldId id="330" r:id="rId29"/>
    <p:sldId id="290" r:id="rId30"/>
    <p:sldId id="331" r:id="rId31"/>
    <p:sldId id="352" r:id="rId32"/>
    <p:sldId id="332" r:id="rId33"/>
    <p:sldId id="361" r:id="rId34"/>
    <p:sldId id="291" r:id="rId35"/>
    <p:sldId id="313" r:id="rId36"/>
    <p:sldId id="314" r:id="rId37"/>
    <p:sldId id="333" r:id="rId38"/>
    <p:sldId id="334" r:id="rId39"/>
    <p:sldId id="339" r:id="rId40"/>
    <p:sldId id="311" r:id="rId41"/>
    <p:sldId id="335" r:id="rId42"/>
    <p:sldId id="336" r:id="rId43"/>
    <p:sldId id="346" r:id="rId44"/>
    <p:sldId id="347" r:id="rId45"/>
    <p:sldId id="340" r:id="rId46"/>
    <p:sldId id="365" r:id="rId47"/>
    <p:sldId id="366" r:id="rId48"/>
    <p:sldId id="286" r:id="rId49"/>
    <p:sldId id="349" r:id="rId50"/>
    <p:sldId id="293" r:id="rId51"/>
    <p:sldId id="341" r:id="rId52"/>
    <p:sldId id="342" r:id="rId53"/>
    <p:sldId id="343" r:id="rId54"/>
    <p:sldId id="356" r:id="rId55"/>
    <p:sldId id="296" r:id="rId56"/>
  </p:sldIdLst>
  <p:sldSz cx="9144000" cy="6858000" type="screen4x3"/>
  <p:notesSz cx="6797675" cy="9926638"/>
  <p:defaultTextStyle>
    <a:defPPr>
      <a:defRPr lang="zh-HK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DD3"/>
    <a:srgbClr val="F6EDD3"/>
    <a:srgbClr val="E7FDC9"/>
    <a:srgbClr val="0066FF"/>
    <a:srgbClr val="FF6600"/>
    <a:srgbClr val="EBF1DE"/>
    <a:srgbClr val="E7E0C6"/>
    <a:srgbClr val="FAEED2"/>
    <a:srgbClr val="FF0066"/>
    <a:srgbClr val="FF3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4" autoAdjust="0"/>
    <p:restoredTop sz="86375" autoAdjust="0"/>
  </p:normalViewPr>
  <p:slideViewPr>
    <p:cSldViewPr>
      <p:cViewPr varScale="1">
        <p:scale>
          <a:sx n="57" d="100"/>
          <a:sy n="57" d="100"/>
        </p:scale>
        <p:origin x="125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8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A763F-F391-4741-BC08-B5BD434E4E7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 altLang="zh-HK"/>
        </a:p>
      </dgm:t>
    </dgm:pt>
    <dgm:pt modelId="{43775346-F0B9-41E2-A0D2-88C71160407A}">
      <dgm:prSet phldrT="[Text]" custT="1"/>
      <dgm:spPr/>
      <dgm:t>
        <a:bodyPr/>
        <a:lstStyle/>
        <a:p>
          <a:r>
            <a:rPr lang="zh-TW" altLang="en-US" sz="3600" dirty="0" smtClean="0">
              <a:solidFill>
                <a:srgbClr val="FF0000"/>
              </a:solidFill>
            </a:rPr>
            <a:t>能源</a:t>
          </a:r>
          <a:endParaRPr lang="en-US" altLang="zh-HK" sz="3600" dirty="0">
            <a:solidFill>
              <a:srgbClr val="FF0000"/>
            </a:solidFill>
          </a:endParaRPr>
        </a:p>
      </dgm:t>
    </dgm:pt>
    <dgm:pt modelId="{567E35A6-5B5C-4C30-B64E-A6466A3139E9}" type="parTrans" cxnId="{4FCE6CBA-1A73-436A-8021-E7B996D13B7F}">
      <dgm:prSet/>
      <dgm:spPr/>
      <dgm:t>
        <a:bodyPr/>
        <a:lstStyle/>
        <a:p>
          <a:endParaRPr lang="en-US" altLang="zh-HK" sz="3600"/>
        </a:p>
      </dgm:t>
    </dgm:pt>
    <dgm:pt modelId="{75CAF6F4-997D-4334-B138-20367722A7E3}" type="sibTrans" cxnId="{4FCE6CBA-1A73-436A-8021-E7B996D13B7F}">
      <dgm:prSet/>
      <dgm:spPr/>
      <dgm:t>
        <a:bodyPr/>
        <a:lstStyle/>
        <a:p>
          <a:endParaRPr lang="en-US" altLang="zh-HK" sz="3600"/>
        </a:p>
      </dgm:t>
    </dgm:pt>
    <dgm:pt modelId="{82D0D18F-F29E-4B32-911D-8CF67E5C8608}">
      <dgm:prSet phldrT="[Text]"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</a:rPr>
            <a:t>一次能源</a:t>
          </a:r>
          <a:endParaRPr lang="en-US" altLang="zh-HK" sz="3600" dirty="0">
            <a:solidFill>
              <a:schemeClr val="tx1"/>
            </a:solidFill>
          </a:endParaRPr>
        </a:p>
      </dgm:t>
    </dgm:pt>
    <dgm:pt modelId="{E642F9DB-62B6-4E58-9903-D55FDEFAC0B2}" type="parTrans" cxnId="{BDD0E8E3-892C-4B2A-AB41-21C4B7A164CC}">
      <dgm:prSet/>
      <dgm:spPr/>
      <dgm:t>
        <a:bodyPr/>
        <a:lstStyle/>
        <a:p>
          <a:endParaRPr lang="en-US" altLang="zh-HK" sz="3600"/>
        </a:p>
      </dgm:t>
    </dgm:pt>
    <dgm:pt modelId="{C7670556-9301-44D8-81DB-B1EB67DA6743}" type="sibTrans" cxnId="{BDD0E8E3-892C-4B2A-AB41-21C4B7A164CC}">
      <dgm:prSet/>
      <dgm:spPr/>
      <dgm:t>
        <a:bodyPr/>
        <a:lstStyle/>
        <a:p>
          <a:endParaRPr lang="en-US" altLang="zh-HK" sz="3600"/>
        </a:p>
      </dgm:t>
    </dgm:pt>
    <dgm:pt modelId="{80560668-59CA-462C-9541-21687E3B9EF1}">
      <dgm:prSet phldrT="[Text]"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</a:rPr>
            <a:t>二次能源</a:t>
          </a:r>
          <a:endParaRPr lang="en-US" altLang="zh-HK" sz="3600" dirty="0">
            <a:solidFill>
              <a:schemeClr val="tx1"/>
            </a:solidFill>
          </a:endParaRPr>
        </a:p>
      </dgm:t>
    </dgm:pt>
    <dgm:pt modelId="{D86647F0-8CEB-49DE-87C9-B48A6A09AEBB}" type="parTrans" cxnId="{4EC423E0-8944-4F79-A22F-C72177204C1D}">
      <dgm:prSet/>
      <dgm:spPr/>
      <dgm:t>
        <a:bodyPr/>
        <a:lstStyle/>
        <a:p>
          <a:endParaRPr lang="en-US" altLang="zh-HK" sz="3600"/>
        </a:p>
      </dgm:t>
    </dgm:pt>
    <dgm:pt modelId="{562A097F-2199-44B1-828A-66F14EB16ACE}" type="sibTrans" cxnId="{4EC423E0-8944-4F79-A22F-C72177204C1D}">
      <dgm:prSet/>
      <dgm:spPr/>
      <dgm:t>
        <a:bodyPr/>
        <a:lstStyle/>
        <a:p>
          <a:endParaRPr lang="en-US" altLang="zh-HK" sz="3600"/>
        </a:p>
      </dgm:t>
    </dgm:pt>
    <dgm:pt modelId="{E4B0B5F1-0BED-4F07-AD28-3A11D232A774}" type="pres">
      <dgm:prSet presAssocID="{3D2A763F-F391-4741-BC08-B5BD434E4E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7D11A30C-69DD-4FAE-B2A8-B50D80FBA846}" type="pres">
      <dgm:prSet presAssocID="{43775346-F0B9-41E2-A0D2-88C71160407A}" presName="hierRoot1" presStyleCnt="0">
        <dgm:presLayoutVars>
          <dgm:hierBranch val="init"/>
        </dgm:presLayoutVars>
      </dgm:prSet>
      <dgm:spPr/>
    </dgm:pt>
    <dgm:pt modelId="{3924DDC5-1986-452A-AF25-540D536FAEB1}" type="pres">
      <dgm:prSet presAssocID="{43775346-F0B9-41E2-A0D2-88C71160407A}" presName="rootComposite1" presStyleCnt="0"/>
      <dgm:spPr/>
    </dgm:pt>
    <dgm:pt modelId="{BFB69EEB-8606-4B4D-8CFE-FC1B6C948B9E}" type="pres">
      <dgm:prSet presAssocID="{43775346-F0B9-41E2-A0D2-88C71160407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DA795E3F-1E66-4D8D-9F9B-0E1205CD8E8F}" type="pres">
      <dgm:prSet presAssocID="{43775346-F0B9-41E2-A0D2-88C71160407A}" presName="rootConnector1" presStyleLbl="node1" presStyleIdx="0" presStyleCnt="0"/>
      <dgm:spPr/>
      <dgm:t>
        <a:bodyPr/>
        <a:lstStyle/>
        <a:p>
          <a:endParaRPr lang="en-US" altLang="zh-HK"/>
        </a:p>
      </dgm:t>
    </dgm:pt>
    <dgm:pt modelId="{B8EBFE67-B406-483F-8CDA-8BA3FB4CE918}" type="pres">
      <dgm:prSet presAssocID="{43775346-F0B9-41E2-A0D2-88C71160407A}" presName="hierChild2" presStyleCnt="0"/>
      <dgm:spPr/>
    </dgm:pt>
    <dgm:pt modelId="{1215287F-A424-491D-876C-B443ED610066}" type="pres">
      <dgm:prSet presAssocID="{E642F9DB-62B6-4E58-9903-D55FDEFAC0B2}" presName="Name37" presStyleLbl="parChTrans1D2" presStyleIdx="0" presStyleCnt="2"/>
      <dgm:spPr/>
      <dgm:t>
        <a:bodyPr/>
        <a:lstStyle/>
        <a:p>
          <a:endParaRPr lang="en-US" altLang="zh-HK"/>
        </a:p>
      </dgm:t>
    </dgm:pt>
    <dgm:pt modelId="{1C3B130D-1D25-4250-9626-0EF86E18475F}" type="pres">
      <dgm:prSet presAssocID="{82D0D18F-F29E-4B32-911D-8CF67E5C8608}" presName="hierRoot2" presStyleCnt="0">
        <dgm:presLayoutVars>
          <dgm:hierBranch val="init"/>
        </dgm:presLayoutVars>
      </dgm:prSet>
      <dgm:spPr/>
    </dgm:pt>
    <dgm:pt modelId="{D77EA63B-2922-463C-B954-B7F97FDE35E2}" type="pres">
      <dgm:prSet presAssocID="{82D0D18F-F29E-4B32-911D-8CF67E5C8608}" presName="rootComposite" presStyleCnt="0"/>
      <dgm:spPr/>
    </dgm:pt>
    <dgm:pt modelId="{49D013A5-A86C-4BD9-BB9B-9732CDBF37C3}" type="pres">
      <dgm:prSet presAssocID="{82D0D18F-F29E-4B32-911D-8CF67E5C860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6B976CD1-FFE2-4FE7-9D84-3858CE629C58}" type="pres">
      <dgm:prSet presAssocID="{82D0D18F-F29E-4B32-911D-8CF67E5C8608}" presName="rootConnector" presStyleLbl="node2" presStyleIdx="0" presStyleCnt="2"/>
      <dgm:spPr/>
      <dgm:t>
        <a:bodyPr/>
        <a:lstStyle/>
        <a:p>
          <a:endParaRPr lang="en-US" altLang="zh-HK"/>
        </a:p>
      </dgm:t>
    </dgm:pt>
    <dgm:pt modelId="{53950AA5-89B2-4B08-93DB-FFBEE116D9D7}" type="pres">
      <dgm:prSet presAssocID="{82D0D18F-F29E-4B32-911D-8CF67E5C8608}" presName="hierChild4" presStyleCnt="0"/>
      <dgm:spPr/>
    </dgm:pt>
    <dgm:pt modelId="{6EACE2AA-198C-4071-8E74-44DB73A725B0}" type="pres">
      <dgm:prSet presAssocID="{82D0D18F-F29E-4B32-911D-8CF67E5C8608}" presName="hierChild5" presStyleCnt="0"/>
      <dgm:spPr/>
    </dgm:pt>
    <dgm:pt modelId="{1AD87930-05D8-4BB9-8698-1960DCC29DE2}" type="pres">
      <dgm:prSet presAssocID="{D86647F0-8CEB-49DE-87C9-B48A6A09AEBB}" presName="Name37" presStyleLbl="parChTrans1D2" presStyleIdx="1" presStyleCnt="2"/>
      <dgm:spPr/>
      <dgm:t>
        <a:bodyPr/>
        <a:lstStyle/>
        <a:p>
          <a:endParaRPr lang="en-US" altLang="zh-HK"/>
        </a:p>
      </dgm:t>
    </dgm:pt>
    <dgm:pt modelId="{CB806FDE-C941-46C9-B758-9374322E8C81}" type="pres">
      <dgm:prSet presAssocID="{80560668-59CA-462C-9541-21687E3B9EF1}" presName="hierRoot2" presStyleCnt="0">
        <dgm:presLayoutVars>
          <dgm:hierBranch val="init"/>
        </dgm:presLayoutVars>
      </dgm:prSet>
      <dgm:spPr/>
    </dgm:pt>
    <dgm:pt modelId="{4D8FEAE6-D1C8-46C6-9F4F-766AD7EF510E}" type="pres">
      <dgm:prSet presAssocID="{80560668-59CA-462C-9541-21687E3B9EF1}" presName="rootComposite" presStyleCnt="0"/>
      <dgm:spPr/>
    </dgm:pt>
    <dgm:pt modelId="{3E437330-C7CA-420C-90E6-DBD33B861EC4}" type="pres">
      <dgm:prSet presAssocID="{80560668-59CA-462C-9541-21687E3B9EF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4944E893-136D-44DB-A066-F7A21974911B}" type="pres">
      <dgm:prSet presAssocID="{80560668-59CA-462C-9541-21687E3B9EF1}" presName="rootConnector" presStyleLbl="node2" presStyleIdx="1" presStyleCnt="2"/>
      <dgm:spPr/>
      <dgm:t>
        <a:bodyPr/>
        <a:lstStyle/>
        <a:p>
          <a:endParaRPr lang="en-US" altLang="zh-HK"/>
        </a:p>
      </dgm:t>
    </dgm:pt>
    <dgm:pt modelId="{5777978F-D198-4583-A689-582D5F37C4A0}" type="pres">
      <dgm:prSet presAssocID="{80560668-59CA-462C-9541-21687E3B9EF1}" presName="hierChild4" presStyleCnt="0"/>
      <dgm:spPr/>
    </dgm:pt>
    <dgm:pt modelId="{23567F37-884A-4474-8D64-F3FD97603061}" type="pres">
      <dgm:prSet presAssocID="{80560668-59CA-462C-9541-21687E3B9EF1}" presName="hierChild5" presStyleCnt="0"/>
      <dgm:spPr/>
    </dgm:pt>
    <dgm:pt modelId="{EC931779-6FF7-48DC-8939-3FEBF4FABCD6}" type="pres">
      <dgm:prSet presAssocID="{43775346-F0B9-41E2-A0D2-88C71160407A}" presName="hierChild3" presStyleCnt="0"/>
      <dgm:spPr/>
    </dgm:pt>
  </dgm:ptLst>
  <dgm:cxnLst>
    <dgm:cxn modelId="{25CB44DE-40C1-47E3-80CE-6EC5A816C503}" type="presOf" srcId="{E642F9DB-62B6-4E58-9903-D55FDEFAC0B2}" destId="{1215287F-A424-491D-876C-B443ED610066}" srcOrd="0" destOrd="0" presId="urn:microsoft.com/office/officeart/2005/8/layout/orgChart1"/>
    <dgm:cxn modelId="{2EAAF304-1B4C-4A54-8927-14052F2EA124}" type="presOf" srcId="{43775346-F0B9-41E2-A0D2-88C71160407A}" destId="{DA795E3F-1E66-4D8D-9F9B-0E1205CD8E8F}" srcOrd="1" destOrd="0" presId="urn:microsoft.com/office/officeart/2005/8/layout/orgChart1"/>
    <dgm:cxn modelId="{56326282-BBA1-46F4-8ACF-9E9B6EE8C545}" type="presOf" srcId="{D86647F0-8CEB-49DE-87C9-B48A6A09AEBB}" destId="{1AD87930-05D8-4BB9-8698-1960DCC29DE2}" srcOrd="0" destOrd="0" presId="urn:microsoft.com/office/officeart/2005/8/layout/orgChart1"/>
    <dgm:cxn modelId="{4EC423E0-8944-4F79-A22F-C72177204C1D}" srcId="{43775346-F0B9-41E2-A0D2-88C71160407A}" destId="{80560668-59CA-462C-9541-21687E3B9EF1}" srcOrd="1" destOrd="0" parTransId="{D86647F0-8CEB-49DE-87C9-B48A6A09AEBB}" sibTransId="{562A097F-2199-44B1-828A-66F14EB16ACE}"/>
    <dgm:cxn modelId="{30A79825-E1AE-461D-AABA-5EED8849DC60}" type="presOf" srcId="{43775346-F0B9-41E2-A0D2-88C71160407A}" destId="{BFB69EEB-8606-4B4D-8CFE-FC1B6C948B9E}" srcOrd="0" destOrd="0" presId="urn:microsoft.com/office/officeart/2005/8/layout/orgChart1"/>
    <dgm:cxn modelId="{E1FC0A67-76EE-4418-8643-CE78847AE1B3}" type="presOf" srcId="{80560668-59CA-462C-9541-21687E3B9EF1}" destId="{3E437330-C7CA-420C-90E6-DBD33B861EC4}" srcOrd="0" destOrd="0" presId="urn:microsoft.com/office/officeart/2005/8/layout/orgChart1"/>
    <dgm:cxn modelId="{E3890794-0D93-4FA1-ACEC-C5FA15A93DE0}" type="presOf" srcId="{82D0D18F-F29E-4B32-911D-8CF67E5C8608}" destId="{6B976CD1-FFE2-4FE7-9D84-3858CE629C58}" srcOrd="1" destOrd="0" presId="urn:microsoft.com/office/officeart/2005/8/layout/orgChart1"/>
    <dgm:cxn modelId="{2542E1FD-B3F8-40B8-ACC7-8ED5BB7802A5}" type="presOf" srcId="{3D2A763F-F391-4741-BC08-B5BD434E4E70}" destId="{E4B0B5F1-0BED-4F07-AD28-3A11D232A774}" srcOrd="0" destOrd="0" presId="urn:microsoft.com/office/officeart/2005/8/layout/orgChart1"/>
    <dgm:cxn modelId="{BDD0E8E3-892C-4B2A-AB41-21C4B7A164CC}" srcId="{43775346-F0B9-41E2-A0D2-88C71160407A}" destId="{82D0D18F-F29E-4B32-911D-8CF67E5C8608}" srcOrd="0" destOrd="0" parTransId="{E642F9DB-62B6-4E58-9903-D55FDEFAC0B2}" sibTransId="{C7670556-9301-44D8-81DB-B1EB67DA6743}"/>
    <dgm:cxn modelId="{056F07F3-A8B3-4E94-AEFF-15E9ADF84A0E}" type="presOf" srcId="{82D0D18F-F29E-4B32-911D-8CF67E5C8608}" destId="{49D013A5-A86C-4BD9-BB9B-9732CDBF37C3}" srcOrd="0" destOrd="0" presId="urn:microsoft.com/office/officeart/2005/8/layout/orgChart1"/>
    <dgm:cxn modelId="{4FCE6CBA-1A73-436A-8021-E7B996D13B7F}" srcId="{3D2A763F-F391-4741-BC08-B5BD434E4E70}" destId="{43775346-F0B9-41E2-A0D2-88C71160407A}" srcOrd="0" destOrd="0" parTransId="{567E35A6-5B5C-4C30-B64E-A6466A3139E9}" sibTransId="{75CAF6F4-997D-4334-B138-20367722A7E3}"/>
    <dgm:cxn modelId="{E0550830-82B4-44DE-8C58-3C46D20BDD81}" type="presOf" srcId="{80560668-59CA-462C-9541-21687E3B9EF1}" destId="{4944E893-136D-44DB-A066-F7A21974911B}" srcOrd="1" destOrd="0" presId="urn:microsoft.com/office/officeart/2005/8/layout/orgChart1"/>
    <dgm:cxn modelId="{F9671CAC-4B29-4518-B936-9E8B18E650D7}" type="presParOf" srcId="{E4B0B5F1-0BED-4F07-AD28-3A11D232A774}" destId="{7D11A30C-69DD-4FAE-B2A8-B50D80FBA846}" srcOrd="0" destOrd="0" presId="urn:microsoft.com/office/officeart/2005/8/layout/orgChart1"/>
    <dgm:cxn modelId="{556581E7-95D6-4503-88C7-BBE53F3DCC15}" type="presParOf" srcId="{7D11A30C-69DD-4FAE-B2A8-B50D80FBA846}" destId="{3924DDC5-1986-452A-AF25-540D536FAEB1}" srcOrd="0" destOrd="0" presId="urn:microsoft.com/office/officeart/2005/8/layout/orgChart1"/>
    <dgm:cxn modelId="{1EE1A338-F614-47A6-A866-3EC6ED3DCC8E}" type="presParOf" srcId="{3924DDC5-1986-452A-AF25-540D536FAEB1}" destId="{BFB69EEB-8606-4B4D-8CFE-FC1B6C948B9E}" srcOrd="0" destOrd="0" presId="urn:microsoft.com/office/officeart/2005/8/layout/orgChart1"/>
    <dgm:cxn modelId="{68B547CF-53BA-4D2D-B56E-C6F2565ED526}" type="presParOf" srcId="{3924DDC5-1986-452A-AF25-540D536FAEB1}" destId="{DA795E3F-1E66-4D8D-9F9B-0E1205CD8E8F}" srcOrd="1" destOrd="0" presId="urn:microsoft.com/office/officeart/2005/8/layout/orgChart1"/>
    <dgm:cxn modelId="{C0D98364-9DE9-47FB-BF42-3470C8917DD0}" type="presParOf" srcId="{7D11A30C-69DD-4FAE-B2A8-B50D80FBA846}" destId="{B8EBFE67-B406-483F-8CDA-8BA3FB4CE918}" srcOrd="1" destOrd="0" presId="urn:microsoft.com/office/officeart/2005/8/layout/orgChart1"/>
    <dgm:cxn modelId="{CFF08F74-09FE-4D6B-A68D-3C80966862C4}" type="presParOf" srcId="{B8EBFE67-B406-483F-8CDA-8BA3FB4CE918}" destId="{1215287F-A424-491D-876C-B443ED610066}" srcOrd="0" destOrd="0" presId="urn:microsoft.com/office/officeart/2005/8/layout/orgChart1"/>
    <dgm:cxn modelId="{362711FC-35A0-4CC5-861A-055E7A64D0B8}" type="presParOf" srcId="{B8EBFE67-B406-483F-8CDA-8BA3FB4CE918}" destId="{1C3B130D-1D25-4250-9626-0EF86E18475F}" srcOrd="1" destOrd="0" presId="urn:microsoft.com/office/officeart/2005/8/layout/orgChart1"/>
    <dgm:cxn modelId="{EADE3F72-35D6-4D05-B1E3-CC22F69E6AAD}" type="presParOf" srcId="{1C3B130D-1D25-4250-9626-0EF86E18475F}" destId="{D77EA63B-2922-463C-B954-B7F97FDE35E2}" srcOrd="0" destOrd="0" presId="urn:microsoft.com/office/officeart/2005/8/layout/orgChart1"/>
    <dgm:cxn modelId="{DBF56C28-F7F4-4444-BE61-2016067318C7}" type="presParOf" srcId="{D77EA63B-2922-463C-B954-B7F97FDE35E2}" destId="{49D013A5-A86C-4BD9-BB9B-9732CDBF37C3}" srcOrd="0" destOrd="0" presId="urn:microsoft.com/office/officeart/2005/8/layout/orgChart1"/>
    <dgm:cxn modelId="{6A54EA92-6BED-4E8E-82D7-8FB240358B16}" type="presParOf" srcId="{D77EA63B-2922-463C-B954-B7F97FDE35E2}" destId="{6B976CD1-FFE2-4FE7-9D84-3858CE629C58}" srcOrd="1" destOrd="0" presId="urn:microsoft.com/office/officeart/2005/8/layout/orgChart1"/>
    <dgm:cxn modelId="{2F702C96-CD8C-42C4-B054-167A1D02BA2D}" type="presParOf" srcId="{1C3B130D-1D25-4250-9626-0EF86E18475F}" destId="{53950AA5-89B2-4B08-93DB-FFBEE116D9D7}" srcOrd="1" destOrd="0" presId="urn:microsoft.com/office/officeart/2005/8/layout/orgChart1"/>
    <dgm:cxn modelId="{AE7AD5B9-732C-474C-B3B9-B7796BECA8E8}" type="presParOf" srcId="{1C3B130D-1D25-4250-9626-0EF86E18475F}" destId="{6EACE2AA-198C-4071-8E74-44DB73A725B0}" srcOrd="2" destOrd="0" presId="urn:microsoft.com/office/officeart/2005/8/layout/orgChart1"/>
    <dgm:cxn modelId="{8D676245-C7B1-46A1-99BC-8247899F8ECD}" type="presParOf" srcId="{B8EBFE67-B406-483F-8CDA-8BA3FB4CE918}" destId="{1AD87930-05D8-4BB9-8698-1960DCC29DE2}" srcOrd="2" destOrd="0" presId="urn:microsoft.com/office/officeart/2005/8/layout/orgChart1"/>
    <dgm:cxn modelId="{65E70130-11F1-444B-A717-DA9A8477B6CA}" type="presParOf" srcId="{B8EBFE67-B406-483F-8CDA-8BA3FB4CE918}" destId="{CB806FDE-C941-46C9-B758-9374322E8C81}" srcOrd="3" destOrd="0" presId="urn:microsoft.com/office/officeart/2005/8/layout/orgChart1"/>
    <dgm:cxn modelId="{AF47304A-9F04-4A39-A30F-9BA863D00095}" type="presParOf" srcId="{CB806FDE-C941-46C9-B758-9374322E8C81}" destId="{4D8FEAE6-D1C8-46C6-9F4F-766AD7EF510E}" srcOrd="0" destOrd="0" presId="urn:microsoft.com/office/officeart/2005/8/layout/orgChart1"/>
    <dgm:cxn modelId="{37AFA81D-B167-4B21-BCE9-BB38C391DEE1}" type="presParOf" srcId="{4D8FEAE6-D1C8-46C6-9F4F-766AD7EF510E}" destId="{3E437330-C7CA-420C-90E6-DBD33B861EC4}" srcOrd="0" destOrd="0" presId="urn:microsoft.com/office/officeart/2005/8/layout/orgChart1"/>
    <dgm:cxn modelId="{826C7E09-9F99-49F8-8DAF-700C5758457C}" type="presParOf" srcId="{4D8FEAE6-D1C8-46C6-9F4F-766AD7EF510E}" destId="{4944E893-136D-44DB-A066-F7A21974911B}" srcOrd="1" destOrd="0" presId="urn:microsoft.com/office/officeart/2005/8/layout/orgChart1"/>
    <dgm:cxn modelId="{3D0899B1-147B-4F8C-A44D-BB092EA1C273}" type="presParOf" srcId="{CB806FDE-C941-46C9-B758-9374322E8C81}" destId="{5777978F-D198-4583-A689-582D5F37C4A0}" srcOrd="1" destOrd="0" presId="urn:microsoft.com/office/officeart/2005/8/layout/orgChart1"/>
    <dgm:cxn modelId="{079EB880-79C1-4739-9304-BF2C4C717A88}" type="presParOf" srcId="{CB806FDE-C941-46C9-B758-9374322E8C81}" destId="{23567F37-884A-4474-8D64-F3FD97603061}" srcOrd="2" destOrd="0" presId="urn:microsoft.com/office/officeart/2005/8/layout/orgChart1"/>
    <dgm:cxn modelId="{D7079DA9-D0AA-4201-9560-DB4D8CF5C52C}" type="presParOf" srcId="{7D11A30C-69DD-4FAE-B2A8-B50D80FBA846}" destId="{EC931779-6FF7-48DC-8939-3FEBF4FABC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A763F-F391-4741-BC08-B5BD434E4E7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 altLang="zh-HK"/>
        </a:p>
      </dgm:t>
    </dgm:pt>
    <dgm:pt modelId="{43775346-F0B9-41E2-A0D2-88C71160407A}">
      <dgm:prSet phldrT="[Text]" custT="1"/>
      <dgm:spPr/>
      <dgm:t>
        <a:bodyPr/>
        <a:lstStyle/>
        <a:p>
          <a:r>
            <a:rPr lang="zh-TW" altLang="en-US" sz="3600" dirty="0" smtClean="0">
              <a:solidFill>
                <a:srgbClr val="FF0000"/>
              </a:solidFill>
              <a:latin typeface="標楷體" panose="03000509000000000000" pitchFamily="65" charset="-120"/>
            </a:rPr>
            <a:t>動物</a:t>
          </a:r>
          <a:endParaRPr lang="en-US" altLang="zh-HK" sz="3600" dirty="0">
            <a:solidFill>
              <a:srgbClr val="FF0000"/>
            </a:solidFill>
          </a:endParaRPr>
        </a:p>
      </dgm:t>
    </dgm:pt>
    <dgm:pt modelId="{567E35A6-5B5C-4C30-B64E-A6466A3139E9}" type="parTrans" cxnId="{4FCE6CBA-1A73-436A-8021-E7B996D13B7F}">
      <dgm:prSet/>
      <dgm:spPr/>
      <dgm:t>
        <a:bodyPr/>
        <a:lstStyle/>
        <a:p>
          <a:endParaRPr lang="en-US" altLang="zh-HK" sz="3600"/>
        </a:p>
      </dgm:t>
    </dgm:pt>
    <dgm:pt modelId="{75CAF6F4-997D-4334-B138-20367722A7E3}" type="sibTrans" cxnId="{4FCE6CBA-1A73-436A-8021-E7B996D13B7F}">
      <dgm:prSet/>
      <dgm:spPr/>
      <dgm:t>
        <a:bodyPr/>
        <a:lstStyle/>
        <a:p>
          <a:endParaRPr lang="en-US" altLang="zh-HK" sz="3600"/>
        </a:p>
      </dgm:t>
    </dgm:pt>
    <dgm:pt modelId="{82D0D18F-F29E-4B32-911D-8CF67E5C8608}">
      <dgm:prSet phldrT="[Text]"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標楷體" panose="03000509000000000000" pitchFamily="65" charset="-120"/>
            </a:rPr>
            <a:t>脊椎動物</a:t>
          </a:r>
          <a:endParaRPr lang="en-US" altLang="zh-HK" sz="3600" dirty="0">
            <a:solidFill>
              <a:schemeClr val="tx1"/>
            </a:solidFill>
          </a:endParaRPr>
        </a:p>
      </dgm:t>
    </dgm:pt>
    <dgm:pt modelId="{E642F9DB-62B6-4E58-9903-D55FDEFAC0B2}" type="parTrans" cxnId="{BDD0E8E3-892C-4B2A-AB41-21C4B7A164CC}">
      <dgm:prSet/>
      <dgm:spPr/>
      <dgm:t>
        <a:bodyPr/>
        <a:lstStyle/>
        <a:p>
          <a:endParaRPr lang="en-US" altLang="zh-HK" sz="3600"/>
        </a:p>
      </dgm:t>
    </dgm:pt>
    <dgm:pt modelId="{C7670556-9301-44D8-81DB-B1EB67DA6743}" type="sibTrans" cxnId="{BDD0E8E3-892C-4B2A-AB41-21C4B7A164CC}">
      <dgm:prSet/>
      <dgm:spPr/>
      <dgm:t>
        <a:bodyPr/>
        <a:lstStyle/>
        <a:p>
          <a:endParaRPr lang="en-US" altLang="zh-HK" sz="3600"/>
        </a:p>
      </dgm:t>
    </dgm:pt>
    <dgm:pt modelId="{80560668-59CA-462C-9541-21687E3B9EF1}">
      <dgm:prSet phldrT="[Text]"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標楷體" panose="03000509000000000000" pitchFamily="65" charset="-120"/>
            </a:rPr>
            <a:t>無脊椎動物</a:t>
          </a:r>
          <a:endParaRPr lang="en-US" altLang="zh-HK" sz="3600" dirty="0">
            <a:solidFill>
              <a:schemeClr val="tx1"/>
            </a:solidFill>
          </a:endParaRPr>
        </a:p>
      </dgm:t>
    </dgm:pt>
    <dgm:pt modelId="{D86647F0-8CEB-49DE-87C9-B48A6A09AEBB}" type="parTrans" cxnId="{4EC423E0-8944-4F79-A22F-C72177204C1D}">
      <dgm:prSet/>
      <dgm:spPr/>
      <dgm:t>
        <a:bodyPr/>
        <a:lstStyle/>
        <a:p>
          <a:endParaRPr lang="en-US" altLang="zh-HK" sz="3600"/>
        </a:p>
      </dgm:t>
    </dgm:pt>
    <dgm:pt modelId="{562A097F-2199-44B1-828A-66F14EB16ACE}" type="sibTrans" cxnId="{4EC423E0-8944-4F79-A22F-C72177204C1D}">
      <dgm:prSet/>
      <dgm:spPr/>
      <dgm:t>
        <a:bodyPr/>
        <a:lstStyle/>
        <a:p>
          <a:endParaRPr lang="en-US" altLang="zh-HK" sz="3600"/>
        </a:p>
      </dgm:t>
    </dgm:pt>
    <dgm:pt modelId="{E4B0B5F1-0BED-4F07-AD28-3A11D232A774}" type="pres">
      <dgm:prSet presAssocID="{3D2A763F-F391-4741-BC08-B5BD434E4E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7D11A30C-69DD-4FAE-B2A8-B50D80FBA846}" type="pres">
      <dgm:prSet presAssocID="{43775346-F0B9-41E2-A0D2-88C71160407A}" presName="hierRoot1" presStyleCnt="0">
        <dgm:presLayoutVars>
          <dgm:hierBranch val="init"/>
        </dgm:presLayoutVars>
      </dgm:prSet>
      <dgm:spPr/>
    </dgm:pt>
    <dgm:pt modelId="{3924DDC5-1986-452A-AF25-540D536FAEB1}" type="pres">
      <dgm:prSet presAssocID="{43775346-F0B9-41E2-A0D2-88C71160407A}" presName="rootComposite1" presStyleCnt="0"/>
      <dgm:spPr/>
    </dgm:pt>
    <dgm:pt modelId="{BFB69EEB-8606-4B4D-8CFE-FC1B6C948B9E}" type="pres">
      <dgm:prSet presAssocID="{43775346-F0B9-41E2-A0D2-88C71160407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DA795E3F-1E66-4D8D-9F9B-0E1205CD8E8F}" type="pres">
      <dgm:prSet presAssocID="{43775346-F0B9-41E2-A0D2-88C71160407A}" presName="rootConnector1" presStyleLbl="node1" presStyleIdx="0" presStyleCnt="0"/>
      <dgm:spPr/>
      <dgm:t>
        <a:bodyPr/>
        <a:lstStyle/>
        <a:p>
          <a:endParaRPr lang="en-US" altLang="zh-HK"/>
        </a:p>
      </dgm:t>
    </dgm:pt>
    <dgm:pt modelId="{B8EBFE67-B406-483F-8CDA-8BA3FB4CE918}" type="pres">
      <dgm:prSet presAssocID="{43775346-F0B9-41E2-A0D2-88C71160407A}" presName="hierChild2" presStyleCnt="0"/>
      <dgm:spPr/>
    </dgm:pt>
    <dgm:pt modelId="{1215287F-A424-491D-876C-B443ED610066}" type="pres">
      <dgm:prSet presAssocID="{E642F9DB-62B6-4E58-9903-D55FDEFAC0B2}" presName="Name37" presStyleLbl="parChTrans1D2" presStyleIdx="0" presStyleCnt="2"/>
      <dgm:spPr/>
      <dgm:t>
        <a:bodyPr/>
        <a:lstStyle/>
        <a:p>
          <a:endParaRPr lang="en-US" altLang="zh-HK"/>
        </a:p>
      </dgm:t>
    </dgm:pt>
    <dgm:pt modelId="{1C3B130D-1D25-4250-9626-0EF86E18475F}" type="pres">
      <dgm:prSet presAssocID="{82D0D18F-F29E-4B32-911D-8CF67E5C8608}" presName="hierRoot2" presStyleCnt="0">
        <dgm:presLayoutVars>
          <dgm:hierBranch val="init"/>
        </dgm:presLayoutVars>
      </dgm:prSet>
      <dgm:spPr/>
    </dgm:pt>
    <dgm:pt modelId="{D77EA63B-2922-463C-B954-B7F97FDE35E2}" type="pres">
      <dgm:prSet presAssocID="{82D0D18F-F29E-4B32-911D-8CF67E5C8608}" presName="rootComposite" presStyleCnt="0"/>
      <dgm:spPr/>
    </dgm:pt>
    <dgm:pt modelId="{49D013A5-A86C-4BD9-BB9B-9732CDBF37C3}" type="pres">
      <dgm:prSet presAssocID="{82D0D18F-F29E-4B32-911D-8CF67E5C860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6B976CD1-FFE2-4FE7-9D84-3858CE629C58}" type="pres">
      <dgm:prSet presAssocID="{82D0D18F-F29E-4B32-911D-8CF67E5C8608}" presName="rootConnector" presStyleLbl="node2" presStyleIdx="0" presStyleCnt="2"/>
      <dgm:spPr/>
      <dgm:t>
        <a:bodyPr/>
        <a:lstStyle/>
        <a:p>
          <a:endParaRPr lang="en-US" altLang="zh-HK"/>
        </a:p>
      </dgm:t>
    </dgm:pt>
    <dgm:pt modelId="{53950AA5-89B2-4B08-93DB-FFBEE116D9D7}" type="pres">
      <dgm:prSet presAssocID="{82D0D18F-F29E-4B32-911D-8CF67E5C8608}" presName="hierChild4" presStyleCnt="0"/>
      <dgm:spPr/>
    </dgm:pt>
    <dgm:pt modelId="{6EACE2AA-198C-4071-8E74-44DB73A725B0}" type="pres">
      <dgm:prSet presAssocID="{82D0D18F-F29E-4B32-911D-8CF67E5C8608}" presName="hierChild5" presStyleCnt="0"/>
      <dgm:spPr/>
    </dgm:pt>
    <dgm:pt modelId="{1AD87930-05D8-4BB9-8698-1960DCC29DE2}" type="pres">
      <dgm:prSet presAssocID="{D86647F0-8CEB-49DE-87C9-B48A6A09AEBB}" presName="Name37" presStyleLbl="parChTrans1D2" presStyleIdx="1" presStyleCnt="2"/>
      <dgm:spPr/>
      <dgm:t>
        <a:bodyPr/>
        <a:lstStyle/>
        <a:p>
          <a:endParaRPr lang="en-US" altLang="zh-HK"/>
        </a:p>
      </dgm:t>
    </dgm:pt>
    <dgm:pt modelId="{CB806FDE-C941-46C9-B758-9374322E8C81}" type="pres">
      <dgm:prSet presAssocID="{80560668-59CA-462C-9541-21687E3B9EF1}" presName="hierRoot2" presStyleCnt="0">
        <dgm:presLayoutVars>
          <dgm:hierBranch val="init"/>
        </dgm:presLayoutVars>
      </dgm:prSet>
      <dgm:spPr/>
    </dgm:pt>
    <dgm:pt modelId="{4D8FEAE6-D1C8-46C6-9F4F-766AD7EF510E}" type="pres">
      <dgm:prSet presAssocID="{80560668-59CA-462C-9541-21687E3B9EF1}" presName="rootComposite" presStyleCnt="0"/>
      <dgm:spPr/>
    </dgm:pt>
    <dgm:pt modelId="{3E437330-C7CA-420C-90E6-DBD33B861EC4}" type="pres">
      <dgm:prSet presAssocID="{80560668-59CA-462C-9541-21687E3B9EF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 altLang="zh-HK"/>
        </a:p>
      </dgm:t>
    </dgm:pt>
    <dgm:pt modelId="{4944E893-136D-44DB-A066-F7A21974911B}" type="pres">
      <dgm:prSet presAssocID="{80560668-59CA-462C-9541-21687E3B9EF1}" presName="rootConnector" presStyleLbl="node2" presStyleIdx="1" presStyleCnt="2"/>
      <dgm:spPr/>
      <dgm:t>
        <a:bodyPr/>
        <a:lstStyle/>
        <a:p>
          <a:endParaRPr lang="en-US" altLang="zh-HK"/>
        </a:p>
      </dgm:t>
    </dgm:pt>
    <dgm:pt modelId="{5777978F-D198-4583-A689-582D5F37C4A0}" type="pres">
      <dgm:prSet presAssocID="{80560668-59CA-462C-9541-21687E3B9EF1}" presName="hierChild4" presStyleCnt="0"/>
      <dgm:spPr/>
    </dgm:pt>
    <dgm:pt modelId="{23567F37-884A-4474-8D64-F3FD97603061}" type="pres">
      <dgm:prSet presAssocID="{80560668-59CA-462C-9541-21687E3B9EF1}" presName="hierChild5" presStyleCnt="0"/>
      <dgm:spPr/>
    </dgm:pt>
    <dgm:pt modelId="{EC931779-6FF7-48DC-8939-3FEBF4FABCD6}" type="pres">
      <dgm:prSet presAssocID="{43775346-F0B9-41E2-A0D2-88C71160407A}" presName="hierChild3" presStyleCnt="0"/>
      <dgm:spPr/>
    </dgm:pt>
  </dgm:ptLst>
  <dgm:cxnLst>
    <dgm:cxn modelId="{25CB44DE-40C1-47E3-80CE-6EC5A816C503}" type="presOf" srcId="{E642F9DB-62B6-4E58-9903-D55FDEFAC0B2}" destId="{1215287F-A424-491D-876C-B443ED610066}" srcOrd="0" destOrd="0" presId="urn:microsoft.com/office/officeart/2005/8/layout/orgChart1"/>
    <dgm:cxn modelId="{2EAAF304-1B4C-4A54-8927-14052F2EA124}" type="presOf" srcId="{43775346-F0B9-41E2-A0D2-88C71160407A}" destId="{DA795E3F-1E66-4D8D-9F9B-0E1205CD8E8F}" srcOrd="1" destOrd="0" presId="urn:microsoft.com/office/officeart/2005/8/layout/orgChart1"/>
    <dgm:cxn modelId="{56326282-BBA1-46F4-8ACF-9E9B6EE8C545}" type="presOf" srcId="{D86647F0-8CEB-49DE-87C9-B48A6A09AEBB}" destId="{1AD87930-05D8-4BB9-8698-1960DCC29DE2}" srcOrd="0" destOrd="0" presId="urn:microsoft.com/office/officeart/2005/8/layout/orgChart1"/>
    <dgm:cxn modelId="{4EC423E0-8944-4F79-A22F-C72177204C1D}" srcId="{43775346-F0B9-41E2-A0D2-88C71160407A}" destId="{80560668-59CA-462C-9541-21687E3B9EF1}" srcOrd="1" destOrd="0" parTransId="{D86647F0-8CEB-49DE-87C9-B48A6A09AEBB}" sibTransId="{562A097F-2199-44B1-828A-66F14EB16ACE}"/>
    <dgm:cxn modelId="{30A79825-E1AE-461D-AABA-5EED8849DC60}" type="presOf" srcId="{43775346-F0B9-41E2-A0D2-88C71160407A}" destId="{BFB69EEB-8606-4B4D-8CFE-FC1B6C948B9E}" srcOrd="0" destOrd="0" presId="urn:microsoft.com/office/officeart/2005/8/layout/orgChart1"/>
    <dgm:cxn modelId="{E1FC0A67-76EE-4418-8643-CE78847AE1B3}" type="presOf" srcId="{80560668-59CA-462C-9541-21687E3B9EF1}" destId="{3E437330-C7CA-420C-90E6-DBD33B861EC4}" srcOrd="0" destOrd="0" presId="urn:microsoft.com/office/officeart/2005/8/layout/orgChart1"/>
    <dgm:cxn modelId="{E3890794-0D93-4FA1-ACEC-C5FA15A93DE0}" type="presOf" srcId="{82D0D18F-F29E-4B32-911D-8CF67E5C8608}" destId="{6B976CD1-FFE2-4FE7-9D84-3858CE629C58}" srcOrd="1" destOrd="0" presId="urn:microsoft.com/office/officeart/2005/8/layout/orgChart1"/>
    <dgm:cxn modelId="{2542E1FD-B3F8-40B8-ACC7-8ED5BB7802A5}" type="presOf" srcId="{3D2A763F-F391-4741-BC08-B5BD434E4E70}" destId="{E4B0B5F1-0BED-4F07-AD28-3A11D232A774}" srcOrd="0" destOrd="0" presId="urn:microsoft.com/office/officeart/2005/8/layout/orgChart1"/>
    <dgm:cxn modelId="{BDD0E8E3-892C-4B2A-AB41-21C4B7A164CC}" srcId="{43775346-F0B9-41E2-A0D2-88C71160407A}" destId="{82D0D18F-F29E-4B32-911D-8CF67E5C8608}" srcOrd="0" destOrd="0" parTransId="{E642F9DB-62B6-4E58-9903-D55FDEFAC0B2}" sibTransId="{C7670556-9301-44D8-81DB-B1EB67DA6743}"/>
    <dgm:cxn modelId="{056F07F3-A8B3-4E94-AEFF-15E9ADF84A0E}" type="presOf" srcId="{82D0D18F-F29E-4B32-911D-8CF67E5C8608}" destId="{49D013A5-A86C-4BD9-BB9B-9732CDBF37C3}" srcOrd="0" destOrd="0" presId="urn:microsoft.com/office/officeart/2005/8/layout/orgChart1"/>
    <dgm:cxn modelId="{4FCE6CBA-1A73-436A-8021-E7B996D13B7F}" srcId="{3D2A763F-F391-4741-BC08-B5BD434E4E70}" destId="{43775346-F0B9-41E2-A0D2-88C71160407A}" srcOrd="0" destOrd="0" parTransId="{567E35A6-5B5C-4C30-B64E-A6466A3139E9}" sibTransId="{75CAF6F4-997D-4334-B138-20367722A7E3}"/>
    <dgm:cxn modelId="{E0550830-82B4-44DE-8C58-3C46D20BDD81}" type="presOf" srcId="{80560668-59CA-462C-9541-21687E3B9EF1}" destId="{4944E893-136D-44DB-A066-F7A21974911B}" srcOrd="1" destOrd="0" presId="urn:microsoft.com/office/officeart/2005/8/layout/orgChart1"/>
    <dgm:cxn modelId="{F9671CAC-4B29-4518-B936-9E8B18E650D7}" type="presParOf" srcId="{E4B0B5F1-0BED-4F07-AD28-3A11D232A774}" destId="{7D11A30C-69DD-4FAE-B2A8-B50D80FBA846}" srcOrd="0" destOrd="0" presId="urn:microsoft.com/office/officeart/2005/8/layout/orgChart1"/>
    <dgm:cxn modelId="{556581E7-95D6-4503-88C7-BBE53F3DCC15}" type="presParOf" srcId="{7D11A30C-69DD-4FAE-B2A8-B50D80FBA846}" destId="{3924DDC5-1986-452A-AF25-540D536FAEB1}" srcOrd="0" destOrd="0" presId="urn:microsoft.com/office/officeart/2005/8/layout/orgChart1"/>
    <dgm:cxn modelId="{1EE1A338-F614-47A6-A866-3EC6ED3DCC8E}" type="presParOf" srcId="{3924DDC5-1986-452A-AF25-540D536FAEB1}" destId="{BFB69EEB-8606-4B4D-8CFE-FC1B6C948B9E}" srcOrd="0" destOrd="0" presId="urn:microsoft.com/office/officeart/2005/8/layout/orgChart1"/>
    <dgm:cxn modelId="{68B547CF-53BA-4D2D-B56E-C6F2565ED526}" type="presParOf" srcId="{3924DDC5-1986-452A-AF25-540D536FAEB1}" destId="{DA795E3F-1E66-4D8D-9F9B-0E1205CD8E8F}" srcOrd="1" destOrd="0" presId="urn:microsoft.com/office/officeart/2005/8/layout/orgChart1"/>
    <dgm:cxn modelId="{C0D98364-9DE9-47FB-BF42-3470C8917DD0}" type="presParOf" srcId="{7D11A30C-69DD-4FAE-B2A8-B50D80FBA846}" destId="{B8EBFE67-B406-483F-8CDA-8BA3FB4CE918}" srcOrd="1" destOrd="0" presId="urn:microsoft.com/office/officeart/2005/8/layout/orgChart1"/>
    <dgm:cxn modelId="{CFF08F74-09FE-4D6B-A68D-3C80966862C4}" type="presParOf" srcId="{B8EBFE67-B406-483F-8CDA-8BA3FB4CE918}" destId="{1215287F-A424-491D-876C-B443ED610066}" srcOrd="0" destOrd="0" presId="urn:microsoft.com/office/officeart/2005/8/layout/orgChart1"/>
    <dgm:cxn modelId="{362711FC-35A0-4CC5-861A-055E7A64D0B8}" type="presParOf" srcId="{B8EBFE67-B406-483F-8CDA-8BA3FB4CE918}" destId="{1C3B130D-1D25-4250-9626-0EF86E18475F}" srcOrd="1" destOrd="0" presId="urn:microsoft.com/office/officeart/2005/8/layout/orgChart1"/>
    <dgm:cxn modelId="{EADE3F72-35D6-4D05-B1E3-CC22F69E6AAD}" type="presParOf" srcId="{1C3B130D-1D25-4250-9626-0EF86E18475F}" destId="{D77EA63B-2922-463C-B954-B7F97FDE35E2}" srcOrd="0" destOrd="0" presId="urn:microsoft.com/office/officeart/2005/8/layout/orgChart1"/>
    <dgm:cxn modelId="{DBF56C28-F7F4-4444-BE61-2016067318C7}" type="presParOf" srcId="{D77EA63B-2922-463C-B954-B7F97FDE35E2}" destId="{49D013A5-A86C-4BD9-BB9B-9732CDBF37C3}" srcOrd="0" destOrd="0" presId="urn:microsoft.com/office/officeart/2005/8/layout/orgChart1"/>
    <dgm:cxn modelId="{6A54EA92-6BED-4E8E-82D7-8FB240358B16}" type="presParOf" srcId="{D77EA63B-2922-463C-B954-B7F97FDE35E2}" destId="{6B976CD1-FFE2-4FE7-9D84-3858CE629C58}" srcOrd="1" destOrd="0" presId="urn:microsoft.com/office/officeart/2005/8/layout/orgChart1"/>
    <dgm:cxn modelId="{2F702C96-CD8C-42C4-B054-167A1D02BA2D}" type="presParOf" srcId="{1C3B130D-1D25-4250-9626-0EF86E18475F}" destId="{53950AA5-89B2-4B08-93DB-FFBEE116D9D7}" srcOrd="1" destOrd="0" presId="urn:microsoft.com/office/officeart/2005/8/layout/orgChart1"/>
    <dgm:cxn modelId="{AE7AD5B9-732C-474C-B3B9-B7796BECA8E8}" type="presParOf" srcId="{1C3B130D-1D25-4250-9626-0EF86E18475F}" destId="{6EACE2AA-198C-4071-8E74-44DB73A725B0}" srcOrd="2" destOrd="0" presId="urn:microsoft.com/office/officeart/2005/8/layout/orgChart1"/>
    <dgm:cxn modelId="{8D676245-C7B1-46A1-99BC-8247899F8ECD}" type="presParOf" srcId="{B8EBFE67-B406-483F-8CDA-8BA3FB4CE918}" destId="{1AD87930-05D8-4BB9-8698-1960DCC29DE2}" srcOrd="2" destOrd="0" presId="urn:microsoft.com/office/officeart/2005/8/layout/orgChart1"/>
    <dgm:cxn modelId="{65E70130-11F1-444B-A717-DA9A8477B6CA}" type="presParOf" srcId="{B8EBFE67-B406-483F-8CDA-8BA3FB4CE918}" destId="{CB806FDE-C941-46C9-B758-9374322E8C81}" srcOrd="3" destOrd="0" presId="urn:microsoft.com/office/officeart/2005/8/layout/orgChart1"/>
    <dgm:cxn modelId="{AF47304A-9F04-4A39-A30F-9BA863D00095}" type="presParOf" srcId="{CB806FDE-C941-46C9-B758-9374322E8C81}" destId="{4D8FEAE6-D1C8-46C6-9F4F-766AD7EF510E}" srcOrd="0" destOrd="0" presId="urn:microsoft.com/office/officeart/2005/8/layout/orgChart1"/>
    <dgm:cxn modelId="{37AFA81D-B167-4B21-BCE9-BB38C391DEE1}" type="presParOf" srcId="{4D8FEAE6-D1C8-46C6-9F4F-766AD7EF510E}" destId="{3E437330-C7CA-420C-90E6-DBD33B861EC4}" srcOrd="0" destOrd="0" presId="urn:microsoft.com/office/officeart/2005/8/layout/orgChart1"/>
    <dgm:cxn modelId="{826C7E09-9F99-49F8-8DAF-700C5758457C}" type="presParOf" srcId="{4D8FEAE6-D1C8-46C6-9F4F-766AD7EF510E}" destId="{4944E893-136D-44DB-A066-F7A21974911B}" srcOrd="1" destOrd="0" presId="urn:microsoft.com/office/officeart/2005/8/layout/orgChart1"/>
    <dgm:cxn modelId="{3D0899B1-147B-4F8C-A44D-BB092EA1C273}" type="presParOf" srcId="{CB806FDE-C941-46C9-B758-9374322E8C81}" destId="{5777978F-D198-4583-A689-582D5F37C4A0}" srcOrd="1" destOrd="0" presId="urn:microsoft.com/office/officeart/2005/8/layout/orgChart1"/>
    <dgm:cxn modelId="{079EB880-79C1-4739-9304-BF2C4C717A88}" type="presParOf" srcId="{CB806FDE-C941-46C9-B758-9374322E8C81}" destId="{23567F37-884A-4474-8D64-F3FD97603061}" srcOrd="2" destOrd="0" presId="urn:microsoft.com/office/officeart/2005/8/layout/orgChart1"/>
    <dgm:cxn modelId="{D7079DA9-D0AA-4201-9560-DB4D8CF5C52C}" type="presParOf" srcId="{7D11A30C-69DD-4FAE-B2A8-B50D80FBA846}" destId="{EC931779-6FF7-48DC-8939-3FEBF4FABC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87930-05D8-4BB9-8698-1960DCC29DE2}">
      <dsp:nvSpPr>
        <dsp:cNvPr id="0" name=""/>
        <dsp:cNvSpPr/>
      </dsp:nvSpPr>
      <dsp:spPr>
        <a:xfrm>
          <a:off x="2736304" y="1148128"/>
          <a:ext cx="1388310" cy="481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946"/>
              </a:lnTo>
              <a:lnTo>
                <a:pt x="1388310" y="240946"/>
              </a:lnTo>
              <a:lnTo>
                <a:pt x="1388310" y="4818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5287F-A424-491D-876C-B443ED610066}">
      <dsp:nvSpPr>
        <dsp:cNvPr id="0" name=""/>
        <dsp:cNvSpPr/>
      </dsp:nvSpPr>
      <dsp:spPr>
        <a:xfrm>
          <a:off x="1347993" y="1148128"/>
          <a:ext cx="1388310" cy="481892"/>
        </a:xfrm>
        <a:custGeom>
          <a:avLst/>
          <a:gdLst/>
          <a:ahLst/>
          <a:cxnLst/>
          <a:rect l="0" t="0" r="0" b="0"/>
          <a:pathLst>
            <a:path>
              <a:moveTo>
                <a:pt x="1388310" y="0"/>
              </a:moveTo>
              <a:lnTo>
                <a:pt x="1388310" y="240946"/>
              </a:lnTo>
              <a:lnTo>
                <a:pt x="0" y="240946"/>
              </a:lnTo>
              <a:lnTo>
                <a:pt x="0" y="4818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69EEB-8606-4B4D-8CFE-FC1B6C948B9E}">
      <dsp:nvSpPr>
        <dsp:cNvPr id="0" name=""/>
        <dsp:cNvSpPr/>
      </dsp:nvSpPr>
      <dsp:spPr>
        <a:xfrm>
          <a:off x="1588940" y="764"/>
          <a:ext cx="2294727" cy="11473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rgbClr val="FF0000"/>
              </a:solidFill>
            </a:rPr>
            <a:t>能源</a:t>
          </a:r>
          <a:endParaRPr lang="en-US" altLang="zh-HK" sz="3600" kern="1200" dirty="0">
            <a:solidFill>
              <a:srgbClr val="FF0000"/>
            </a:solidFill>
          </a:endParaRPr>
        </a:p>
      </dsp:txBody>
      <dsp:txXfrm>
        <a:off x="1588940" y="764"/>
        <a:ext cx="2294727" cy="1147363"/>
      </dsp:txXfrm>
    </dsp:sp>
    <dsp:sp modelId="{49D013A5-A86C-4BD9-BB9B-9732CDBF37C3}">
      <dsp:nvSpPr>
        <dsp:cNvPr id="0" name=""/>
        <dsp:cNvSpPr/>
      </dsp:nvSpPr>
      <dsp:spPr>
        <a:xfrm>
          <a:off x="200630" y="1630021"/>
          <a:ext cx="2294727" cy="11473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</a:rPr>
            <a:t>一次能源</a:t>
          </a:r>
          <a:endParaRPr lang="en-US" altLang="zh-HK" sz="3600" kern="1200" dirty="0">
            <a:solidFill>
              <a:schemeClr val="tx1"/>
            </a:solidFill>
          </a:endParaRPr>
        </a:p>
      </dsp:txBody>
      <dsp:txXfrm>
        <a:off x="200630" y="1630021"/>
        <a:ext cx="2294727" cy="1147363"/>
      </dsp:txXfrm>
    </dsp:sp>
    <dsp:sp modelId="{3E437330-C7CA-420C-90E6-DBD33B861EC4}">
      <dsp:nvSpPr>
        <dsp:cNvPr id="0" name=""/>
        <dsp:cNvSpPr/>
      </dsp:nvSpPr>
      <dsp:spPr>
        <a:xfrm>
          <a:off x="2977250" y="1630021"/>
          <a:ext cx="2294727" cy="11473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</a:rPr>
            <a:t>二次能源</a:t>
          </a:r>
          <a:endParaRPr lang="en-US" altLang="zh-HK" sz="3600" kern="1200" dirty="0">
            <a:solidFill>
              <a:schemeClr val="tx1"/>
            </a:solidFill>
          </a:endParaRPr>
        </a:p>
      </dsp:txBody>
      <dsp:txXfrm>
        <a:off x="2977250" y="1630021"/>
        <a:ext cx="2294727" cy="1147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87930-05D8-4BB9-8698-1960DCC29DE2}">
      <dsp:nvSpPr>
        <dsp:cNvPr id="0" name=""/>
        <dsp:cNvSpPr/>
      </dsp:nvSpPr>
      <dsp:spPr>
        <a:xfrm>
          <a:off x="2736304" y="1210902"/>
          <a:ext cx="1463080" cy="507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923"/>
              </a:lnTo>
              <a:lnTo>
                <a:pt x="1463080" y="253923"/>
              </a:lnTo>
              <a:lnTo>
                <a:pt x="1463080" y="5078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5287F-A424-491D-876C-B443ED610066}">
      <dsp:nvSpPr>
        <dsp:cNvPr id="0" name=""/>
        <dsp:cNvSpPr/>
      </dsp:nvSpPr>
      <dsp:spPr>
        <a:xfrm>
          <a:off x="1273223" y="1210902"/>
          <a:ext cx="1463080" cy="507846"/>
        </a:xfrm>
        <a:custGeom>
          <a:avLst/>
          <a:gdLst/>
          <a:ahLst/>
          <a:cxnLst/>
          <a:rect l="0" t="0" r="0" b="0"/>
          <a:pathLst>
            <a:path>
              <a:moveTo>
                <a:pt x="1463080" y="0"/>
              </a:moveTo>
              <a:lnTo>
                <a:pt x="1463080" y="253923"/>
              </a:lnTo>
              <a:lnTo>
                <a:pt x="0" y="253923"/>
              </a:lnTo>
              <a:lnTo>
                <a:pt x="0" y="5078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69EEB-8606-4B4D-8CFE-FC1B6C948B9E}">
      <dsp:nvSpPr>
        <dsp:cNvPr id="0" name=""/>
        <dsp:cNvSpPr/>
      </dsp:nvSpPr>
      <dsp:spPr>
        <a:xfrm>
          <a:off x="1527146" y="1744"/>
          <a:ext cx="2418315" cy="12091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rgbClr val="FF0000"/>
              </a:solidFill>
              <a:latin typeface="標楷體" panose="03000509000000000000" pitchFamily="65" charset="-120"/>
            </a:rPr>
            <a:t>動物</a:t>
          </a:r>
          <a:endParaRPr lang="en-US" altLang="zh-HK" sz="3600" kern="1200" dirty="0">
            <a:solidFill>
              <a:srgbClr val="FF0000"/>
            </a:solidFill>
          </a:endParaRPr>
        </a:p>
      </dsp:txBody>
      <dsp:txXfrm>
        <a:off x="1527146" y="1744"/>
        <a:ext cx="2418315" cy="1209157"/>
      </dsp:txXfrm>
    </dsp:sp>
    <dsp:sp modelId="{49D013A5-A86C-4BD9-BB9B-9732CDBF37C3}">
      <dsp:nvSpPr>
        <dsp:cNvPr id="0" name=""/>
        <dsp:cNvSpPr/>
      </dsp:nvSpPr>
      <dsp:spPr>
        <a:xfrm>
          <a:off x="64065" y="1718748"/>
          <a:ext cx="2418315" cy="12091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標楷體" panose="03000509000000000000" pitchFamily="65" charset="-120"/>
            </a:rPr>
            <a:t>脊椎動物</a:t>
          </a:r>
          <a:endParaRPr lang="en-US" altLang="zh-HK" sz="3600" kern="1200" dirty="0">
            <a:solidFill>
              <a:schemeClr val="tx1"/>
            </a:solidFill>
          </a:endParaRPr>
        </a:p>
      </dsp:txBody>
      <dsp:txXfrm>
        <a:off x="64065" y="1718748"/>
        <a:ext cx="2418315" cy="1209157"/>
      </dsp:txXfrm>
    </dsp:sp>
    <dsp:sp modelId="{3E437330-C7CA-420C-90E6-DBD33B861EC4}">
      <dsp:nvSpPr>
        <dsp:cNvPr id="0" name=""/>
        <dsp:cNvSpPr/>
      </dsp:nvSpPr>
      <dsp:spPr>
        <a:xfrm>
          <a:off x="2990227" y="1718748"/>
          <a:ext cx="2418315" cy="12091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標楷體" panose="03000509000000000000" pitchFamily="65" charset="-120"/>
            </a:rPr>
            <a:t>無脊椎動物</a:t>
          </a:r>
          <a:endParaRPr lang="en-US" altLang="zh-HK" sz="3600" kern="1200" dirty="0">
            <a:solidFill>
              <a:schemeClr val="tx1"/>
            </a:solidFill>
          </a:endParaRPr>
        </a:p>
      </dsp:txBody>
      <dsp:txXfrm>
        <a:off x="2990227" y="1718748"/>
        <a:ext cx="2418315" cy="1209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E981577-8B12-4D02-9868-65B9C9985620}" type="datetimeFigureOut">
              <a:rPr lang="zh-HK" altLang="en-US"/>
              <a:pPr>
                <a:defRPr/>
              </a:pPr>
              <a:t>23/11/2019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EF3F8AF-3CED-4C3C-9C98-F1F6872A5720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4914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63A71CFA-A563-4242-A4B3-AB3E178568EA}" type="datetimeFigureOut">
              <a:rPr lang="zh-HK" altLang="en-US"/>
              <a:pPr>
                <a:defRPr/>
              </a:pPr>
              <a:t>23/11/2019</a:t>
            </a:fld>
            <a:endParaRPr lang="zh-HK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HK" altLang="en-US" noProof="0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 smtClean="0"/>
              <a:t>按一下以編輯母片文字樣式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  <a:endParaRPr lang="zh-HK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10E4500D-0F0F-404A-9D08-F0BAAA3A367A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125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hk/url?sa=i&amp;source=images&amp;cd=&amp;cad=rja&amp;uact=8&amp;ved=2ahUKEwiSgJnX2_LhAhUNH3AKHU6cAfEQjB16BAgBEAQ&amp;url=https://www.flickr.com/photos/trippchicago/1076657776&amp;psig=AOvVaw3Zfq56IQlLxNcD39-JP2l4&amp;ust=1556537997044637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d/users/Katillustrationlondon-10871763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google.com/search?q=UFO+cartoon&amp;lr=&amp;safe=active&amp;hl=zh-TW&amp;tbs=sur:f&amp;source=lnms&amp;tbm=isch&amp;sa=X&amp;ved=0ahUKEwiVh9Hnz_TiAhUFzmEKHZ1dDsQQ_AUIECgB&amp;biw=1536&amp;bih=749#imgrc=Q1Lg9XDYOW3rEM:" TargetMode="External"/><Relationship Id="rId4" Type="http://schemas.openxmlformats.org/officeDocument/2006/relationships/hyperlink" Target="https://creativecommons.org/licenses/publicdomain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d/users/Katillustrationlondon-10871763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google.com/search?q=UFO+cartoon&amp;lr=&amp;safe=active&amp;hl=zh-TW&amp;tbs=sur:f&amp;source=lnms&amp;tbm=isch&amp;sa=X&amp;ved=0ahUKEwiVh9Hnz_TiAhUFzmEKHZ1dDsQQ_AUIECgB&amp;biw=1536&amp;bih=749#imgrc=Q1Lg9XDYOW3rEM:" TargetMode="External"/><Relationship Id="rId4" Type="http://schemas.openxmlformats.org/officeDocument/2006/relationships/hyperlink" Target="https://creativecommons.org/licenses/publicdomain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A459A0F9-29A1-4E81-81D1-E31335C736F1}" type="slidenum">
              <a:rPr kumimoji="0" lang="zh-HK" altLang="en-US" smtClean="0"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3</a:t>
            </a:fld>
            <a:endParaRPr kumimoji="0" lang="en-US" altLang="zh-HK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圖：</a:t>
            </a:r>
            <a:endParaRPr lang="en-US" altLang="zh-TW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膠袋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經修改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)</a:t>
            </a: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T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Plastic bag PNG</a:t>
            </a:r>
            <a:endParaRPr lang="zh-TW" altLang="en-US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A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(From pngimg.com)</a:t>
            </a:r>
            <a:endParaRPr lang="zh-TW" altLang="en-US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L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CC BY-NC 4.0</a:t>
            </a:r>
            <a:endParaRPr lang="zh-TW" altLang="en-US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L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http://pngimg.com/download/81761</a:t>
            </a:r>
          </a:p>
          <a:p>
            <a:endParaRPr lang="en-US" altLang="zh-TW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空調</a:t>
            </a: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T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Mans hand holding a remote control to turn on the air </a:t>
            </a:r>
            <a:r>
              <a:rPr lang="en-US" altLang="zh-TW" sz="1200" dirty="0" err="1" smtClean="0">
                <a:solidFill>
                  <a:srgbClr val="0000FF"/>
                </a:solidFill>
                <a:latin typeface="標楷體" panose="03000509000000000000" pitchFamily="65" charset="-120"/>
              </a:rPr>
              <a:t>conditionerA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L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Marco </a:t>
            </a:r>
            <a:r>
              <a:rPr lang="en-US" altLang="zh-TW" sz="1200" dirty="0" err="1" smtClean="0">
                <a:solidFill>
                  <a:srgbClr val="0000FF"/>
                </a:solidFill>
                <a:latin typeface="標楷體" panose="03000509000000000000" pitchFamily="65" charset="-120"/>
              </a:rPr>
              <a:t>Verch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 Professional Photographer and Speaker</a:t>
            </a: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L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CC BY 2.0</a:t>
            </a: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L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https://www.flickr.com/photos/30478819@N08/27883983818</a:t>
            </a:r>
          </a:p>
          <a:p>
            <a:endParaRPr lang="en-US" altLang="zh-TW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廢物回收箱</a:t>
            </a:r>
            <a:endParaRPr lang="en-US" altLang="zh-TW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T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Hong Kong, 2013</a:t>
            </a:r>
            <a:endParaRPr lang="zh-TW" altLang="en-US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A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err="1" smtClean="0">
                <a:solidFill>
                  <a:srgbClr val="0000FF"/>
                </a:solidFill>
                <a:latin typeface="標楷體" panose="03000509000000000000" pitchFamily="65" charset="-120"/>
              </a:rPr>
              <a:t>User:Piotrus</a:t>
            </a:r>
            <a:endParaRPr lang="zh-TW" altLang="en-US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L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CC BY-SA 3.0</a:t>
            </a:r>
            <a:endParaRPr lang="zh-TW" altLang="en-US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L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https://commons.wikimedia.org/wiki/File:Waste_management_in_Hong_Kong_02.JPG</a:t>
            </a:r>
          </a:p>
          <a:p>
            <a:endParaRPr lang="zh-TW" altLang="en-US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endParaRPr lang="en-US" altLang="zh-TW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4500D-0F0F-404A-9D08-F0BAAA3A367A}" type="slidenum">
              <a:rPr lang="zh-HK" altLang="en-US" smtClean="0"/>
              <a:pPr>
                <a:defRPr/>
              </a:pPr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486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dirty="0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E638F7FB-E477-4C93-A962-413C572C73A7}" type="slidenum">
              <a:rPr kumimoji="0" lang="zh-HK" altLang="en-US" smtClean="0"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21</a:t>
            </a:fld>
            <a:endParaRPr kumimoji="0" lang="en-US" altLang="zh-HK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6320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圖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Nepenthes </a:t>
            </a:r>
            <a:r>
              <a:rPr lang="en-US" altLang="zh-TW" dirty="0" err="1" smtClean="0"/>
              <a:t>reinwardtiana</a:t>
            </a:r>
            <a:endParaRPr lang="en-US" altLang="zh-TW" dirty="0" smtClean="0"/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rbrtjong</a:t>
            </a:r>
            <a:endParaRPr lang="en-US" altLang="zh-TW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public domain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https://commons.wikimedia.org/wiki/File:N.reinwardtiana_1.jpg</a:t>
            </a:r>
            <a:endParaRPr lang="zh-HK" altLang="en-US" dirty="0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E638F7FB-E477-4C93-A962-413C572C73A7}" type="slidenum">
              <a:rPr kumimoji="0" lang="zh-HK" altLang="en-US" smtClean="0"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22</a:t>
            </a:fld>
            <a:endParaRPr kumimoji="0" lang="en-US" altLang="zh-HK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6320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圖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How to Plan a Homework Schedule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Uploaded by: </a:t>
            </a:r>
            <a:r>
              <a:rPr lang="en-US" altLang="zh-TW" dirty="0" err="1" smtClean="0"/>
              <a:t>Wikivisual</a:t>
            </a:r>
            <a:endParaRPr lang="en-US" altLang="zh-TW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CC BY-NC-SA 3.0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https://www.wikihow.com/Plan-a-Homework-Schedule#/Image:Plan-a-Homework-Schedule-Step-2-Version-3.jpg</a:t>
            </a:r>
            <a:endParaRPr lang="zh-HK" altLang="en-US" dirty="0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E638F7FB-E477-4C93-A962-413C572C73A7}" type="slidenum">
              <a:rPr kumimoji="0" lang="zh-HK" altLang="en-US" smtClean="0"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23</a:t>
            </a:fld>
            <a:endParaRPr kumimoji="0" lang="en-US" altLang="zh-HK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1047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dirty="0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E638F7FB-E477-4C93-A962-413C572C73A7}" type="slidenum">
              <a:rPr kumimoji="0" lang="zh-HK" altLang="en-US" smtClean="0"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24</a:t>
            </a:fld>
            <a:endParaRPr kumimoji="0" lang="en-US" altLang="zh-HK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1047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E4D3A795-D6F3-4CCB-A69B-507495FD85BE}" type="slidenum">
              <a:rPr kumimoji="0" lang="zh-HK" altLang="en-US" smtClean="0"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26</a:t>
            </a:fld>
            <a:endParaRPr kumimoji="0" lang="en-US" altLang="zh-HK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圖甲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HK" dirty="0" smtClean="0"/>
              <a:t>Fat Cat Picture </a:t>
            </a:r>
            <a:endParaRPr lang="en-US" altLang="zh-TW" dirty="0" smtClean="0"/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HK" dirty="0" smtClean="0"/>
              <a:t>Moe | by danperry.com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(Free)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/>
              <a:t>https://live.staticflickr.com/2228/2187242989_2eacb23b1e_b.jpg</a:t>
            </a:r>
          </a:p>
          <a:p>
            <a:endParaRPr lang="en-US" altLang="zh-HK" dirty="0" smtClean="0"/>
          </a:p>
          <a:p>
            <a:r>
              <a:rPr lang="zh-TW" altLang="en-US" dirty="0" smtClean="0"/>
              <a:t>圖乙、丙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</a:t>
            </a:r>
            <a:r>
              <a:rPr lang="en-US" altLang="zh-HK" dirty="0" smtClean="0"/>
              <a:t>Big Fat Cat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HK" dirty="0" smtClean="0"/>
              <a:t>Tripp</a:t>
            </a:r>
            <a:r>
              <a:rPr lang="en-US" altLang="zh-TW" dirty="0" smtClean="0"/>
              <a:t>/</a:t>
            </a:r>
            <a:r>
              <a:rPr lang="zh-TW" altLang="en-US" dirty="0" smtClean="0"/>
              <a:t> </a:t>
            </a:r>
            <a:r>
              <a:rPr lang="en-US" altLang="zh-HK" u="sng" dirty="0" smtClean="0">
                <a:hlinkClick r:id="rId3"/>
              </a:rPr>
              <a:t>Flickr</a:t>
            </a:r>
            <a:endParaRPr lang="en-US" altLang="zh-HK" u="sng" dirty="0" smtClean="0"/>
          </a:p>
          <a:p>
            <a:r>
              <a:rPr lang="en-US" altLang="zh-TW" u="none" dirty="0" smtClean="0"/>
              <a:t>L</a:t>
            </a:r>
            <a:r>
              <a:rPr lang="zh-TW" altLang="en-US" u="none" dirty="0" smtClean="0"/>
              <a:t>：</a:t>
            </a:r>
            <a:r>
              <a:rPr lang="en-US" altLang="zh-TW" u="none" dirty="0" smtClean="0"/>
              <a:t>CC BY 2.0</a:t>
            </a:r>
            <a:endParaRPr lang="en-US" altLang="zh-HK" u="none" dirty="0" smtClean="0"/>
          </a:p>
          <a:p>
            <a:r>
              <a:rPr lang="en-US" altLang="zh-TW" u="none" dirty="0" smtClean="0"/>
              <a:t>L</a:t>
            </a:r>
            <a:r>
              <a:rPr lang="zh-TW" altLang="en-US" u="none" dirty="0" smtClean="0"/>
              <a:t>：</a:t>
            </a:r>
            <a:r>
              <a:rPr lang="en-US" altLang="zh-TW" u="none" dirty="0" smtClean="0"/>
              <a:t>https://live.staticflickr.com/1340/1076657776_898d54167d_b.jpg</a:t>
            </a:r>
          </a:p>
          <a:p>
            <a:r>
              <a:rPr lang="en-US" altLang="zh-HK" baseline="0" dirty="0" smtClean="0"/>
              <a:t>      </a:t>
            </a:r>
            <a:r>
              <a:rPr lang="en-US" altLang="zh-HK" dirty="0" smtClean="0"/>
              <a:t>https://live.staticflickr.com/2171/2209634767_64570efc63_b.jpg</a:t>
            </a:r>
          </a:p>
          <a:p>
            <a:endParaRPr lang="en-US" altLang="zh-HK" dirty="0" smtClean="0"/>
          </a:p>
          <a:p>
            <a:endParaRPr lang="zh-HK" altLang="en-US" dirty="0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B03C1E3-57DC-404F-B4BB-F725190410D2}" type="slidenum">
              <a:rPr kumimoji="0" lang="zh-HK" altLang="en-US" smtClean="0"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27</a:t>
            </a:fld>
            <a:endParaRPr kumimoji="0" lang="en-US" altLang="zh-HK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HK" dirty="0" smtClean="0"/>
          </a:p>
          <a:p>
            <a:endParaRPr lang="zh-HK" altLang="en-US" dirty="0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B03C1E3-57DC-404F-B4BB-F725190410D2}" type="slidenum">
              <a:rPr kumimoji="0" lang="zh-HK" altLang="en-US" smtClean="0"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28</a:t>
            </a:fld>
            <a:endParaRPr kumimoji="0" lang="en-US" altLang="zh-HK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5140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u="none" dirty="0" smtClean="0"/>
              <a:t>圖</a:t>
            </a:r>
            <a:endParaRPr lang="en-US" altLang="zh-TW" u="none" dirty="0" smtClean="0"/>
          </a:p>
          <a:p>
            <a:r>
              <a:rPr lang="en-US" altLang="zh-TW" u="none" dirty="0" smtClean="0"/>
              <a:t>T</a:t>
            </a:r>
            <a:r>
              <a:rPr lang="zh-TW" altLang="en-US" u="none" dirty="0" smtClean="0"/>
              <a:t>：雅加達</a:t>
            </a:r>
            <a:r>
              <a:rPr lang="en-US" altLang="zh-TW" u="none" dirty="0" smtClean="0"/>
              <a:t>slumlife71</a:t>
            </a:r>
          </a:p>
          <a:p>
            <a:r>
              <a:rPr lang="en-US" altLang="zh-TW" u="none" dirty="0" smtClean="0"/>
              <a:t>A</a:t>
            </a:r>
            <a:r>
              <a:rPr lang="zh-TW" altLang="en-US" u="none" dirty="0" smtClean="0"/>
              <a:t>：喬納森</a:t>
            </a:r>
            <a:r>
              <a:rPr lang="en-US" altLang="zh-TW" u="none" dirty="0" smtClean="0"/>
              <a:t>·</a:t>
            </a:r>
            <a:r>
              <a:rPr lang="zh-TW" altLang="en-US" u="none" dirty="0" smtClean="0"/>
              <a:t>麥金托什</a:t>
            </a:r>
            <a:endParaRPr lang="en-US" altLang="zh-TW" u="none" dirty="0" smtClean="0"/>
          </a:p>
          <a:p>
            <a:r>
              <a:rPr lang="en-US" altLang="zh-TW" u="none" dirty="0" smtClean="0"/>
              <a:t>L</a:t>
            </a:r>
            <a:r>
              <a:rPr lang="zh-TW" altLang="en-US" u="none" dirty="0" smtClean="0"/>
              <a:t>：</a:t>
            </a:r>
            <a:r>
              <a:rPr lang="en-US" altLang="zh-TW" u="none" dirty="0" smtClean="0"/>
              <a:t>CC BY 2.0</a:t>
            </a:r>
          </a:p>
          <a:p>
            <a:r>
              <a:rPr lang="en-US" altLang="zh-TW" u="none" dirty="0" smtClean="0"/>
              <a:t>L</a:t>
            </a:r>
            <a:r>
              <a:rPr lang="zh-TW" altLang="en-US" u="none" dirty="0" smtClean="0"/>
              <a:t>：</a:t>
            </a:r>
            <a:r>
              <a:rPr lang="en-US" altLang="zh-TW" u="none" dirty="0" smtClean="0"/>
              <a:t>https://ar.m.wikipedia.org/wiki/%D9%85%D9%84%D9%81:Jakarta_slumlife71.JPG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4500D-0F0F-404A-9D08-F0BAAA3A367A}" type="slidenum">
              <a:rPr lang="zh-HK" altLang="en-US" smtClean="0"/>
              <a:pPr>
                <a:defRPr/>
              </a:pPr>
              <a:t>31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39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HK" dirty="0" smtClean="0"/>
              <a:t>alien spaceship </a:t>
            </a:r>
            <a:r>
              <a:rPr lang="en-US" altLang="zh-HK" dirty="0" err="1" smtClean="0"/>
              <a:t>ufo</a:t>
            </a:r>
            <a:r>
              <a:rPr lang="en-US" altLang="zh-HK" dirty="0" smtClean="0"/>
              <a:t> future fantasy futuristic</a:t>
            </a:r>
            <a:endParaRPr lang="en-US" altLang="zh-TW" dirty="0" smtClean="0"/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HK" dirty="0" err="1" smtClean="0">
                <a:hlinkClick r:id="rId3"/>
              </a:rPr>
              <a:t>Katillustrationlondon</a:t>
            </a:r>
            <a:endParaRPr lang="en-US" altLang="zh-HK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>
                <a:hlinkClick r:id="rId4"/>
              </a:rPr>
              <a:t>Public Domain</a:t>
            </a:r>
            <a:endParaRPr lang="en-US" altLang="zh-HK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>
                <a:hlinkClick r:id="rId5"/>
              </a:rPr>
              <a:t>htt</a:t>
            </a:r>
            <a:r>
              <a:rPr lang="en-US" altLang="zh-HK" dirty="0" smtClean="0">
                <a:hlinkClick r:id="rId5"/>
              </a:rPr>
              <a:t>ps://www.google.com/search?q=UFO+cartoon&amp;lr=&amp;safe=active&amp;hl=zh-TW&amp;tbs=sur:f&amp;source=lnms&amp;tbm=isch&amp;sa=X&amp;ved=0ahUKEwiVh9Hnz_TiAhUFzmEKHZ1dDsQQ_AUIECgB&amp;biw=1536&amp;bih=749#imgrc=Q1Lg9XDYOW3rEM:</a:t>
            </a:r>
            <a:endParaRPr lang="en-US" altLang="zh-HK" dirty="0" smtClean="0"/>
          </a:p>
          <a:p>
            <a:endParaRPr lang="en-US" altLang="zh-HK" dirty="0" smtClean="0"/>
          </a:p>
          <a:p>
            <a:endParaRPr lang="en-US" altLang="zh-HK" dirty="0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FD1DAEE-D96E-47BC-8A72-962994D01B0D}" type="slidenum">
              <a:rPr kumimoji="0" lang="zh-HK" altLang="en-US" smtClean="0"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4</a:t>
            </a:fld>
            <a:endParaRPr kumimoji="0" lang="en-US" altLang="zh-HK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海陸空動物</a:t>
            </a:r>
            <a:endParaRPr lang="en-US" altLang="zh-HK" dirty="0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B4F9749B-C551-4423-B657-13B3363AFF39}" type="slidenum">
              <a:rPr kumimoji="0" lang="zh-HK" altLang="en-US" smtClean="0"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5</a:t>
            </a:fld>
            <a:endParaRPr kumimoji="0" lang="en-US" altLang="zh-HK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鳥</a:t>
            </a:r>
            <a:r>
              <a:rPr lang="en-US" altLang="zh-TW" dirty="0" smtClean="0"/>
              <a:t>				</a:t>
            </a:r>
            <a:r>
              <a:rPr lang="zh-TW" altLang="en-US" dirty="0" smtClean="0"/>
              <a:t>蝙蝠：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Bird Flying Clip Art			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Cartoon Bat 11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From </a:t>
            </a:r>
            <a:r>
              <a:rPr lang="en-US" altLang="zh-TW" dirty="0" err="1" smtClean="0"/>
              <a:t>clipartwiki</a:t>
            </a:r>
            <a:r>
              <a:rPr lang="en-US" altLang="zh-TW" dirty="0" smtClean="0"/>
              <a:t>			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From Making-the-web.com 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Public domain			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Public Domain / Free Culture licensed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https://www.clipartwiki.com/iclipmax/JxJTx/	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https://making-the-web.com/clipart-9052875</a:t>
            </a:r>
          </a:p>
          <a:p>
            <a:endParaRPr lang="en-US" altLang="zh-TW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貓：</a:t>
            </a:r>
            <a:r>
              <a:rPr lang="zh-HK" altLang="en-US" dirty="0" smtClean="0"/>
              <a:t>				</a:t>
            </a:r>
            <a:r>
              <a:rPr lang="zh-TW" altLang="en-US" dirty="0" smtClean="0"/>
              <a:t>牛</a:t>
            </a:r>
            <a:r>
              <a:rPr lang="zh-HK" altLang="en-US" dirty="0" smtClean="0"/>
              <a:t>：</a:t>
            </a:r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Cat				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Cartoon Cow Picture 3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Amilo</a:t>
            </a:r>
            <a:r>
              <a:rPr lang="en-US" altLang="zh-TW" dirty="0" smtClean="0"/>
              <a:t>				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From Making-the-web.com 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CC0 1.0 Universal (CC0 1.0)		L</a:t>
            </a:r>
            <a:r>
              <a:rPr lang="zh-TW" altLang="en-US" dirty="0" smtClean="0"/>
              <a:t>： </a:t>
            </a:r>
            <a:r>
              <a:rPr lang="en-US" altLang="zh-TW" dirty="0" smtClean="0"/>
              <a:t>Public Domain / Free Culture licensed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https://www.1001freedownloads.com/free-clipart/cat-9	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https://making-the-web.com/clipart-10077041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獅子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Download lion king clipart </a:t>
            </a:r>
            <a:r>
              <a:rPr lang="en-US" altLang="zh-HK" sz="12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png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photo</a:t>
            </a:r>
            <a:endParaRPr lang="en-US" altLang="zh-TW" dirty="0" smtClean="0"/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(From TOPPNG)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Free for commercial use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https://toppng.com/lion-king_22066</a:t>
            </a:r>
          </a:p>
          <a:p>
            <a:endParaRPr lang="en-US" altLang="zh-TW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魚</a:t>
            </a:r>
            <a:r>
              <a:rPr lang="en-US" altLang="zh-TW" dirty="0" smtClean="0"/>
              <a:t>	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yellow fish clip art cartoon </a:t>
            </a:r>
            <a:r>
              <a:rPr lang="en-US" altLang="zh-HK" sz="12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pomacentridae</a:t>
            </a:r>
            <a:endParaRPr lang="en-US" altLang="zh-HK" sz="1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Shared by </a:t>
            </a:r>
            <a:r>
              <a:rPr lang="en-US" altLang="zh-TW" dirty="0" err="1" smtClean="0"/>
              <a:t>Smilesdesigned</a:t>
            </a:r>
            <a:r>
              <a:rPr lang="en-US" altLang="zh-TW" dirty="0" smtClean="0"/>
              <a:t>		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Public domain					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https://www.kissclipart.com/yellow-fish-clip-art-cartoon-pomacentridae-1f2m65/	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鯨</a:t>
            </a:r>
            <a:endParaRPr lang="en-US" altLang="zh-HK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Dolphin</a:t>
            </a:r>
            <a:br>
              <a:rPr lang="en-US" altLang="zh-TW" dirty="0" smtClean="0"/>
            </a:br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OpenClipart</a:t>
            </a:r>
            <a:r>
              <a:rPr lang="en-US" altLang="zh-TW" dirty="0" smtClean="0"/>
              <a:t>-Vectors / 27425 images</a:t>
            </a:r>
            <a:br>
              <a:rPr lang="en-US" altLang="zh-TW" dirty="0" smtClean="0"/>
            </a:br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Free for commercial use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/ 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No attribution required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https://pixabay.com/pt/vectors/golfinho-peixes-mar-brinquedo-161914/</a:t>
            </a: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2067A13-41B0-44A5-AE31-E677198FA284}" type="slidenum">
              <a:rPr kumimoji="0" lang="zh-HK" altLang="en-US" smtClean="0"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6</a:t>
            </a:fld>
            <a:endParaRPr kumimoji="0" lang="en-US" altLang="zh-HK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圖片</a:t>
            </a:r>
            <a:endParaRPr lang="en-US" altLang="zh-TW" sz="12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空氣污染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經修改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endParaRPr lang="en-US" altLang="zh-TW" sz="12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zh-CN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火力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發電廠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CN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管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煙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雲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CN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天空</a:t>
            </a:r>
            <a:endParaRPr lang="en-US" altLang="zh-TW" sz="12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sm-ekb2005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1200" b="0" i="0" u="none" strike="noStrike" cap="none" dirty="0" err="1" smtClean="0">
                <a:latin typeface="Arial"/>
                <a:ea typeface="Arial"/>
                <a:cs typeface="Arial"/>
                <a:sym typeface="Arial"/>
              </a:rPr>
              <a:t>Pixabay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 License-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可以做商業用途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不要求署名</a:t>
            </a:r>
            <a:endParaRPr lang="en-US" altLang="zh-TW" sz="12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 </a:t>
            </a:r>
            <a:r>
              <a:rPr lang="en-US" dirty="0" smtClean="0"/>
              <a:t>https://pixabay.com/zh/photos/power-plant-pipe-smoke-clouds-sky-1892407/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水污染</a:t>
            </a:r>
            <a:endParaRPr lang="en-US" altLang="zh-TW" sz="12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Water pollution due to domestic garbage at RK Beach in Visakhapatnam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Adityamadhav83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CC BY-SA 4.0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https://commons.wikimedia.org/wiki/File:Water_pollution_due_to_domestic_garbage_at_RK_Beach_02.jpg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HK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固體廢棄物污染</a:t>
            </a:r>
            <a:endParaRPr lang="en-US" altLang="zh-TW" sz="12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Solid waste </a:t>
            </a:r>
            <a:r>
              <a:rPr lang="en-US" altLang="zh-TW" sz="1200" b="0" i="0" u="none" strike="noStrike" cap="none" dirty="0" err="1" smtClean="0">
                <a:latin typeface="Arial"/>
                <a:ea typeface="Arial"/>
                <a:cs typeface="Arial"/>
                <a:sym typeface="Arial"/>
              </a:rPr>
              <a:t>mis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-management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(From India Water Portal)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CC BY-NC-SA 2.0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https://www.flickr.com/photos/indiawaterportal/9558551469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HK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土壤污染</a:t>
            </a:r>
            <a:endParaRPr lang="en-US" altLang="zh-TW" sz="12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Pollution Oil Biotope Water Pool Dirt Environment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(From Max Pixel)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CC0 Public Domain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https://www.maxpixel.net/Pollution-Oil-Biotope-Water-Pool-Dirt-Environment-293300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放射性污染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Radiation symbol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 Public domain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zh-TW" altLang="en-US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TW" sz="1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https://en.wikipedia.org/wiki/Radioactive_contamination</a:t>
            </a:r>
            <a:endParaRPr lang="zh-TW" altLang="en-US" sz="12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4500D-0F0F-404A-9D08-F0BAAA3A367A}" type="slidenum">
              <a:rPr lang="zh-HK" altLang="en-US" smtClean="0"/>
              <a:pPr>
                <a:defRPr/>
              </a:pPr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2320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 smtClean="0"/>
              <a:t>脊椎動物</a:t>
            </a:r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vertebrate: skeleton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(From </a:t>
            </a:r>
            <a:r>
              <a:rPr lang="en-US" altLang="zh-TW" dirty="0" err="1" smtClean="0"/>
              <a:t>Encyclopædia</a:t>
            </a:r>
            <a:r>
              <a:rPr lang="en-US" altLang="zh-TW" dirty="0" smtClean="0"/>
              <a:t> Britannica)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(Non-commercial use)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https://www.britannica.com/animal/vertebrate#/media/1/626610/148683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無脊椎動物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Animals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without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backbones</a:t>
            </a:r>
            <a:endParaRPr lang="en-US" altLang="zh-TW" dirty="0" smtClean="0"/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(From</a:t>
            </a:r>
            <a:r>
              <a:rPr lang="zh-TW" altLang="en-US" baseline="0" dirty="0" smtClean="0"/>
              <a:t> </a:t>
            </a:r>
            <a:r>
              <a:rPr lang="en-US" altLang="zh-HK" sz="12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Encyclopædia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Britannica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(Non-commercial use)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https://www.britannica.com/animal/invertebrate#/media/1/292381/147300</a:t>
            </a:r>
            <a:endParaRPr lang="zh-TW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4500D-0F0F-404A-9D08-F0BAAA3A367A}" type="slidenum">
              <a:rPr lang="zh-HK" altLang="en-US" smtClean="0"/>
              <a:pPr>
                <a:defRPr/>
              </a:pPr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8351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穀物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Various cereals and their products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Peggy </a:t>
            </a:r>
            <a:r>
              <a:rPr lang="en-US" altLang="zh-TW" dirty="0" err="1" smtClean="0"/>
              <a:t>Greb</a:t>
            </a:r>
            <a:r>
              <a:rPr lang="en-US" altLang="zh-TW" dirty="0" smtClean="0"/>
              <a:t>, USDA ARS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Public Domain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https://en.wikipedia.org/wiki/Cereal#/media/File:Various_grains.jpg</a:t>
            </a:r>
          </a:p>
          <a:p>
            <a:endParaRPr lang="en-US" altLang="zh-HK" dirty="0" smtClean="0"/>
          </a:p>
          <a:p>
            <a:r>
              <a:rPr lang="zh-TW" altLang="en-US" dirty="0" smtClean="0"/>
              <a:t>水果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Culinary fruits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--</a:t>
            </a:r>
            <a:endParaRPr lang="en-US" altLang="zh-HK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CC BY 3.0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https://commons.wikimedia.org/wiki/File:Culinary_fruits_front_view.jpg</a:t>
            </a:r>
          </a:p>
          <a:p>
            <a:endParaRPr lang="en-US" altLang="zh-HK" dirty="0" smtClean="0"/>
          </a:p>
          <a:p>
            <a:r>
              <a:rPr lang="zh-TW" altLang="en-US" dirty="0" smtClean="0"/>
              <a:t>蔬菜</a:t>
            </a:r>
            <a:endParaRPr lang="en-US" altLang="zh-HK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The complimentary vegetable platter of a Southern Thai eatery in Korat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Takeaway</a:t>
            </a:r>
            <a:endParaRPr lang="en-US" altLang="zh-HK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CC BY-SA 4.0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https://commons.wikimedia.org/wiki/File:2019_02_Southern_Thai_vegetable_platter.jpg</a:t>
            </a:r>
            <a:endParaRPr lang="zh-HK" altLang="en-US" dirty="0" smtClean="0"/>
          </a:p>
          <a:p>
            <a:endParaRPr lang="en-US" altLang="zh-HK" dirty="0" smtClean="0"/>
          </a:p>
          <a:p>
            <a:r>
              <a:rPr lang="zh-TW" altLang="en-US" dirty="0" smtClean="0"/>
              <a:t>肉類</a:t>
            </a:r>
            <a:endParaRPr lang="en-US" altLang="zh-HK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Bat </a:t>
            </a:r>
            <a:r>
              <a:rPr lang="en-US" altLang="zh-TW" dirty="0" err="1" smtClean="0"/>
              <a:t>Yaar</a:t>
            </a:r>
            <a:r>
              <a:rPr lang="en-US" altLang="zh-TW" dirty="0" smtClean="0"/>
              <a:t> Rib-eye Steak.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Yotam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Nachum</a:t>
            </a:r>
            <a:endParaRPr lang="en-US" altLang="zh-HK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CC0 1.0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https://commons.wikimedia.org/wiki/File:Bat_Yaar_Rib-eye_Steak.jpg</a:t>
            </a:r>
            <a:endParaRPr lang="zh-HK" altLang="en-US" dirty="0" smtClean="0"/>
          </a:p>
          <a:p>
            <a:endParaRPr lang="en-US" altLang="zh-HK" dirty="0" smtClean="0"/>
          </a:p>
          <a:p>
            <a:r>
              <a:rPr lang="zh-TW" altLang="en-US" dirty="0" smtClean="0"/>
              <a:t>奶類</a:t>
            </a:r>
            <a:endParaRPr lang="en-US" altLang="zh-HK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A glass of milk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Stefan </a:t>
            </a:r>
            <a:r>
              <a:rPr lang="en-US" altLang="zh-TW" dirty="0" err="1" smtClean="0"/>
              <a:t>Kühn</a:t>
            </a:r>
            <a:endParaRPr lang="en-US" altLang="zh-HK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CC BY-SA 3.0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https://commons.wikimedia.org/wiki/File:Milk_glass.jpg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4500D-0F0F-404A-9D08-F0BAAA3A367A}" type="slidenum">
              <a:rPr lang="zh-HK" altLang="en-US" smtClean="0"/>
              <a:pPr>
                <a:defRPr/>
              </a:pPr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576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T</a:t>
            </a:r>
            <a:r>
              <a:rPr lang="zh-TW" altLang="en-US" smtClean="0"/>
              <a:t>：</a:t>
            </a:r>
            <a:r>
              <a:rPr lang="en-US" altLang="zh-HK" smtClean="0"/>
              <a:t>alien spaceship ufo future fantasy futuristic</a:t>
            </a:r>
            <a:endParaRPr lang="en-US" altLang="zh-TW" smtClean="0"/>
          </a:p>
          <a:p>
            <a:r>
              <a:rPr lang="en-US" altLang="zh-TW" smtClean="0"/>
              <a:t>A</a:t>
            </a:r>
            <a:r>
              <a:rPr lang="zh-TW" altLang="en-US" smtClean="0"/>
              <a:t>：</a:t>
            </a:r>
            <a:r>
              <a:rPr lang="en-US" altLang="zh-HK" smtClean="0">
                <a:hlinkClick r:id="rId3"/>
              </a:rPr>
              <a:t>Katillustrationlondon</a:t>
            </a:r>
            <a:endParaRPr lang="en-US" altLang="zh-HK" smtClean="0"/>
          </a:p>
          <a:p>
            <a:r>
              <a:rPr lang="en-US" altLang="zh-TW" smtClean="0"/>
              <a:t>L</a:t>
            </a:r>
            <a:r>
              <a:rPr lang="zh-TW" altLang="en-US" smtClean="0"/>
              <a:t>：</a:t>
            </a:r>
            <a:r>
              <a:rPr lang="en-US" altLang="zh-HK" smtClean="0">
                <a:hlinkClick r:id="rId4"/>
              </a:rPr>
              <a:t>Public Domain</a:t>
            </a:r>
            <a:endParaRPr lang="en-US" altLang="zh-HK" smtClean="0"/>
          </a:p>
          <a:p>
            <a:r>
              <a:rPr lang="en-US" altLang="zh-TW" smtClean="0"/>
              <a:t>L</a:t>
            </a:r>
            <a:r>
              <a:rPr lang="zh-TW" altLang="en-US" smtClean="0"/>
              <a:t>：</a:t>
            </a:r>
            <a:r>
              <a:rPr lang="en-US" altLang="zh-TW" smtClean="0">
                <a:hlinkClick r:id="rId5"/>
              </a:rPr>
              <a:t>htt</a:t>
            </a:r>
            <a:r>
              <a:rPr lang="en-US" altLang="zh-HK" smtClean="0">
                <a:hlinkClick r:id="rId5"/>
              </a:rPr>
              <a:t>ps://www.google.com/search?q=UFO+cartoon&amp;lr=&amp;safe=active&amp;hl=zh-TW&amp;tbs=sur:f&amp;source=lnms&amp;tbm=isch&amp;sa=X&amp;ved=0ahUKEwiVh9Hnz_TiAhUFzmEKHZ1dDsQQ_AUIECgB&amp;biw=1536&amp;bih=749#imgrc=Q1Lg9XDYOW3rEM:</a:t>
            </a:r>
            <a:endParaRPr lang="en-US" altLang="zh-HK" smtClean="0"/>
          </a:p>
          <a:p>
            <a:endParaRPr lang="en-US" altLang="zh-HK" smtClean="0"/>
          </a:p>
          <a:p>
            <a:endParaRPr lang="en-US" altLang="zh-HK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BD460F9C-D554-47E1-8A74-D35EFE507B5E}" type="slidenum">
              <a:rPr kumimoji="0" lang="zh-HK" altLang="en-US" smtClean="0"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16</a:t>
            </a:fld>
            <a:endParaRPr kumimoji="0" lang="en-US" altLang="zh-HK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1873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海陸空動物</a:t>
            </a:r>
            <a:endParaRPr lang="en-US" altLang="zh-HK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76E339D-5581-442E-BC33-29EA60FA5D2B}" type="slidenum">
              <a:rPr kumimoji="0" lang="zh-HK" altLang="en-US" smtClean="0"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17</a:t>
            </a:fld>
            <a:endParaRPr kumimoji="0" lang="en-US" altLang="zh-HK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單元二 說明單元</a:t>
            </a:r>
            <a:r>
              <a:rPr lang="en-US" altLang="zh-TW" smtClean="0"/>
              <a:t>(</a:t>
            </a:r>
            <a:r>
              <a:rPr lang="zh-TW" altLang="en-US" smtClean="0"/>
              <a:t>閱讀</a:t>
            </a:r>
            <a:r>
              <a:rPr lang="en-US" altLang="zh-TW" smtClean="0"/>
              <a:t>)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CF2AC-849D-42F6-ADA3-9C4B85923BE4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912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單元二 說明單元</a:t>
            </a:r>
            <a:r>
              <a:rPr lang="en-US" altLang="zh-TW" smtClean="0"/>
              <a:t>(</a:t>
            </a:r>
            <a:r>
              <a:rPr lang="zh-TW" altLang="en-US" smtClean="0"/>
              <a:t>閱讀</a:t>
            </a:r>
            <a:r>
              <a:rPr lang="en-US" altLang="zh-TW" smtClean="0"/>
              <a:t>)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D68F-97D0-4B21-A8CE-0652A32661A1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1188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單元二 說明單元</a:t>
            </a:r>
            <a:r>
              <a:rPr lang="en-US" altLang="zh-TW" smtClean="0"/>
              <a:t>(</a:t>
            </a:r>
            <a:r>
              <a:rPr lang="zh-TW" altLang="en-US" smtClean="0"/>
              <a:t>閱讀</a:t>
            </a:r>
            <a:r>
              <a:rPr lang="en-US" altLang="zh-TW" smtClean="0"/>
              <a:t>)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0F77-5891-43C7-A638-D8D57EF7A80C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74778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單元二 說明單元</a:t>
            </a:r>
            <a:r>
              <a:rPr lang="en-US" altLang="zh-TW" smtClean="0"/>
              <a:t>(</a:t>
            </a:r>
            <a:r>
              <a:rPr lang="zh-TW" altLang="en-US" smtClean="0"/>
              <a:t>閱讀</a:t>
            </a:r>
            <a:r>
              <a:rPr lang="en-US" altLang="zh-TW" smtClean="0"/>
              <a:t>)</a:t>
            </a:r>
            <a:endParaRPr lang="zh-HK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F8AF-DF83-44F0-BA3A-8A214BDED5F5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573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單元二 說明單元</a:t>
            </a:r>
            <a:r>
              <a:rPr lang="en-US" altLang="zh-TW" smtClean="0"/>
              <a:t>(</a:t>
            </a:r>
            <a:r>
              <a:rPr lang="zh-TW" altLang="en-US" smtClean="0"/>
              <a:t>閱讀</a:t>
            </a:r>
            <a:r>
              <a:rPr lang="en-US" altLang="zh-TW" smtClean="0"/>
              <a:t>)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E292F-E93C-43E6-B542-A6BF6427A30D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534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單元二 說明單元</a:t>
            </a:r>
            <a:r>
              <a:rPr lang="en-US" altLang="zh-TW" smtClean="0"/>
              <a:t>(</a:t>
            </a:r>
            <a:r>
              <a:rPr lang="zh-TW" altLang="en-US" smtClean="0"/>
              <a:t>閱讀</a:t>
            </a:r>
            <a:r>
              <a:rPr lang="en-US" altLang="zh-TW" smtClean="0"/>
              <a:t>)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C656-2708-4CBE-8486-B301A525F8B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629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單元二 說明單元</a:t>
            </a:r>
            <a:r>
              <a:rPr lang="en-US" altLang="zh-TW" smtClean="0"/>
              <a:t>(</a:t>
            </a:r>
            <a:r>
              <a:rPr lang="zh-TW" altLang="en-US" smtClean="0"/>
              <a:t>閱讀</a:t>
            </a:r>
            <a:r>
              <a:rPr lang="en-US" altLang="zh-TW" smtClean="0"/>
              <a:t>)</a:t>
            </a:r>
            <a:endParaRPr lang="zh-HK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36CB9-203D-4DE2-83DC-93164AAA118C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262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單元二 說明單元</a:t>
            </a:r>
            <a:r>
              <a:rPr lang="en-US" altLang="zh-TW" smtClean="0"/>
              <a:t>(</a:t>
            </a:r>
            <a:r>
              <a:rPr lang="zh-TW" altLang="en-US" smtClean="0"/>
              <a:t>閱讀</a:t>
            </a:r>
            <a:r>
              <a:rPr lang="en-US" altLang="zh-TW" smtClean="0"/>
              <a:t>)</a:t>
            </a:r>
            <a:endParaRPr lang="zh-HK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46CB0-C9E6-4CBE-8056-E9F6C7A286F4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290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單元二 說明單元</a:t>
            </a:r>
            <a:r>
              <a:rPr lang="en-US" altLang="zh-TW" smtClean="0"/>
              <a:t>(</a:t>
            </a:r>
            <a:r>
              <a:rPr lang="zh-TW" altLang="en-US" smtClean="0"/>
              <a:t>閱讀</a:t>
            </a:r>
            <a:r>
              <a:rPr lang="en-US" altLang="zh-TW" smtClean="0"/>
              <a:t>)</a:t>
            </a:r>
            <a:endParaRPr lang="zh-HK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963E-94B4-4DE2-8B78-5F104A571628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485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單元二 說明單元</a:t>
            </a:r>
            <a:r>
              <a:rPr lang="en-US" altLang="zh-TW" smtClean="0"/>
              <a:t>(</a:t>
            </a:r>
            <a:r>
              <a:rPr lang="zh-TW" altLang="en-US" smtClean="0"/>
              <a:t>閱讀</a:t>
            </a:r>
            <a:r>
              <a:rPr lang="en-US" altLang="zh-TW" smtClean="0"/>
              <a:t>)</a:t>
            </a:r>
            <a:endParaRPr lang="zh-HK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2A63-E7A6-4342-A946-5FE7616E632C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1913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單元二 說明單元</a:t>
            </a:r>
            <a:r>
              <a:rPr lang="en-US" altLang="zh-TW" smtClean="0"/>
              <a:t>(</a:t>
            </a:r>
            <a:r>
              <a:rPr lang="zh-TW" altLang="en-US" smtClean="0"/>
              <a:t>閱讀</a:t>
            </a:r>
            <a:r>
              <a:rPr lang="en-US" altLang="zh-TW" smtClean="0"/>
              <a:t>)</a:t>
            </a:r>
            <a:endParaRPr lang="zh-HK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E59B-68D1-4B22-811E-93751484AFB7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700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單元二 說明單元</a:t>
            </a:r>
            <a:r>
              <a:rPr lang="en-US" altLang="zh-TW" smtClean="0"/>
              <a:t>(</a:t>
            </a:r>
            <a:r>
              <a:rPr lang="zh-TW" altLang="en-US" smtClean="0"/>
              <a:t>閱讀</a:t>
            </a:r>
            <a:r>
              <a:rPr lang="en-US" altLang="zh-TW" smtClean="0"/>
              <a:t>)</a:t>
            </a:r>
            <a:endParaRPr lang="zh-HK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54D3-D6E8-4FD6-A4FA-1A5545B56D6C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107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r>
              <a:rPr lang="zh-TW" altLang="en-US" smtClean="0"/>
              <a:t>單元二 說明單元</a:t>
            </a:r>
            <a:r>
              <a:rPr lang="en-US" altLang="zh-TW" smtClean="0"/>
              <a:t>(</a:t>
            </a:r>
            <a:r>
              <a:rPr lang="zh-TW" altLang="en-US" smtClean="0"/>
              <a:t>閱讀</a:t>
            </a:r>
            <a:r>
              <a:rPr lang="en-US" altLang="zh-TW" smtClean="0"/>
              <a:t>)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D3C410B7-D627-42E0-B2AD-D52BD94E03F4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632700" cy="3429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b="1" dirty="0" smtClean="0">
                <a:latin typeface="標楷體" panose="03000509000000000000" pitchFamily="65" charset="-120"/>
              </a:rPr>
              <a:t>四年級讀寫小組輔助教材</a:t>
            </a:r>
            <a:r>
              <a:rPr lang="en-US" altLang="zh-TW" b="1" dirty="0" smtClean="0">
                <a:latin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</a:rPr>
            </a:br>
            <a:r>
              <a:rPr lang="zh-TW" altLang="en-US" b="1" u="sng" dirty="0" smtClean="0">
                <a:latin typeface="標楷體" panose="03000509000000000000" pitchFamily="65" charset="-120"/>
              </a:rPr>
              <a:t>單元二　說明單元</a:t>
            </a:r>
            <a:r>
              <a:rPr lang="en-US" altLang="zh-TW" b="1" dirty="0" smtClean="0">
                <a:latin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</a:rPr>
              <a:t>閱讀：說明的方法</a:t>
            </a:r>
            <a:endParaRPr lang="zh-HK" altLang="en-US" b="1" dirty="0" smtClean="0">
              <a:latin typeface="標楷體" panose="03000509000000000000" pitchFamily="65" charset="-120"/>
            </a:endParaRPr>
          </a:p>
        </p:txBody>
      </p:sp>
      <p:sp>
        <p:nvSpPr>
          <p:cNvPr id="4099" name="日期版面配置區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4100" name="頁尾版面配置區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4101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9536DA-4F6A-4BC2-9BD4-7DF49186D393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HK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921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3600" dirty="0" smtClean="0"/>
              <a:t>以下的句子都運用了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分類說明</a:t>
            </a:r>
            <a:r>
              <a:rPr lang="zh-TW" altLang="en-US" sz="3600" dirty="0" smtClean="0"/>
              <a:t>，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你能找出當中的關鍵詞嗎？</a:t>
            </a:r>
            <a:endParaRPr lang="en-GB" altLang="zh-HK" sz="3600" dirty="0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395288" y="812511"/>
            <a:ext cx="8353176" cy="4943475"/>
          </a:xfrm>
        </p:spPr>
        <p:txBody>
          <a:bodyPr/>
          <a:lstStyle/>
          <a:p>
            <a:pPr>
              <a:lnSpc>
                <a:spcPts val="4500"/>
              </a:lnSpc>
              <a:defRPr/>
            </a:pPr>
            <a:endParaRPr lang="en-US" altLang="zh-TW" dirty="0" smtClean="0"/>
          </a:p>
          <a:p>
            <a:pPr marL="514350" indent="-514350">
              <a:lnSpc>
                <a:spcPts val="4500"/>
              </a:lnSpc>
              <a:buFont typeface="+mj-lt"/>
              <a:buAutoNum type="arabicPeriod"/>
              <a:defRPr/>
            </a:pPr>
            <a:r>
              <a:rPr lang="zh-TW" altLang="en-US" dirty="0" smtClean="0"/>
              <a:t>能源可以分為一次能源與二次能源。</a:t>
            </a:r>
            <a:endParaRPr lang="en-US" altLang="zh-TW" dirty="0" smtClean="0"/>
          </a:p>
          <a:p>
            <a:pPr marL="514350" indent="-514350">
              <a:lnSpc>
                <a:spcPts val="4500"/>
              </a:lnSpc>
              <a:buFont typeface="+mj-lt"/>
              <a:buAutoNum type="arabicPeriod"/>
              <a:defRPr/>
            </a:pPr>
            <a:r>
              <a:rPr lang="zh-TW" altLang="en-US" dirty="0" smtClean="0">
                <a:latin typeface="標楷體" panose="03000509000000000000" pitchFamily="65" charset="-120"/>
              </a:rPr>
              <a:t>動物</a:t>
            </a:r>
            <a:r>
              <a:rPr lang="zh-TW" altLang="en-US" dirty="0">
                <a:latin typeface="標楷體" panose="03000509000000000000" pitchFamily="65" charset="-120"/>
              </a:rPr>
              <a:t>可分為以下兩種：脊椎動物和無脊椎動物</a:t>
            </a:r>
            <a:r>
              <a:rPr lang="zh-TW" altLang="en-US" dirty="0" smtClean="0">
                <a:latin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</a:endParaRPr>
          </a:p>
          <a:p>
            <a:pPr marL="514350" indent="-514350">
              <a:lnSpc>
                <a:spcPts val="4500"/>
              </a:lnSpc>
              <a:buFont typeface="+mj-lt"/>
              <a:buAutoNum type="arabicPeriod" startAt="3"/>
              <a:defRPr/>
            </a:pPr>
            <a:r>
              <a:rPr lang="zh-TW" altLang="en-US" dirty="0"/>
              <a:t>食物的</a:t>
            </a:r>
            <a:r>
              <a:rPr lang="zh-TW" altLang="en-US" dirty="0" smtClean="0"/>
              <a:t>種類有</a:t>
            </a:r>
            <a:r>
              <a:rPr lang="zh-TW" altLang="en-US" dirty="0" smtClean="0">
                <a:latin typeface="標楷體" panose="03000509000000000000" pitchFamily="65" charset="-120"/>
              </a:rPr>
              <a:t>五大</a:t>
            </a:r>
            <a:r>
              <a:rPr lang="zh-TW" altLang="en-US" dirty="0">
                <a:latin typeface="標楷體" panose="03000509000000000000" pitchFamily="65" charset="-120"/>
              </a:rPr>
              <a:t>類</a:t>
            </a:r>
            <a:r>
              <a:rPr lang="en-US" altLang="zh-TW" dirty="0">
                <a:latin typeface="標楷體" panose="03000509000000000000" pitchFamily="65" charset="-120"/>
              </a:rPr>
              <a:t>︰</a:t>
            </a:r>
            <a:r>
              <a:rPr lang="zh-TW" altLang="en-US" dirty="0"/>
              <a:t>穀物類</a:t>
            </a:r>
            <a:r>
              <a:rPr lang="zh-HK" altLang="zh-HK" dirty="0" smtClean="0">
                <a:latin typeface="標楷體" panose="03000509000000000000" pitchFamily="65" charset="-120"/>
              </a:rPr>
              <a:t>、</a:t>
            </a:r>
            <a:r>
              <a:rPr lang="zh-HK" altLang="en-US" dirty="0" smtClean="0">
                <a:latin typeface="標楷體" panose="03000509000000000000" pitchFamily="65" charset="-120"/>
              </a:rPr>
              <a:t>水果</a:t>
            </a:r>
            <a:r>
              <a:rPr lang="zh-HK" altLang="en-US" dirty="0">
                <a:latin typeface="標楷體" panose="03000509000000000000" pitchFamily="65" charset="-120"/>
              </a:rPr>
              <a:t>類</a:t>
            </a:r>
            <a:r>
              <a:rPr lang="zh-HK" altLang="zh-HK" dirty="0">
                <a:latin typeface="標楷體" panose="03000509000000000000" pitchFamily="65" charset="-120"/>
              </a:rPr>
              <a:t>、</a:t>
            </a:r>
            <a:r>
              <a:rPr lang="zh-HK" altLang="en-US" dirty="0">
                <a:latin typeface="標楷體" panose="03000509000000000000" pitchFamily="65" charset="-120"/>
              </a:rPr>
              <a:t>蔬菜類</a:t>
            </a:r>
            <a:r>
              <a:rPr lang="zh-HK" altLang="zh-HK" dirty="0">
                <a:latin typeface="標楷體" panose="03000509000000000000" pitchFamily="65" charset="-120"/>
              </a:rPr>
              <a:t>、</a:t>
            </a:r>
            <a:r>
              <a:rPr lang="zh-HK" altLang="en-US" dirty="0">
                <a:latin typeface="標楷體" panose="03000509000000000000" pitchFamily="65" charset="-120"/>
              </a:rPr>
              <a:t>肉</a:t>
            </a:r>
            <a:r>
              <a:rPr lang="zh-TW" altLang="en-US" dirty="0">
                <a:latin typeface="標楷體" panose="03000509000000000000" pitchFamily="65" charset="-120"/>
              </a:rPr>
              <a:t>食</a:t>
            </a:r>
            <a:r>
              <a:rPr lang="zh-HK" altLang="en-US" dirty="0">
                <a:latin typeface="標楷體" panose="03000509000000000000" pitchFamily="65" charset="-120"/>
              </a:rPr>
              <a:t>類</a:t>
            </a:r>
            <a:r>
              <a:rPr lang="en-US" altLang="zh-TW" dirty="0">
                <a:latin typeface="+mn-lt"/>
              </a:rPr>
              <a:t>(</a:t>
            </a:r>
            <a:r>
              <a:rPr lang="zh-TW" altLang="en-US" dirty="0">
                <a:latin typeface="標楷體" panose="03000509000000000000" pitchFamily="65" charset="-120"/>
              </a:rPr>
              <a:t>包括魚及</a:t>
            </a:r>
            <a:r>
              <a:rPr lang="zh-HK" altLang="en-US" dirty="0">
                <a:latin typeface="標楷體" panose="03000509000000000000" pitchFamily="65" charset="-120"/>
              </a:rPr>
              <a:t>蛋</a:t>
            </a:r>
            <a:r>
              <a:rPr lang="en-US" altLang="zh-TW" dirty="0" smtClean="0">
                <a:latin typeface="+mn-lt"/>
              </a:rPr>
              <a:t>)</a:t>
            </a:r>
            <a:r>
              <a:rPr lang="zh-HK" altLang="zh-HK" dirty="0" smtClean="0">
                <a:latin typeface="標楷體" panose="03000509000000000000" pitchFamily="65" charset="-120"/>
              </a:rPr>
              <a:t>和</a:t>
            </a:r>
            <a:r>
              <a:rPr lang="zh-TW" altLang="en-US" dirty="0"/>
              <a:t>奶類</a:t>
            </a:r>
            <a:r>
              <a:rPr lang="zh-TW" altLang="en-US" dirty="0">
                <a:latin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</a:endParaRPr>
          </a:p>
          <a:p>
            <a:pPr marL="514350" indent="-514350">
              <a:lnSpc>
                <a:spcPts val="4500"/>
              </a:lnSpc>
              <a:buFont typeface="+mj-lt"/>
              <a:buAutoNum type="arabicPeriod"/>
              <a:defRPr/>
            </a:pPr>
            <a:endParaRPr lang="en-GB" altLang="zh-HK" dirty="0" smtClean="0"/>
          </a:p>
        </p:txBody>
      </p:sp>
      <p:sp>
        <p:nvSpPr>
          <p:cNvPr id="17415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單元二 說明單元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閱讀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  <a:endParaRPr kumimoji="0" lang="zh-HK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7416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教育局教育心理服務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新界東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組 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©2019</a:t>
            </a:r>
            <a:endParaRPr kumimoji="0" lang="zh-HK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741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254784-B38E-443A-9F08-56FF531C23F2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HK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8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921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3600" dirty="0" smtClean="0"/>
              <a:t>以下的句子都運用了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分類說明</a:t>
            </a:r>
            <a:r>
              <a:rPr lang="zh-TW" altLang="en-US" sz="3600" dirty="0"/>
              <a:t>，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 smtClean="0"/>
              <a:t>你能找出當中的關鍵詞嗎？</a:t>
            </a:r>
            <a:endParaRPr lang="en-GB" altLang="zh-HK" sz="3600" dirty="0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395288" y="812511"/>
            <a:ext cx="8229600" cy="4943475"/>
          </a:xfrm>
        </p:spPr>
        <p:txBody>
          <a:bodyPr/>
          <a:lstStyle/>
          <a:p>
            <a:pPr>
              <a:lnSpc>
                <a:spcPts val="4500"/>
              </a:lnSpc>
              <a:defRPr/>
            </a:pPr>
            <a:endParaRPr lang="en-US" altLang="zh-TW" dirty="0" smtClean="0"/>
          </a:p>
          <a:p>
            <a:pPr marL="514350" indent="-514350">
              <a:lnSpc>
                <a:spcPts val="4500"/>
              </a:lnSpc>
              <a:buFont typeface="+mj-lt"/>
              <a:buAutoNum type="arabicPeriod"/>
              <a:defRPr/>
            </a:pPr>
            <a:r>
              <a:rPr lang="zh-TW" altLang="en-US" dirty="0" smtClean="0"/>
              <a:t>能源可以分為一次能源與二次能源。</a:t>
            </a:r>
            <a:endParaRPr lang="en-US" altLang="zh-TW" dirty="0" smtClean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195513" y="1496438"/>
            <a:ext cx="1657350" cy="6477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分為</a:t>
            </a:r>
            <a:endParaRPr kumimoji="1" lang="zh-HK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sp>
        <p:nvSpPr>
          <p:cNvPr id="17415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單元二 說明單元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閱讀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  <a:endParaRPr kumimoji="0" lang="zh-HK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7416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教育局教育心理服務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新界東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組 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©2019</a:t>
            </a:r>
            <a:endParaRPr kumimoji="0" lang="zh-HK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741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254784-B38E-443A-9F08-56FF531C23F2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HK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0957461"/>
              </p:ext>
            </p:extLst>
          </p:nvPr>
        </p:nvGraphicFramePr>
        <p:xfrm>
          <a:off x="1763688" y="2996952"/>
          <a:ext cx="5472608" cy="277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7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921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3600" dirty="0" smtClean="0"/>
              <a:t>以下的句子都運用了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分類說明</a:t>
            </a:r>
            <a:r>
              <a:rPr lang="zh-TW" altLang="en-US" sz="3600" dirty="0"/>
              <a:t>，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 smtClean="0"/>
              <a:t>你能找出當中的關鍵詞嗎？</a:t>
            </a:r>
            <a:endParaRPr lang="en-GB" altLang="zh-HK" sz="3600" dirty="0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151387"/>
          </a:xfrm>
        </p:spPr>
        <p:txBody>
          <a:bodyPr/>
          <a:lstStyle/>
          <a:p>
            <a:pPr marL="0" indent="0">
              <a:lnSpc>
                <a:spcPts val="4500"/>
              </a:lnSpc>
              <a:buNone/>
              <a:defRPr/>
            </a:pPr>
            <a:r>
              <a:rPr lang="en-US" altLang="zh-TW" dirty="0" smtClean="0">
                <a:latin typeface="標楷體" panose="03000509000000000000" pitchFamily="65" charset="-120"/>
              </a:rPr>
              <a:t>2. </a:t>
            </a:r>
            <a:r>
              <a:rPr lang="zh-TW" altLang="en-US" dirty="0" smtClean="0">
                <a:latin typeface="標楷體" panose="03000509000000000000" pitchFamily="65" charset="-120"/>
              </a:rPr>
              <a:t>動物</a:t>
            </a:r>
            <a:r>
              <a:rPr lang="zh-TW" altLang="en-US" dirty="0">
                <a:latin typeface="標楷體" panose="03000509000000000000" pitchFamily="65" charset="-120"/>
              </a:rPr>
              <a:t>可分為以下兩種：脊椎動物和無</a:t>
            </a:r>
            <a:r>
              <a:rPr lang="zh-TW" altLang="en-US" dirty="0" smtClean="0">
                <a:latin typeface="標楷體" panose="03000509000000000000" pitchFamily="65" charset="-120"/>
              </a:rPr>
              <a:t>脊椎 </a:t>
            </a:r>
            <a:endParaRPr lang="en-US" altLang="zh-TW" dirty="0" smtClean="0">
              <a:latin typeface="標楷體" panose="03000509000000000000" pitchFamily="65" charset="-120"/>
            </a:endParaRPr>
          </a:p>
          <a:p>
            <a:pPr marL="0" indent="0">
              <a:lnSpc>
                <a:spcPts val="4500"/>
              </a:lnSpc>
              <a:buNone/>
              <a:defRPr/>
            </a:pPr>
            <a:r>
              <a:rPr lang="en-US" altLang="zh-TW" dirty="0">
                <a:latin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</a:rPr>
              <a:t>  </a:t>
            </a:r>
            <a:r>
              <a:rPr lang="zh-TW" altLang="en-US" dirty="0" smtClean="0">
                <a:latin typeface="標楷體" panose="03000509000000000000" pitchFamily="65" charset="-120"/>
              </a:rPr>
              <a:t>動物。</a:t>
            </a:r>
            <a:endParaRPr lang="en-GB" altLang="zh-HK" dirty="0" smtClean="0"/>
          </a:p>
        </p:txBody>
      </p:sp>
      <p:sp>
        <p:nvSpPr>
          <p:cNvPr id="17415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單元二 說明單元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閱讀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  <a:endParaRPr kumimoji="0" lang="zh-HK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7416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教育局教育心理服務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新界東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組 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©2019</a:t>
            </a:r>
            <a:endParaRPr kumimoji="0" lang="zh-HK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741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254784-B38E-443A-9F08-56FF531C23F2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HK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6293" y="152478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分為以下兩種</a:t>
            </a:r>
            <a:endParaRPr lang="zh-HK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152962667"/>
              </p:ext>
            </p:extLst>
          </p:nvPr>
        </p:nvGraphicFramePr>
        <p:xfrm>
          <a:off x="2937173" y="2420888"/>
          <a:ext cx="5472608" cy="292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73216"/>
            <a:ext cx="864000" cy="91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oogle Shape;710;p7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49208" y="5373216"/>
            <a:ext cx="1539216" cy="88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78196"/>
            <a:ext cx="1680304" cy="7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/>
          <p:cNvPicPr/>
          <p:nvPr/>
        </p:nvPicPr>
        <p:blipFill rotWithShape="1">
          <a:blip r:embed="rId11"/>
          <a:srcRect l="9255" t="3989" r="2090" b="5445"/>
          <a:stretch/>
        </p:blipFill>
        <p:spPr bwMode="auto">
          <a:xfrm>
            <a:off x="4330306" y="5378196"/>
            <a:ext cx="1033782" cy="787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324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921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3600" dirty="0" smtClean="0"/>
              <a:t>以下的句子都運用了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分類說明</a:t>
            </a:r>
            <a:r>
              <a:rPr lang="zh-TW" altLang="en-US" sz="3600" dirty="0"/>
              <a:t>，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 smtClean="0"/>
              <a:t>你能找出當中的關鍵詞嗎？</a:t>
            </a:r>
            <a:endParaRPr lang="en-GB" altLang="zh-HK" sz="3600" dirty="0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539303" y="812511"/>
            <a:ext cx="8156083" cy="4943475"/>
          </a:xfrm>
        </p:spPr>
        <p:txBody>
          <a:bodyPr/>
          <a:lstStyle/>
          <a:p>
            <a:pPr>
              <a:lnSpc>
                <a:spcPts val="4500"/>
              </a:lnSpc>
              <a:defRPr/>
            </a:pPr>
            <a:endParaRPr lang="en-US" altLang="zh-TW" dirty="0" smtClean="0"/>
          </a:p>
          <a:p>
            <a:pPr marL="514350" indent="-514350">
              <a:lnSpc>
                <a:spcPts val="4500"/>
              </a:lnSpc>
              <a:buFont typeface="+mj-lt"/>
              <a:buAutoNum type="arabicPeriod" startAt="3"/>
              <a:defRPr/>
            </a:pPr>
            <a:r>
              <a:rPr lang="zh-TW" altLang="en-US" dirty="0"/>
              <a:t>食物的</a:t>
            </a:r>
            <a:r>
              <a:rPr lang="zh-TW" altLang="en-US" dirty="0" smtClean="0"/>
              <a:t>種類有</a:t>
            </a:r>
            <a:r>
              <a:rPr lang="zh-TW" altLang="en-US" dirty="0" smtClean="0">
                <a:latin typeface="標楷體" panose="03000509000000000000" pitchFamily="65" charset="-120"/>
              </a:rPr>
              <a:t>五大類</a:t>
            </a:r>
            <a:r>
              <a:rPr lang="en-US" altLang="zh-TW" dirty="0" smtClean="0">
                <a:latin typeface="標楷體" panose="03000509000000000000" pitchFamily="65" charset="-120"/>
              </a:rPr>
              <a:t>︰</a:t>
            </a:r>
            <a:r>
              <a:rPr lang="zh-TW" altLang="en-US" dirty="0"/>
              <a:t>穀物類</a:t>
            </a:r>
            <a:r>
              <a:rPr lang="zh-HK" altLang="zh-HK" dirty="0" smtClean="0">
                <a:latin typeface="標楷體" panose="03000509000000000000" pitchFamily="65" charset="-120"/>
              </a:rPr>
              <a:t>、</a:t>
            </a:r>
            <a:r>
              <a:rPr lang="zh-HK" altLang="en-US" dirty="0" smtClean="0">
                <a:latin typeface="標楷體" panose="03000509000000000000" pitchFamily="65" charset="-120"/>
              </a:rPr>
              <a:t>水果</a:t>
            </a:r>
            <a:r>
              <a:rPr lang="zh-HK" altLang="en-US" dirty="0">
                <a:latin typeface="標楷體" panose="03000509000000000000" pitchFamily="65" charset="-120"/>
              </a:rPr>
              <a:t>類</a:t>
            </a:r>
            <a:r>
              <a:rPr lang="zh-HK" altLang="zh-HK" dirty="0" smtClean="0">
                <a:latin typeface="標楷體" panose="03000509000000000000" pitchFamily="65" charset="-120"/>
              </a:rPr>
              <a:t>、</a:t>
            </a:r>
            <a:r>
              <a:rPr lang="zh-HK" altLang="en-US" dirty="0">
                <a:latin typeface="標楷體" panose="03000509000000000000" pitchFamily="65" charset="-120"/>
              </a:rPr>
              <a:t>蔬菜類</a:t>
            </a:r>
            <a:r>
              <a:rPr lang="zh-HK" altLang="zh-HK" dirty="0" smtClean="0">
                <a:latin typeface="標楷體" panose="03000509000000000000" pitchFamily="65" charset="-120"/>
              </a:rPr>
              <a:t>、</a:t>
            </a:r>
            <a:r>
              <a:rPr lang="zh-HK" altLang="en-US" dirty="0" smtClean="0">
                <a:latin typeface="標楷體" panose="03000509000000000000" pitchFamily="65" charset="-120"/>
              </a:rPr>
              <a:t>肉</a:t>
            </a:r>
            <a:r>
              <a:rPr lang="zh-TW" altLang="en-US" dirty="0">
                <a:latin typeface="標楷體" panose="03000509000000000000" pitchFamily="65" charset="-120"/>
              </a:rPr>
              <a:t>食</a:t>
            </a:r>
            <a:r>
              <a:rPr lang="zh-HK" altLang="en-US" dirty="0" smtClean="0">
                <a:latin typeface="標楷體" panose="03000509000000000000" pitchFamily="65" charset="-120"/>
              </a:rPr>
              <a:t>類</a:t>
            </a:r>
            <a:r>
              <a:rPr lang="en-US" altLang="zh-TW" dirty="0" smtClean="0">
                <a:latin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</a:rPr>
              <a:t>包括魚及</a:t>
            </a:r>
            <a:r>
              <a:rPr lang="zh-HK" altLang="en-US" dirty="0" smtClean="0">
                <a:latin typeface="標楷體" panose="03000509000000000000" pitchFamily="65" charset="-120"/>
              </a:rPr>
              <a:t>蛋</a:t>
            </a:r>
            <a:r>
              <a:rPr lang="en-US" altLang="zh-TW" dirty="0" smtClean="0">
                <a:latin typeface="標楷體" panose="03000509000000000000" pitchFamily="65" charset="-120"/>
              </a:rPr>
              <a:t>)</a:t>
            </a:r>
            <a:r>
              <a:rPr lang="zh-HK" altLang="zh-HK" dirty="0" smtClean="0">
                <a:latin typeface="標楷體" panose="03000509000000000000" pitchFamily="65" charset="-120"/>
              </a:rPr>
              <a:t>和</a:t>
            </a:r>
            <a:r>
              <a:rPr lang="zh-TW" altLang="en-US" dirty="0"/>
              <a:t>奶類</a:t>
            </a:r>
            <a:r>
              <a:rPr lang="zh-TW" altLang="en-US" dirty="0" smtClean="0">
                <a:latin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2699792" y="1556792"/>
            <a:ext cx="2547938" cy="522287"/>
          </a:xfrm>
          <a:prstGeom prst="rect">
            <a:avLst/>
          </a:prstGeom>
          <a:solidFill>
            <a:srgbClr val="EBF1DE">
              <a:alpha val="27843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+mn-cs"/>
              </a:rPr>
              <a:t>有五大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+mn-cs"/>
              </a:rPr>
              <a:t>類</a:t>
            </a:r>
            <a:endParaRPr kumimoji="1" lang="zh-HK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7415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單元二 說明單元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閱讀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  <a:endParaRPr kumimoji="0" lang="zh-HK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7416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教育局教育心理服務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新界東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組 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©2019</a:t>
            </a:r>
            <a:endParaRPr kumimoji="0" lang="zh-HK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741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254784-B38E-443A-9F08-56FF531C23F2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HK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grpSp>
        <p:nvGrpSpPr>
          <p:cNvPr id="15" name="Google Shape;722;p74"/>
          <p:cNvGrpSpPr/>
          <p:nvPr/>
        </p:nvGrpSpPr>
        <p:grpSpPr>
          <a:xfrm>
            <a:off x="323528" y="3018881"/>
            <a:ext cx="8703382" cy="1815168"/>
            <a:chOff x="135175" y="1974099"/>
            <a:chExt cx="8703382" cy="1784419"/>
          </a:xfrm>
        </p:grpSpPr>
        <p:sp>
          <p:nvSpPr>
            <p:cNvPr id="16" name="Google Shape;723;p74"/>
            <p:cNvSpPr/>
            <p:nvPr/>
          </p:nvSpPr>
          <p:spPr>
            <a:xfrm>
              <a:off x="4498788" y="2686267"/>
              <a:ext cx="3741855" cy="3171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" name="Google Shape;724;p74"/>
            <p:cNvSpPr/>
            <p:nvPr/>
          </p:nvSpPr>
          <p:spPr>
            <a:xfrm>
              <a:off x="4498788" y="2686267"/>
              <a:ext cx="1850479" cy="3171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" name="Google Shape;725;p74"/>
            <p:cNvSpPr/>
            <p:nvPr/>
          </p:nvSpPr>
          <p:spPr>
            <a:xfrm>
              <a:off x="4365929" y="2686267"/>
              <a:ext cx="91440" cy="3171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4356" y="0"/>
                  </a:moveTo>
                  <a:lnTo>
                    <a:pt x="174356" y="60000"/>
                  </a:lnTo>
                  <a:lnTo>
                    <a:pt x="60000" y="60000"/>
                  </a:ln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" name="Google Shape;726;p74"/>
            <p:cNvSpPr/>
            <p:nvPr/>
          </p:nvSpPr>
          <p:spPr>
            <a:xfrm>
              <a:off x="2584290" y="2686267"/>
              <a:ext cx="1914497" cy="3171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" name="Google Shape;727;p74"/>
            <p:cNvSpPr/>
            <p:nvPr/>
          </p:nvSpPr>
          <p:spPr>
            <a:xfrm>
              <a:off x="649045" y="2686267"/>
              <a:ext cx="3741855" cy="3171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" name="Google Shape;729;p74"/>
            <p:cNvSpPr txBox="1"/>
            <p:nvPr/>
          </p:nvSpPr>
          <p:spPr>
            <a:xfrm>
              <a:off x="3687118" y="1974099"/>
              <a:ext cx="1510213" cy="592147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1" wrap="square" lIns="14600" tIns="14600" rIns="1460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zh-TW" altLang="en-US" sz="2800" b="1" i="0" u="none" strike="noStrike" cap="none" dirty="0" smtClean="0">
                  <a:solidFill>
                    <a:srgbClr val="FF0000"/>
                  </a:solidFill>
                  <a:latin typeface="+mn-ea"/>
                  <a:ea typeface="+mn-ea"/>
                  <a:cs typeface="Arial"/>
                  <a:sym typeface="Arial"/>
                </a:rPr>
                <a:t>食物</a:t>
              </a:r>
              <a:endParaRPr sz="2800" b="1" i="0" u="none" strike="noStrike" cap="none" dirty="0">
                <a:solidFill>
                  <a:srgbClr val="FF0000"/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730;p74"/>
            <p:cNvSpPr/>
            <p:nvPr/>
          </p:nvSpPr>
          <p:spPr>
            <a:xfrm>
              <a:off x="144700" y="3003412"/>
              <a:ext cx="1510213" cy="755106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31;p74"/>
            <p:cNvSpPr txBox="1"/>
            <p:nvPr/>
          </p:nvSpPr>
          <p:spPr>
            <a:xfrm>
              <a:off x="135175" y="3003412"/>
              <a:ext cx="1510213" cy="75510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14600" tIns="14600" rIns="14600" bIns="146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</a:pPr>
              <a:r>
                <a:rPr lang="zh-TW" altLang="en-US" sz="2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穀物類</a:t>
              </a:r>
              <a:endParaRPr sz="2500" b="0" i="0" u="none" strike="noStrike" cap="none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endParaRPr>
            </a:p>
          </p:txBody>
        </p:sp>
        <p:sp>
          <p:nvSpPr>
            <p:cNvPr id="25" name="Google Shape;733;p74"/>
            <p:cNvSpPr txBox="1"/>
            <p:nvPr/>
          </p:nvSpPr>
          <p:spPr>
            <a:xfrm>
              <a:off x="1863367" y="2991138"/>
              <a:ext cx="1510213" cy="75510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14600" tIns="14600" rIns="14600" bIns="1460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</a:pPr>
              <a:r>
                <a:rPr lang="zh-HK" altLang="en-US" sz="2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水果類</a:t>
              </a:r>
              <a:endParaRPr sz="25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sp>
          <p:nvSpPr>
            <p:cNvPr id="27" name="Google Shape;735;p74"/>
            <p:cNvSpPr txBox="1"/>
            <p:nvPr/>
          </p:nvSpPr>
          <p:spPr>
            <a:xfrm>
              <a:off x="3663567" y="3003411"/>
              <a:ext cx="1510213" cy="75510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10150" tIns="10150" rIns="10150" bIns="101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</a:pPr>
              <a:r>
                <a:rPr lang="zh-HK" altLang="en-US" sz="2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蔬菜類</a:t>
              </a:r>
              <a:endParaRPr sz="25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sp>
          <p:nvSpPr>
            <p:cNvPr id="29" name="Google Shape;737;p74"/>
            <p:cNvSpPr txBox="1"/>
            <p:nvPr/>
          </p:nvSpPr>
          <p:spPr>
            <a:xfrm>
              <a:off x="5391759" y="3020827"/>
              <a:ext cx="1684492" cy="73515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14600" tIns="14600" rIns="14600" bIns="1460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</a:pPr>
              <a:r>
                <a:rPr lang="zh-HK" altLang="en-US" sz="2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肉類</a:t>
              </a:r>
              <a:endParaRPr lang="en-US" altLang="zh-HK" sz="25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</a:pPr>
              <a:r>
                <a:rPr lang="zh-TW" altLang="en-US" sz="2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魚及</a:t>
              </a:r>
              <a:r>
                <a:rPr lang="zh-HK" altLang="en-US" sz="25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蛋</a:t>
              </a:r>
              <a:r>
                <a:rPr lang="zh-TW" altLang="en-US" sz="25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類</a:t>
              </a:r>
              <a:endParaRPr sz="25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sp>
          <p:nvSpPr>
            <p:cNvPr id="31" name="Google Shape;739;p74"/>
            <p:cNvSpPr txBox="1"/>
            <p:nvPr/>
          </p:nvSpPr>
          <p:spPr>
            <a:xfrm>
              <a:off x="7328344" y="3003411"/>
              <a:ext cx="1510213" cy="75510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14600" tIns="14600" rIns="14600" bIns="146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</a:pPr>
              <a:r>
                <a:rPr lang="zh-TW" altLang="en-US" sz="2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奶類</a:t>
              </a:r>
              <a:endParaRPr sz="25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  <p:sp>
        <p:nvSpPr>
          <p:cNvPr id="6" name="Flowchart: Process 5"/>
          <p:cNvSpPr/>
          <p:nvPr/>
        </p:nvSpPr>
        <p:spPr>
          <a:xfrm flipH="1">
            <a:off x="4536016" y="3630522"/>
            <a:ext cx="180000" cy="2719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8" name="Picture 37" descr="https://upload.wikimedia.org/wikipedia/commons/thumb/b/b3/Various_grains.jpg/1280px-Various_grain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4" y="4821564"/>
            <a:ext cx="1500688" cy="119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upload.wikimedia.org/wikipedia/commons/thumb/2/2f/Culinary_fruits_front_view.jpg/1280px-Culinary_fruits_front_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28226"/>
            <a:ext cx="1502090" cy="118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https://upload.wikimedia.org/wikipedia/commons/4/4a/2019_02_Southern_Thai_vegetable_platte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31470"/>
            <a:ext cx="1518800" cy="1189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https://upload.wikimedia.org/wikipedia/commons/2/2c/Bat_Yaar_Rib-eye_Steak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78"/>
          <a:stretch/>
        </p:blipFill>
        <p:spPr bwMode="auto">
          <a:xfrm>
            <a:off x="5586496" y="4828226"/>
            <a:ext cx="1678108" cy="119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https://upload.wikimedia.org/wikipedia/commons/0/0e/Milk_glass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0"/>
          <a:stretch/>
        </p:blipFill>
        <p:spPr bwMode="auto">
          <a:xfrm>
            <a:off x="7525284" y="4828226"/>
            <a:ext cx="1501626" cy="1049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0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921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3600" dirty="0" smtClean="0"/>
              <a:t>以下的句子都運用了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分類說明</a:t>
            </a:r>
            <a:r>
              <a:rPr lang="zh-TW" altLang="en-US" sz="3600" dirty="0" smtClean="0"/>
              <a:t>，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你能找出當中的關鍵詞嗎？</a:t>
            </a:r>
            <a:endParaRPr lang="en-GB" altLang="zh-HK" sz="3600" dirty="0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611560" y="812511"/>
            <a:ext cx="8075240" cy="4943475"/>
          </a:xfrm>
        </p:spPr>
        <p:txBody>
          <a:bodyPr/>
          <a:lstStyle/>
          <a:p>
            <a:pPr>
              <a:lnSpc>
                <a:spcPts val="4500"/>
              </a:lnSpc>
              <a:defRPr/>
            </a:pPr>
            <a:endParaRPr lang="en-US" altLang="zh-TW" dirty="0" smtClean="0"/>
          </a:p>
          <a:p>
            <a:pPr marL="514350" indent="-514350">
              <a:lnSpc>
                <a:spcPts val="4500"/>
              </a:lnSpc>
              <a:buFont typeface="+mj-lt"/>
              <a:buAutoNum type="arabicPeriod"/>
              <a:defRPr/>
            </a:pPr>
            <a:r>
              <a:rPr lang="zh-TW" altLang="en-US" dirty="0" smtClean="0"/>
              <a:t>能源可以</a:t>
            </a:r>
            <a:r>
              <a:rPr lang="zh-TW" altLang="en-US" dirty="0" smtClean="0">
                <a:solidFill>
                  <a:srgbClr val="FF0000"/>
                </a:solidFill>
              </a:rPr>
              <a:t>分為</a:t>
            </a:r>
            <a:r>
              <a:rPr lang="zh-TW" altLang="en-US" dirty="0" smtClean="0"/>
              <a:t>一次能源與二次能源。</a:t>
            </a:r>
            <a:endParaRPr lang="en-US" altLang="zh-TW" dirty="0" smtClean="0"/>
          </a:p>
          <a:p>
            <a:pPr marL="514350" indent="-514350">
              <a:lnSpc>
                <a:spcPts val="4500"/>
              </a:lnSpc>
              <a:buFont typeface="+mj-lt"/>
              <a:buAutoNum type="arabicPeriod"/>
              <a:defRPr/>
            </a:pPr>
            <a:r>
              <a:rPr lang="zh-TW" altLang="en-US" dirty="0">
                <a:latin typeface="標楷體" panose="03000509000000000000" pitchFamily="65" charset="-120"/>
              </a:rPr>
              <a:t>動物可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</a:rPr>
              <a:t>分為以下兩種</a:t>
            </a:r>
            <a:r>
              <a:rPr lang="zh-TW" altLang="en-US" dirty="0">
                <a:latin typeface="標楷體" panose="03000509000000000000" pitchFamily="65" charset="-120"/>
              </a:rPr>
              <a:t>：脊椎動物和無脊椎動物。</a:t>
            </a:r>
            <a:endParaRPr lang="en-GB" altLang="zh-HK" dirty="0"/>
          </a:p>
          <a:p>
            <a:pPr marL="514350" indent="-514350">
              <a:lnSpc>
                <a:spcPts val="4500"/>
              </a:lnSpc>
              <a:buFont typeface="+mj-lt"/>
              <a:buAutoNum type="arabicPeriod" startAt="3"/>
              <a:defRPr/>
            </a:pPr>
            <a:r>
              <a:rPr lang="zh-TW" altLang="en-US" dirty="0"/>
              <a:t>食物的</a:t>
            </a:r>
            <a:r>
              <a:rPr lang="zh-TW" altLang="en-US" dirty="0" smtClean="0"/>
              <a:t>種類有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五大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</a:rPr>
              <a:t>類</a:t>
            </a:r>
            <a:r>
              <a:rPr lang="en-US" altLang="zh-TW" dirty="0">
                <a:latin typeface="標楷體" panose="03000509000000000000" pitchFamily="65" charset="-120"/>
              </a:rPr>
              <a:t>︰</a:t>
            </a:r>
            <a:r>
              <a:rPr lang="zh-TW" altLang="en-US" dirty="0"/>
              <a:t>穀物類</a:t>
            </a:r>
            <a:r>
              <a:rPr lang="zh-HK" altLang="zh-HK" dirty="0" smtClean="0">
                <a:latin typeface="標楷體" panose="03000509000000000000" pitchFamily="65" charset="-120"/>
              </a:rPr>
              <a:t>、</a:t>
            </a:r>
            <a:r>
              <a:rPr lang="zh-HK" altLang="en-US" dirty="0" smtClean="0">
                <a:latin typeface="標楷體" panose="03000509000000000000" pitchFamily="65" charset="-120"/>
              </a:rPr>
              <a:t>水果</a:t>
            </a:r>
            <a:r>
              <a:rPr lang="zh-HK" altLang="en-US" spc="-300" dirty="0">
                <a:latin typeface="標楷體" panose="03000509000000000000" pitchFamily="65" charset="-120"/>
              </a:rPr>
              <a:t>類</a:t>
            </a:r>
            <a:r>
              <a:rPr lang="zh-HK" altLang="zh-HK" spc="-300" dirty="0">
                <a:latin typeface="標楷體" panose="03000509000000000000" pitchFamily="65" charset="-120"/>
              </a:rPr>
              <a:t>、</a:t>
            </a:r>
            <a:r>
              <a:rPr lang="zh-HK" altLang="en-US" spc="-300" dirty="0">
                <a:latin typeface="標楷體" panose="03000509000000000000" pitchFamily="65" charset="-120"/>
              </a:rPr>
              <a:t>蔬</a:t>
            </a:r>
            <a:r>
              <a:rPr lang="zh-HK" altLang="en-US" dirty="0">
                <a:latin typeface="標楷體" panose="03000509000000000000" pitchFamily="65" charset="-120"/>
              </a:rPr>
              <a:t>菜</a:t>
            </a:r>
            <a:r>
              <a:rPr lang="zh-HK" altLang="en-US" spc="-150" dirty="0">
                <a:latin typeface="標楷體" panose="03000509000000000000" pitchFamily="65" charset="-120"/>
              </a:rPr>
              <a:t>類</a:t>
            </a:r>
            <a:r>
              <a:rPr lang="zh-HK" altLang="zh-HK" spc="-150" dirty="0">
                <a:latin typeface="標楷體" panose="03000509000000000000" pitchFamily="65" charset="-120"/>
              </a:rPr>
              <a:t>、</a:t>
            </a:r>
            <a:r>
              <a:rPr lang="zh-HK" altLang="en-US" spc="-150" dirty="0">
                <a:latin typeface="標楷體" panose="03000509000000000000" pitchFamily="65" charset="-120"/>
              </a:rPr>
              <a:t>肉</a:t>
            </a:r>
            <a:r>
              <a:rPr lang="zh-TW" altLang="en-US" dirty="0">
                <a:latin typeface="標楷體" panose="03000509000000000000" pitchFamily="65" charset="-120"/>
              </a:rPr>
              <a:t>食</a:t>
            </a:r>
            <a:r>
              <a:rPr lang="zh-HK" altLang="en-US" dirty="0" smtClean="0">
                <a:latin typeface="標楷體" panose="03000509000000000000" pitchFamily="65" charset="-120"/>
              </a:rPr>
              <a:t>類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</a:rPr>
              <a:t>包括</a:t>
            </a:r>
            <a:r>
              <a:rPr lang="zh-TW" altLang="en-US" dirty="0">
                <a:latin typeface="標楷體" panose="03000509000000000000" pitchFamily="65" charset="-120"/>
              </a:rPr>
              <a:t>魚及</a:t>
            </a:r>
            <a:r>
              <a:rPr lang="zh-HK" altLang="en-US" dirty="0" smtClean="0">
                <a:latin typeface="標楷體" panose="03000509000000000000" pitchFamily="65" charset="-120"/>
              </a:rPr>
              <a:t>蛋</a:t>
            </a:r>
            <a:r>
              <a:rPr lang="en-US" altLang="zh-TW" dirty="0" smtClean="0">
                <a:latin typeface="+mn-lt"/>
              </a:rPr>
              <a:t>)</a:t>
            </a:r>
            <a:r>
              <a:rPr lang="zh-HK" altLang="zh-HK" dirty="0" smtClean="0">
                <a:latin typeface="標楷體" panose="03000509000000000000" pitchFamily="65" charset="-120"/>
              </a:rPr>
              <a:t>和</a:t>
            </a:r>
            <a:r>
              <a:rPr lang="zh-TW" altLang="en-US" dirty="0"/>
              <a:t>奶</a:t>
            </a:r>
            <a:r>
              <a:rPr lang="zh-TW" altLang="en-US" spc="-150" dirty="0" smtClean="0"/>
              <a:t>類</a:t>
            </a:r>
            <a:r>
              <a:rPr lang="zh-TW" altLang="en-US" spc="-150" dirty="0" smtClean="0">
                <a:latin typeface="標楷體" panose="03000509000000000000" pitchFamily="65" charset="-120"/>
              </a:rPr>
              <a:t>。</a:t>
            </a:r>
            <a:endParaRPr lang="en-US" altLang="zh-TW" spc="-150" dirty="0">
              <a:latin typeface="標楷體" panose="03000509000000000000" pitchFamily="65" charset="-120"/>
            </a:endParaRPr>
          </a:p>
        </p:txBody>
      </p:sp>
      <p:sp>
        <p:nvSpPr>
          <p:cNvPr id="17415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單元二 說明單元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閱讀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  <a:endParaRPr kumimoji="0" lang="zh-HK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7416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教育局教育心理服務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新界東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組 </a:t>
            </a: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©2019</a:t>
            </a:r>
            <a:endParaRPr kumimoji="0" lang="zh-HK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741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254784-B38E-443A-9F08-56FF531C23F2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HK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0" name="Cloud Callout 1"/>
          <p:cNvSpPr/>
          <p:nvPr/>
        </p:nvSpPr>
        <p:spPr>
          <a:xfrm>
            <a:off x="1691680" y="4810720"/>
            <a:ext cx="6300191" cy="1411561"/>
          </a:xfrm>
          <a:prstGeom prst="cloudCallout">
            <a:avLst>
              <a:gd name="adj1" fmla="val -9053"/>
              <a:gd name="adj2" fmla="val -964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HK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67744" y="5059058"/>
            <a:ext cx="5449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400" dirty="0">
                <a:latin typeface="+mn-ea"/>
                <a:ea typeface="+mn-ea"/>
              </a:rPr>
              <a:t>這些都是分類說明的</a:t>
            </a:r>
            <a:r>
              <a:rPr kumimoji="1"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關鍵</a:t>
            </a:r>
            <a:r>
              <a:rPr kumimoji="1" lang="zh-TW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詞</a:t>
            </a:r>
            <a:r>
              <a:rPr kumimoji="1" lang="zh-TW" altLang="en-US" sz="2400" dirty="0" smtClean="0">
                <a:latin typeface="+mn-ea"/>
                <a:ea typeface="+mn-ea"/>
              </a:rPr>
              <a:t>，</a:t>
            </a:r>
            <a:endParaRPr kumimoji="1" lang="en-US" altLang="zh-TW" sz="2400" dirty="0">
              <a:latin typeface="+mn-ea"/>
              <a:ea typeface="+mn-ea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400" dirty="0">
                <a:latin typeface="+mn-ea"/>
                <a:ea typeface="+mn-ea"/>
              </a:rPr>
              <a:t>找出關鍵詞，然後要</a:t>
            </a:r>
            <a:r>
              <a:rPr kumimoji="1"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留意後面的文字</a:t>
            </a:r>
            <a:r>
              <a:rPr kumimoji="1" lang="zh-TW" altLang="en-US" sz="2400" dirty="0">
                <a:latin typeface="+mn-ea"/>
                <a:ea typeface="+mn-ea"/>
              </a:rPr>
              <a:t>。</a:t>
            </a:r>
            <a:endParaRPr kumimoji="1" lang="zh-HK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66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單元二 說明單元</a:t>
            </a:r>
            <a:r>
              <a:rPr lang="en-US" altLang="zh-TW" smtClean="0"/>
              <a:t>(</a:t>
            </a:r>
            <a:r>
              <a:rPr lang="zh-TW" altLang="en-US" smtClean="0"/>
              <a:t>閱讀</a:t>
            </a:r>
            <a:r>
              <a:rPr lang="en-US" altLang="zh-TW" smtClean="0"/>
              <a:t>)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E292F-E93C-43E6-B542-A6BF6427A30D}" type="slidenum">
              <a:rPr lang="zh-HK" altLang="en-US" smtClean="0"/>
              <a:pPr>
                <a:defRPr/>
              </a:pPr>
              <a:t>15</a:t>
            </a:fld>
            <a:endParaRPr lang="zh-HK" altLang="en-US"/>
          </a:p>
        </p:txBody>
      </p:sp>
      <p:sp>
        <p:nvSpPr>
          <p:cNvPr id="7" name="圓角矩形 6"/>
          <p:cNvSpPr/>
          <p:nvPr/>
        </p:nvSpPr>
        <p:spPr>
          <a:xfrm>
            <a:off x="2411413" y="601663"/>
            <a:ext cx="4106862" cy="882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000" dirty="0" smtClean="0"/>
              <a:t>1. </a:t>
            </a:r>
            <a:r>
              <a:rPr lang="zh-TW" altLang="en-US" sz="4000" dirty="0" smtClean="0"/>
              <a:t>分類說明</a:t>
            </a:r>
            <a:endParaRPr lang="zh-HK" altLang="en-US" sz="4000" dirty="0" smtClean="0"/>
          </a:p>
        </p:txBody>
      </p:sp>
      <p:sp>
        <p:nvSpPr>
          <p:cNvPr id="8" name="圓角矩形圖說文字 7"/>
          <p:cNvSpPr/>
          <p:nvPr/>
        </p:nvSpPr>
        <p:spPr>
          <a:xfrm>
            <a:off x="755576" y="1988840"/>
            <a:ext cx="7299325" cy="3670275"/>
          </a:xfrm>
          <a:prstGeom prst="wedgeRoundRectCallout">
            <a:avLst>
              <a:gd name="adj1" fmla="val 55863"/>
              <a:gd name="adj2" fmla="val 3351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kumimoji="0" lang="zh-TW" altLang="en-US" dirty="0"/>
              <a:t>可以留意文句中有沒有以下的句式：</a:t>
            </a:r>
            <a:endParaRPr kumimoji="0" lang="en-US" altLang="zh-TW" dirty="0"/>
          </a:p>
          <a:p>
            <a:pPr lvl="1">
              <a:spcBef>
                <a:spcPct val="50000"/>
              </a:spcBef>
              <a:defRPr/>
            </a:pPr>
            <a:r>
              <a:rPr kumimoji="0" lang="zh-TW" altLang="en-US" sz="3200" dirty="0">
                <a:latin typeface="標楷體" panose="03000509000000000000" pitchFamily="65" charset="-120"/>
              </a:rPr>
              <a:t>「</a:t>
            </a:r>
            <a:r>
              <a:rPr kumimoji="0"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</a:rPr>
              <a:t>分為</a:t>
            </a:r>
            <a:r>
              <a:rPr kumimoji="0" lang="en-US" altLang="zh-TW" sz="3200" dirty="0">
                <a:latin typeface="標楷體" panose="03000509000000000000" pitchFamily="65" charset="-120"/>
              </a:rPr>
              <a:t>……</a:t>
            </a:r>
            <a:r>
              <a:rPr kumimoji="0" lang="zh-TW" altLang="en-US" sz="3200" dirty="0">
                <a:latin typeface="標楷體" panose="03000509000000000000" pitchFamily="65" charset="-120"/>
              </a:rPr>
              <a:t>」</a:t>
            </a:r>
            <a:endParaRPr kumimoji="0" lang="en-US" altLang="zh-TW" sz="3200" dirty="0">
              <a:latin typeface="標楷體" panose="03000509000000000000" pitchFamily="65" charset="-120"/>
            </a:endParaRPr>
          </a:p>
          <a:p>
            <a:pPr lvl="1">
              <a:spcBef>
                <a:spcPct val="50000"/>
              </a:spcBef>
              <a:defRPr/>
            </a:pPr>
            <a:r>
              <a:rPr kumimoji="0" lang="zh-TW" altLang="en-US" sz="3200" dirty="0">
                <a:latin typeface="標楷體" panose="03000509000000000000" pitchFamily="65" charset="-120"/>
              </a:rPr>
              <a:t>「可</a:t>
            </a:r>
            <a:r>
              <a:rPr kumimoji="0"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分</a:t>
            </a:r>
            <a:r>
              <a:rPr kumimoji="0"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</a:rPr>
              <a:t>為</a:t>
            </a:r>
            <a:r>
              <a:rPr kumimoji="0" lang="en-US" altLang="zh-TW" sz="3200" dirty="0" smtClean="0">
                <a:latin typeface="標楷體" panose="03000509000000000000" pitchFamily="65" charset="-120"/>
              </a:rPr>
              <a:t>×××</a:t>
            </a:r>
            <a:r>
              <a:rPr kumimoji="0"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種</a:t>
            </a:r>
            <a:r>
              <a:rPr kumimoji="0" lang="zh-TW" altLang="en-US" sz="3200" dirty="0" smtClean="0">
                <a:latin typeface="標楷體" panose="03000509000000000000" pitchFamily="65" charset="-120"/>
              </a:rPr>
              <a:t>」</a:t>
            </a:r>
            <a:endParaRPr kumimoji="0" lang="en-US" altLang="zh-TW" sz="3200" dirty="0" smtClean="0">
              <a:latin typeface="標楷體" panose="03000509000000000000" pitchFamily="65" charset="-120"/>
            </a:endParaRPr>
          </a:p>
          <a:p>
            <a:pPr lvl="1">
              <a:spcBef>
                <a:spcPct val="50000"/>
              </a:spcBef>
              <a:defRPr/>
            </a:pPr>
            <a:r>
              <a:rPr kumimoji="0" lang="zh-TW" altLang="en-US" sz="3200" dirty="0">
                <a:latin typeface="標楷體" panose="03000509000000000000" pitchFamily="65" charset="-120"/>
              </a:rPr>
              <a:t>「可</a:t>
            </a:r>
            <a:r>
              <a:rPr kumimoji="0"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</a:rPr>
              <a:t>分成</a:t>
            </a:r>
            <a:r>
              <a:rPr kumimoji="0" lang="en-US" altLang="zh-TW" sz="3200" dirty="0">
                <a:latin typeface="標楷體" panose="03000509000000000000" pitchFamily="65" charset="-120"/>
              </a:rPr>
              <a:t>×××</a:t>
            </a:r>
            <a:r>
              <a:rPr kumimoji="0"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</a:rPr>
              <a:t>大類</a:t>
            </a:r>
            <a:r>
              <a:rPr kumimoji="0" lang="zh-TW" altLang="en-US" sz="3200" dirty="0" smtClean="0">
                <a:latin typeface="標楷體" panose="03000509000000000000" pitchFamily="65" charset="-120"/>
              </a:rPr>
              <a:t>」</a:t>
            </a:r>
            <a:endParaRPr kumimoji="0" lang="en-US" altLang="zh-TW" sz="3200" dirty="0">
              <a:latin typeface="標楷體" panose="03000509000000000000" pitchFamily="65" charset="-120"/>
            </a:endParaRPr>
          </a:p>
          <a:p>
            <a:pPr lvl="1">
              <a:spcBef>
                <a:spcPct val="50000"/>
              </a:spcBef>
              <a:defRPr/>
            </a:pPr>
            <a:r>
              <a:rPr kumimoji="0" lang="zh-TW" altLang="en-US" sz="3200" dirty="0" smtClean="0">
                <a:latin typeface="標楷體" panose="03000509000000000000" pitchFamily="65" charset="-120"/>
              </a:rPr>
              <a:t>「有</a:t>
            </a:r>
            <a:r>
              <a:rPr kumimoji="0" lang="en-US" altLang="zh-TW" sz="3200" dirty="0" smtClean="0">
                <a:latin typeface="標楷體" panose="03000509000000000000" pitchFamily="65" charset="-120"/>
              </a:rPr>
              <a:t>×××</a:t>
            </a:r>
            <a:r>
              <a:rPr kumimoji="0"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種</a:t>
            </a:r>
            <a:r>
              <a:rPr kumimoji="0"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/</a:t>
            </a:r>
            <a:r>
              <a:rPr kumimoji="0"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類</a:t>
            </a:r>
            <a:r>
              <a:rPr kumimoji="0" lang="zh-TW" altLang="en-US" sz="3200" dirty="0" smtClean="0">
                <a:latin typeface="標楷體" panose="03000509000000000000" pitchFamily="65" charset="-120"/>
              </a:rPr>
              <a:t>」</a:t>
            </a:r>
            <a:endParaRPr kumimoji="0" lang="zh-TW" altLang="en-US" sz="3200" dirty="0"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54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5"/>
          <p:cNvSpPr>
            <a:spLocks noGrp="1"/>
          </p:cNvSpPr>
          <p:nvPr>
            <p:ph idx="1"/>
          </p:nvPr>
        </p:nvSpPr>
        <p:spPr>
          <a:xfrm>
            <a:off x="461865" y="1600200"/>
            <a:ext cx="8507413" cy="4525963"/>
          </a:xfrm>
        </p:spPr>
        <p:txBody>
          <a:bodyPr/>
          <a:lstStyle/>
          <a:p>
            <a:pPr>
              <a:defRPr/>
            </a:pPr>
            <a:endParaRPr lang="en-US" altLang="zh-TW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TW" altLang="en-US" dirty="0" smtClean="0"/>
              <a:t>外星人認識了地球的動物可按</a:t>
            </a:r>
            <a:endParaRPr lang="en-US" altLang="zh-TW" dirty="0"/>
          </a:p>
          <a:p>
            <a:pPr marL="0" indent="0">
              <a:buNone/>
              <a:defRPr/>
            </a:pPr>
            <a:r>
              <a:rPr lang="zh-TW" altLang="en-US" dirty="0" smtClean="0"/>
              <a:t>來</a:t>
            </a:r>
            <a:r>
              <a:rPr lang="zh-TW" altLang="en-US" dirty="0"/>
              <a:t>分類後</a:t>
            </a:r>
            <a:r>
              <a:rPr lang="zh-TW" altLang="en-US" dirty="0" smtClean="0"/>
              <a:t>，</a:t>
            </a:r>
            <a:r>
              <a:rPr lang="zh-TW" altLang="en-US" dirty="0"/>
              <a:t>便</a:t>
            </a:r>
            <a:r>
              <a:rPr lang="zh-TW" altLang="en-US" dirty="0" smtClean="0"/>
              <a:t>繼續追問</a:t>
            </a:r>
            <a:r>
              <a:rPr lang="zh-TW" altLang="en-US" dirty="0"/>
              <a:t>：「                                </a:t>
            </a:r>
            <a:r>
              <a:rPr lang="zh-TW" altLang="en-US" dirty="0" smtClean="0"/>
              <a:t>的動物就只得這幾隻？實在少</a:t>
            </a:r>
            <a:r>
              <a:rPr lang="zh-TW" altLang="en-US" dirty="0"/>
              <a:t>得可憐啊！」</a:t>
            </a:r>
            <a:endParaRPr lang="en-US" altLang="zh-TW" dirty="0" smtClean="0"/>
          </a:p>
        </p:txBody>
      </p:sp>
      <p:sp>
        <p:nvSpPr>
          <p:cNvPr id="19459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19460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1946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4F8E8D-9F83-44B4-942C-66140B1E6A94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HK" sz="1200" smtClean="0"/>
          </a:p>
        </p:txBody>
      </p:sp>
      <p:pic>
        <p:nvPicPr>
          <p:cNvPr id="19462" name="Picture 2" descr="UFO cartoon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672" y="3993356"/>
            <a:ext cx="28257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331640" y="4373723"/>
            <a:ext cx="4006850" cy="1439863"/>
          </a:xfrm>
          <a:prstGeom prst="wedgeRoundRectCallout">
            <a:avLst>
              <a:gd name="adj1" fmla="val -67171"/>
              <a:gd name="adj2" fmla="val 6664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/>
              <a:t>怎樣令外星人知道地球</a:t>
            </a:r>
            <a:r>
              <a:rPr lang="zh-TW" altLang="en-US" sz="2400" dirty="0" smtClean="0"/>
              <a:t>的 物種是十分豐富呢</a:t>
            </a:r>
            <a:r>
              <a:rPr lang="en-US" altLang="zh-TW" sz="2400" dirty="0" smtClean="0"/>
              <a:t>﹖</a:t>
            </a:r>
            <a:endParaRPr lang="zh-HK" altLang="en-US" sz="2400" dirty="0"/>
          </a:p>
        </p:txBody>
      </p:sp>
      <p:sp>
        <p:nvSpPr>
          <p:cNvPr id="12" name="圓角矩形 5"/>
          <p:cNvSpPr/>
          <p:nvPr/>
        </p:nvSpPr>
        <p:spPr>
          <a:xfrm>
            <a:off x="1979613" y="382588"/>
            <a:ext cx="5184775" cy="1439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4000" dirty="0" smtClean="0"/>
              <a:t>說明的方法</a:t>
            </a:r>
            <a:r>
              <a:rPr lang="en-US" altLang="zh-TW" sz="4000" dirty="0" smtClean="0"/>
              <a:t>(2)</a:t>
            </a:r>
            <a:endParaRPr lang="zh-HK" altLang="en-US" sz="4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868144" y="2169128"/>
            <a:ext cx="3040584" cy="504826"/>
            <a:chOff x="595312" y="3359083"/>
            <a:chExt cx="3021806" cy="603318"/>
          </a:xfrm>
        </p:grpSpPr>
        <p:sp>
          <p:nvSpPr>
            <p:cNvPr id="13" name="Rounded Rectangle 12"/>
            <p:cNvSpPr/>
            <p:nvPr/>
          </p:nvSpPr>
          <p:spPr>
            <a:xfrm>
              <a:off x="595312" y="3386139"/>
              <a:ext cx="928687" cy="57626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/>
                <a:t>海</a:t>
              </a:r>
              <a:endParaRPr lang="zh-HK" altLang="en-US" sz="28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639334" y="3359083"/>
              <a:ext cx="927100" cy="57626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/>
                <a:t>陸</a:t>
              </a:r>
              <a:endParaRPr lang="zh-HK" altLang="en-US" sz="28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88431" y="3377373"/>
              <a:ext cx="928687" cy="5762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/>
                <a:t>空</a:t>
              </a:r>
              <a:endParaRPr lang="zh-HK" alt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87838" y="2824844"/>
            <a:ext cx="3040584" cy="497492"/>
            <a:chOff x="595312" y="3359083"/>
            <a:chExt cx="3021806" cy="594553"/>
          </a:xfrm>
        </p:grpSpPr>
        <p:sp>
          <p:nvSpPr>
            <p:cNvPr id="17" name="Rounded Rectangle 16"/>
            <p:cNvSpPr/>
            <p:nvPr/>
          </p:nvSpPr>
          <p:spPr>
            <a:xfrm>
              <a:off x="595312" y="3364500"/>
              <a:ext cx="928687" cy="57626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/>
                <a:t>海</a:t>
              </a:r>
              <a:endParaRPr lang="zh-HK" altLang="en-US" sz="28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639334" y="3359083"/>
              <a:ext cx="927100" cy="57626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/>
                <a:t>陸</a:t>
              </a:r>
              <a:endParaRPr lang="zh-HK" altLang="en-US" sz="28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688431" y="3377373"/>
              <a:ext cx="928687" cy="5762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/>
                <a:t>空</a:t>
              </a:r>
              <a:endParaRPr lang="zh-HK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051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21507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21508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3E6494-5577-4497-82CA-3A0C1021AB64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HK" sz="1200" dirty="0" smtClean="0"/>
          </a:p>
        </p:txBody>
      </p:sp>
      <p:pic>
        <p:nvPicPr>
          <p:cNvPr id="21509" name="Picture 4" descr="lion cartoon png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23" y="3181215"/>
            <a:ext cx="997655" cy="99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613100" y="61294"/>
            <a:ext cx="8206202" cy="2551320"/>
          </a:xfrm>
          <a:prstGeom prst="cloudCallout">
            <a:avLst>
              <a:gd name="adj1" fmla="val -55998"/>
              <a:gd name="adj2" fmla="val 4887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dirty="0" smtClean="0"/>
              <a:t>           當然不是啦！</a:t>
            </a:r>
            <a:r>
              <a:rPr lang="zh-TW" altLang="en-US" sz="2800" dirty="0" smtClean="0"/>
              <a:t>我</a:t>
            </a:r>
            <a:r>
              <a:rPr lang="zh-TW" altLang="en-US" sz="2800" dirty="0"/>
              <a:t>會說</a:t>
            </a:r>
            <a:r>
              <a:rPr lang="zh-TW" altLang="en-US" sz="2800" dirty="0" smtClean="0"/>
              <a:t>地球上的動物分為</a:t>
            </a:r>
            <a:endParaRPr lang="en-US" altLang="zh-TW" sz="2800" dirty="0" smtClean="0"/>
          </a:p>
          <a:p>
            <a:pPr>
              <a:defRPr/>
            </a:pPr>
            <a:r>
              <a:rPr lang="zh-TW" altLang="en-US" sz="2800" dirty="0" smtClean="0"/>
              <a:t>三類，然後告訴他每類動物的例子，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例如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……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p:pic>
        <p:nvPicPr>
          <p:cNvPr id="21512" name="Picture 8" descr="ç¸éåç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01" y="2971496"/>
            <a:ext cx="1362959" cy="91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 descr="flying bird cartoon pngçåçæå°çµæ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20" y="2938821"/>
            <a:ext cx="1164659" cy="97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6" descr="ç¸éåç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45" y="2927951"/>
            <a:ext cx="691126" cy="65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94480" y="3280519"/>
            <a:ext cx="3157537" cy="2346325"/>
            <a:chOff x="582613" y="3282950"/>
            <a:chExt cx="3157537" cy="2346325"/>
          </a:xfrm>
        </p:grpSpPr>
        <p:sp>
          <p:nvSpPr>
            <p:cNvPr id="12" name="Oval Callout 11"/>
            <p:cNvSpPr/>
            <p:nvPr/>
          </p:nvSpPr>
          <p:spPr>
            <a:xfrm>
              <a:off x="582613" y="3282950"/>
              <a:ext cx="1162050" cy="979488"/>
            </a:xfrm>
            <a:prstGeom prst="wedgeEllipseCallout">
              <a:avLst>
                <a:gd name="adj1" fmla="val 20240"/>
                <a:gd name="adj2" fmla="val 88078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3200" dirty="0"/>
                <a:t>蝦</a:t>
              </a:r>
              <a:endParaRPr lang="zh-HK" altLang="en-US" sz="3200" dirty="0"/>
            </a:p>
          </p:txBody>
        </p:sp>
        <p:sp>
          <p:nvSpPr>
            <p:cNvPr id="16" name="Oval Callout 15"/>
            <p:cNvSpPr/>
            <p:nvPr/>
          </p:nvSpPr>
          <p:spPr>
            <a:xfrm>
              <a:off x="2578100" y="4446588"/>
              <a:ext cx="1162050" cy="979487"/>
            </a:xfrm>
            <a:prstGeom prst="wedgeEllipseCallout">
              <a:avLst>
                <a:gd name="adj1" fmla="val -55895"/>
                <a:gd name="adj2" fmla="val 8097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dirty="0"/>
                <a:t>海星</a:t>
              </a:r>
              <a:endParaRPr lang="zh-HK" altLang="en-US" sz="2400" dirty="0"/>
            </a:p>
          </p:txBody>
        </p:sp>
        <p:sp>
          <p:nvSpPr>
            <p:cNvPr id="17" name="Oval Callout 16"/>
            <p:cNvSpPr/>
            <p:nvPr/>
          </p:nvSpPr>
          <p:spPr>
            <a:xfrm>
              <a:off x="1482725" y="4017963"/>
              <a:ext cx="1162050" cy="981075"/>
            </a:xfrm>
            <a:prstGeom prst="wedgeEllipseCallout">
              <a:avLst>
                <a:gd name="adj1" fmla="val 20240"/>
                <a:gd name="adj2" fmla="val 88078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dirty="0"/>
                <a:t>八爪魚</a:t>
              </a:r>
              <a:endParaRPr lang="zh-HK" altLang="en-US" sz="2400" dirty="0"/>
            </a:p>
          </p:txBody>
        </p:sp>
        <p:sp>
          <p:nvSpPr>
            <p:cNvPr id="18" name="Oval Callout 17"/>
            <p:cNvSpPr/>
            <p:nvPr/>
          </p:nvSpPr>
          <p:spPr>
            <a:xfrm>
              <a:off x="650875" y="4649788"/>
              <a:ext cx="1162050" cy="979487"/>
            </a:xfrm>
            <a:prstGeom prst="wedgeEllipseCallout">
              <a:avLst>
                <a:gd name="adj1" fmla="val 58735"/>
                <a:gd name="adj2" fmla="val 63731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dirty="0"/>
                <a:t>鯊魚</a:t>
              </a:r>
              <a:endParaRPr lang="zh-HK" alt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73601" y="832123"/>
            <a:ext cx="3040584" cy="504831"/>
            <a:chOff x="595312" y="3359078"/>
            <a:chExt cx="3021806" cy="603323"/>
          </a:xfrm>
        </p:grpSpPr>
        <p:sp>
          <p:nvSpPr>
            <p:cNvPr id="22" name="Rounded Rectangle 21"/>
            <p:cNvSpPr/>
            <p:nvPr/>
          </p:nvSpPr>
          <p:spPr>
            <a:xfrm>
              <a:off x="595312" y="3386139"/>
              <a:ext cx="928687" cy="57626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/>
                <a:t>海</a:t>
              </a:r>
              <a:endParaRPr lang="zh-HK" altLang="en-US" sz="28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639334" y="3359078"/>
              <a:ext cx="927100" cy="57626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/>
                <a:t>陸</a:t>
              </a:r>
              <a:endParaRPr lang="zh-HK" altLang="en-US" sz="28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688431" y="3377373"/>
              <a:ext cx="928687" cy="57626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/>
                <a:t>空</a:t>
              </a:r>
              <a:endParaRPr lang="zh-HK" altLang="en-US" sz="2800" dirty="0"/>
            </a:p>
          </p:txBody>
        </p:sp>
      </p:grpSp>
      <p:pic>
        <p:nvPicPr>
          <p:cNvPr id="28" name="Picture 4" descr="clownfish clipartçåçæå°çµæ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1792" y="2815347"/>
            <a:ext cx="867242" cy="6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ow clipartçåçæå°çµæ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45" y="3692091"/>
            <a:ext cx="793299" cy="69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bat clipartçåçæå°çµæ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989">
            <a:off x="7592590" y="3513008"/>
            <a:ext cx="938934" cy="4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40944" y="4393038"/>
            <a:ext cx="2370956" cy="1872825"/>
            <a:chOff x="3940944" y="4393038"/>
            <a:chExt cx="2370956" cy="1872825"/>
          </a:xfrm>
        </p:grpSpPr>
        <p:grpSp>
          <p:nvGrpSpPr>
            <p:cNvPr id="7" name="Group 6"/>
            <p:cNvGrpSpPr/>
            <p:nvPr/>
          </p:nvGrpSpPr>
          <p:grpSpPr>
            <a:xfrm>
              <a:off x="3940944" y="4393038"/>
              <a:ext cx="2370956" cy="1872825"/>
              <a:chOff x="3940944" y="4393038"/>
              <a:chExt cx="2370956" cy="1872825"/>
            </a:xfrm>
          </p:grpSpPr>
          <p:sp>
            <p:nvSpPr>
              <p:cNvPr id="13" name="Oval Callout 12"/>
              <p:cNvSpPr/>
              <p:nvPr/>
            </p:nvSpPr>
            <p:spPr>
              <a:xfrm>
                <a:off x="5384800" y="5451475"/>
                <a:ext cx="927100" cy="814388"/>
              </a:xfrm>
              <a:prstGeom prst="wedgeEllipseCallout">
                <a:avLst>
                  <a:gd name="adj1" fmla="val -98606"/>
                  <a:gd name="adj2" fmla="val -2713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3000" dirty="0"/>
                  <a:t>豬</a:t>
                </a:r>
                <a:endParaRPr lang="zh-HK" altLang="en-US" sz="3000" dirty="0"/>
              </a:p>
            </p:txBody>
          </p:sp>
          <p:sp>
            <p:nvSpPr>
              <p:cNvPr id="14" name="Oval Callout 13"/>
              <p:cNvSpPr/>
              <p:nvPr/>
            </p:nvSpPr>
            <p:spPr>
              <a:xfrm>
                <a:off x="5152647" y="4436581"/>
                <a:ext cx="932557" cy="840292"/>
              </a:xfrm>
              <a:prstGeom prst="wedgeEllipseCallout">
                <a:avLst>
                  <a:gd name="adj1" fmla="val -50234"/>
                  <a:gd name="adj2" fmla="val 5819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3000" dirty="0"/>
                  <a:t>馬</a:t>
                </a:r>
                <a:endParaRPr lang="zh-HK" altLang="en-US" sz="3000" dirty="0"/>
              </a:p>
            </p:txBody>
          </p:sp>
          <p:sp>
            <p:nvSpPr>
              <p:cNvPr id="15" name="Oval Callout 14"/>
              <p:cNvSpPr/>
              <p:nvPr/>
            </p:nvSpPr>
            <p:spPr>
              <a:xfrm>
                <a:off x="3940944" y="4393038"/>
                <a:ext cx="922337" cy="822325"/>
              </a:xfrm>
              <a:prstGeom prst="wedgeEllipseCallout">
                <a:avLst>
                  <a:gd name="adj1" fmla="val 62288"/>
                  <a:gd name="adj2" fmla="val 7598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3200" dirty="0"/>
                  <a:t>狗</a:t>
                </a:r>
                <a:endParaRPr lang="zh-HK" altLang="en-US" sz="3200" dirty="0"/>
              </a:p>
            </p:txBody>
          </p:sp>
        </p:grpSp>
        <p:sp>
          <p:nvSpPr>
            <p:cNvPr id="31" name="Oval Callout 13"/>
            <p:cNvSpPr/>
            <p:nvPr/>
          </p:nvSpPr>
          <p:spPr>
            <a:xfrm>
              <a:off x="3977976" y="5305346"/>
              <a:ext cx="932557" cy="840292"/>
            </a:xfrm>
            <a:prstGeom prst="wedgeEllipseCallout">
              <a:avLst>
                <a:gd name="adj1" fmla="val 67236"/>
                <a:gd name="adj2" fmla="val -5709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3000" dirty="0"/>
                <a:t>羊</a:t>
              </a:r>
              <a:endParaRPr lang="zh-HK" altLang="en-US" sz="3000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737972" y="4165935"/>
            <a:ext cx="1836737" cy="1927058"/>
            <a:chOff x="6737972" y="4165935"/>
            <a:chExt cx="1836737" cy="1927058"/>
          </a:xfrm>
        </p:grpSpPr>
        <p:grpSp>
          <p:nvGrpSpPr>
            <p:cNvPr id="6" name="Group 5"/>
            <p:cNvGrpSpPr/>
            <p:nvPr/>
          </p:nvGrpSpPr>
          <p:grpSpPr>
            <a:xfrm>
              <a:off x="6737972" y="4165935"/>
              <a:ext cx="1836737" cy="1663700"/>
              <a:chOff x="6691313" y="4583113"/>
              <a:chExt cx="1836737" cy="1663700"/>
            </a:xfrm>
          </p:grpSpPr>
          <p:sp>
            <p:nvSpPr>
              <p:cNvPr id="4" name="Oval Callout 3"/>
              <p:cNvSpPr/>
              <p:nvPr/>
            </p:nvSpPr>
            <p:spPr>
              <a:xfrm>
                <a:off x="6691313" y="4652963"/>
                <a:ext cx="731837" cy="831850"/>
              </a:xfrm>
              <a:prstGeom prst="wedgeEllipseCallout">
                <a:avLst>
                  <a:gd name="adj1" fmla="val 41479"/>
                  <a:gd name="adj2" fmla="val 67419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400" dirty="0"/>
                  <a:t>鷹</a:t>
                </a:r>
                <a:endParaRPr lang="zh-HK" altLang="en-US" sz="2400" dirty="0"/>
              </a:p>
            </p:txBody>
          </p:sp>
          <p:sp>
            <p:nvSpPr>
              <p:cNvPr id="19" name="Oval Callout 18"/>
              <p:cNvSpPr/>
              <p:nvPr/>
            </p:nvSpPr>
            <p:spPr>
              <a:xfrm>
                <a:off x="7724775" y="4583113"/>
                <a:ext cx="730250" cy="831850"/>
              </a:xfrm>
              <a:prstGeom prst="wedgeEllipseCallout">
                <a:avLst>
                  <a:gd name="adj1" fmla="val -57762"/>
                  <a:gd name="adj2" fmla="val 56665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400" dirty="0"/>
                  <a:t>蛾</a:t>
                </a:r>
                <a:endParaRPr lang="zh-HK" altLang="en-US" sz="2400" dirty="0"/>
              </a:p>
            </p:txBody>
          </p:sp>
          <p:sp>
            <p:nvSpPr>
              <p:cNvPr id="20" name="Oval Callout 19"/>
              <p:cNvSpPr/>
              <p:nvPr/>
            </p:nvSpPr>
            <p:spPr>
              <a:xfrm>
                <a:off x="7797800" y="5414963"/>
                <a:ext cx="730250" cy="831850"/>
              </a:xfrm>
              <a:prstGeom prst="wedgeEllipseCallout">
                <a:avLst>
                  <a:gd name="adj1" fmla="val -93108"/>
                  <a:gd name="adj2" fmla="val -5469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400" dirty="0"/>
                  <a:t>蝶</a:t>
                </a:r>
                <a:endParaRPr lang="zh-HK" altLang="en-US" sz="2400" dirty="0"/>
              </a:p>
            </p:txBody>
          </p:sp>
        </p:grpSp>
        <p:sp>
          <p:nvSpPr>
            <p:cNvPr id="32" name="Oval Callout 19"/>
            <p:cNvSpPr/>
            <p:nvPr/>
          </p:nvSpPr>
          <p:spPr>
            <a:xfrm>
              <a:off x="6887513" y="5261143"/>
              <a:ext cx="730250" cy="831850"/>
            </a:xfrm>
            <a:prstGeom prst="wedgeEllipseCallout">
              <a:avLst>
                <a:gd name="adj1" fmla="val 37069"/>
                <a:gd name="adj2" fmla="val -8600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dirty="0"/>
                <a:t>蜜蜂</a:t>
              </a:r>
              <a:endParaRPr lang="zh-HK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585787" y="2473169"/>
            <a:ext cx="79724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</a:rPr>
              <a:t>如果要說明的事物比較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</a:rPr>
              <a:t>抽象或複雜</a:t>
            </a:r>
            <a:r>
              <a:rPr lang="zh-TW" altLang="en-US" sz="3600" dirty="0">
                <a:latin typeface="標楷體" panose="03000509000000000000" pitchFamily="65" charset="-12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</a:rPr>
              <a:t>可以</a:t>
            </a:r>
            <a:r>
              <a:rPr lang="zh-TW" altLang="en-US" sz="3600" dirty="0" smtClean="0">
                <a:latin typeface="標楷體" panose="03000509000000000000" pitchFamily="65" charset="-120"/>
              </a:rPr>
              <a:t>用</a:t>
            </a:r>
            <a:r>
              <a:rPr lang="zh-TW" altLang="zh-HK" sz="3600" dirty="0" smtClean="0">
                <a:solidFill>
                  <a:srgbClr val="FF0000"/>
                </a:solidFill>
              </a:rPr>
              <a:t>實際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的</a:t>
            </a:r>
            <a:r>
              <a:rPr lang="zh-TW" altLang="zh-HK" sz="3600" dirty="0" smtClean="0">
                <a:solidFill>
                  <a:srgbClr val="FF0000"/>
                </a:solidFill>
              </a:rPr>
              <a:t>事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例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/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例子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說明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</a:rPr>
              <a:t>該事物的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特點，令</a:t>
            </a:r>
            <a:r>
              <a:rPr lang="zh-TW" altLang="zh-HK" sz="3600" dirty="0" smtClean="0"/>
              <a:t>要</a:t>
            </a:r>
            <a:r>
              <a:rPr lang="zh-TW" altLang="zh-HK" sz="3600" dirty="0"/>
              <a:t>說明的事物具體化</a:t>
            </a:r>
            <a:r>
              <a:rPr lang="zh-TW" altLang="zh-HK" sz="3600" dirty="0" smtClean="0"/>
              <a:t>，</a:t>
            </a:r>
            <a:r>
              <a:rPr lang="zh-TW" altLang="en-US" sz="3600" dirty="0" smtClean="0"/>
              <a:t>容易</a:t>
            </a:r>
            <a:r>
              <a:rPr lang="zh-TW" altLang="zh-HK" sz="3600" dirty="0" smtClean="0"/>
              <a:t>理解。</a:t>
            </a:r>
            <a:endParaRPr lang="en-US" altLang="zh-TW" sz="3600" dirty="0"/>
          </a:p>
        </p:txBody>
      </p:sp>
      <p:sp>
        <p:nvSpPr>
          <p:cNvPr id="2355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2355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2355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21A61C-073F-4CB8-8E0E-A2693361929B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HK" sz="1200" smtClean="0"/>
          </a:p>
        </p:txBody>
      </p:sp>
      <p:sp>
        <p:nvSpPr>
          <p:cNvPr id="10" name="圓角矩形 5"/>
          <p:cNvSpPr/>
          <p:nvPr/>
        </p:nvSpPr>
        <p:spPr>
          <a:xfrm>
            <a:off x="2195736" y="444106"/>
            <a:ext cx="5184775" cy="10652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000" dirty="0" smtClean="0"/>
              <a:t>2. </a:t>
            </a:r>
            <a:r>
              <a:rPr lang="zh-TW" altLang="en-US" sz="4000" dirty="0" smtClean="0"/>
              <a:t>舉例說明</a:t>
            </a:r>
            <a:endParaRPr lang="zh-HK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內容版面配置區 2"/>
          <p:cNvSpPr>
            <a:spLocks noGrp="1"/>
          </p:cNvSpPr>
          <p:nvPr>
            <p:ph idx="1"/>
          </p:nvPr>
        </p:nvSpPr>
        <p:spPr>
          <a:xfrm>
            <a:off x="273050" y="1677988"/>
            <a:ext cx="8316913" cy="1895475"/>
          </a:xfrm>
          <a:solidFill>
            <a:srgbClr val="EBF1DE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ts val="42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smtClean="0">
                <a:latin typeface="標楷體" panose="03000509000000000000" pitchFamily="65" charset="-120"/>
              </a:rPr>
              <a:t>小朋友也可以在保護環境上出一分力，只要改變一些</a:t>
            </a:r>
            <a:r>
              <a:rPr lang="zh-TW" altLang="en-US" b="1" smtClean="0">
                <a:solidFill>
                  <a:srgbClr val="00B050"/>
                </a:solidFill>
                <a:latin typeface="標楷體" panose="03000509000000000000" pitchFamily="65" charset="-120"/>
              </a:rPr>
              <a:t>生活習慣</a:t>
            </a:r>
            <a:endParaRPr lang="zh-HK" altLang="en-US" smtClean="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124200" y="2239963"/>
            <a:ext cx="65532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ts val="4200"/>
              </a:lnSpc>
              <a:spcBef>
                <a:spcPts val="1200"/>
              </a:spcBef>
              <a:buFontTx/>
              <a:buNone/>
            </a:pPr>
            <a:r>
              <a:rPr lang="zh-TW" altLang="en-US">
                <a:solidFill>
                  <a:srgbClr val="0000FF"/>
                </a:solidFill>
                <a:latin typeface="標楷體" panose="03000509000000000000" pitchFamily="65" charset="-120"/>
              </a:rPr>
              <a:t>，例如</a:t>
            </a:r>
            <a:r>
              <a:rPr lang="en-US" altLang="zh-TW">
                <a:solidFill>
                  <a:srgbClr val="0000FF"/>
                </a:solidFill>
                <a:latin typeface="標楷體" panose="03000509000000000000" pitchFamily="65" charset="-120"/>
              </a:rPr>
              <a:t>︰</a:t>
            </a:r>
            <a:r>
              <a:rPr lang="zh-TW" altLang="en-US">
                <a:solidFill>
                  <a:srgbClr val="0000FF"/>
                </a:solidFill>
                <a:latin typeface="標楷體" panose="03000509000000000000" pitchFamily="65" charset="-120"/>
              </a:rPr>
              <a:t>少用膠袋、減少使用</a:t>
            </a:r>
            <a:endParaRPr lang="zh-HK" altLang="en-US">
              <a:solidFill>
                <a:srgbClr val="0000FF"/>
              </a:solidFill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73050" y="2759075"/>
            <a:ext cx="54229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ts val="4200"/>
              </a:lnSpc>
              <a:spcBef>
                <a:spcPts val="1200"/>
              </a:spcBef>
              <a:buFontTx/>
              <a:buNone/>
            </a:pPr>
            <a:r>
              <a:rPr lang="zh-TW" altLang="en-US">
                <a:solidFill>
                  <a:srgbClr val="0000FF"/>
                </a:solidFill>
                <a:latin typeface="標楷體" panose="03000509000000000000" pitchFamily="65" charset="-120"/>
              </a:rPr>
              <a:t>空調、多做廢物回收等。</a:t>
            </a:r>
            <a:endParaRPr lang="zh-HK" altLang="en-US">
              <a:solidFill>
                <a:srgbClr val="0000FF"/>
              </a:solidFill>
              <a:latin typeface="標楷體" panose="03000509000000000000" pitchFamily="65" charset="-120"/>
            </a:endParaRPr>
          </a:p>
        </p:txBody>
      </p:sp>
      <p:sp>
        <p:nvSpPr>
          <p:cNvPr id="24581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24582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24583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D5191-70BE-4E14-BF7E-7719DCF4378D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HK" sz="1200" smtClean="0"/>
          </a:p>
        </p:txBody>
      </p:sp>
      <p:sp>
        <p:nvSpPr>
          <p:cNvPr id="10" name="圓角矩形 5"/>
          <p:cNvSpPr/>
          <p:nvPr/>
        </p:nvSpPr>
        <p:spPr>
          <a:xfrm>
            <a:off x="2287588" y="276225"/>
            <a:ext cx="5184775" cy="10652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000" dirty="0" smtClean="0"/>
              <a:t>2. </a:t>
            </a:r>
            <a:r>
              <a:rPr lang="zh-TW" altLang="en-US" sz="4000" dirty="0" smtClean="0"/>
              <a:t>舉例說明</a:t>
            </a:r>
            <a:endParaRPr lang="zh-HK" altLang="en-US" sz="4000" dirty="0" smtClean="0"/>
          </a:p>
        </p:txBody>
      </p:sp>
      <p:sp>
        <p:nvSpPr>
          <p:cNvPr id="13" name="圓角矩形圖說文字 10"/>
          <p:cNvSpPr/>
          <p:nvPr/>
        </p:nvSpPr>
        <p:spPr>
          <a:xfrm>
            <a:off x="874712" y="4092575"/>
            <a:ext cx="7113587" cy="1001712"/>
          </a:xfrm>
          <a:prstGeom prst="wedgeRoundRectCallout">
            <a:avLst>
              <a:gd name="adj1" fmla="val 59721"/>
              <a:gd name="adj2" fmla="val 1099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</a:rPr>
              <a:t>為鼓勵小朋友保護環境，</a:t>
            </a:r>
            <a:r>
              <a:rPr kumimoji="0" lang="zh-TW" altLang="en-US" sz="3000" dirty="0" smtClean="0">
                <a:solidFill>
                  <a:srgbClr val="000000"/>
                </a:solidFill>
                <a:latin typeface="標楷體" pitchFamily="65" charset="-120"/>
              </a:rPr>
              <a:t>作者</a:t>
            </a:r>
            <a:r>
              <a:rPr kumimoji="0" lang="zh-TW" altLang="en-US" sz="3000" dirty="0">
                <a:solidFill>
                  <a:srgbClr val="000000"/>
                </a:solidFill>
                <a:latin typeface="標楷體" pitchFamily="65" charset="-120"/>
              </a:rPr>
              <a:t>提</a:t>
            </a:r>
            <a:r>
              <a:rPr kumimoji="0" lang="zh-TW" altLang="en-US" sz="3000" dirty="0" smtClean="0">
                <a:solidFill>
                  <a:srgbClr val="000000"/>
                </a:solidFill>
                <a:latin typeface="標楷體" pitchFamily="65" charset="-120"/>
              </a:rPr>
              <a:t>議</a:t>
            </a:r>
            <a:r>
              <a:rPr kumimoji="0" lang="zh-TW" altLang="en-US" sz="3000" dirty="0">
                <a:solidFill>
                  <a:srgbClr val="000000"/>
                </a:solidFill>
                <a:latin typeface="標楷體" pitchFamily="65" charset="-120"/>
              </a:rPr>
              <a:t>了</a:t>
            </a:r>
            <a:r>
              <a:rPr kumimoji="0" lang="zh-TW" altLang="en-US" sz="3000" dirty="0" smtClean="0">
                <a:solidFill>
                  <a:srgbClr val="000000"/>
                </a:solidFill>
                <a:latin typeface="標楷體" pitchFamily="65" charset="-120"/>
              </a:rPr>
              <a:t>一些改變生活習慣的</a:t>
            </a:r>
            <a:r>
              <a:rPr lang="zh-TW" altLang="en-US" sz="3000" dirty="0" smtClean="0">
                <a:solidFill>
                  <a:srgbClr val="FF0066"/>
                </a:solidFill>
                <a:latin typeface="標楷體" pitchFamily="65" charset="-120"/>
              </a:rPr>
              <a:t>甚麼</a:t>
            </a:r>
            <a:r>
              <a:rPr lang="en-US" altLang="zh-TW" sz="3000" dirty="0" smtClean="0">
                <a:solidFill>
                  <a:srgbClr val="000000"/>
                </a:solidFill>
                <a:latin typeface="標楷體" pitchFamily="65" charset="-120"/>
              </a:rPr>
              <a:t>﹖</a:t>
            </a:r>
            <a:endParaRPr lang="en-US" altLang="zh-TW" sz="3000" b="1" dirty="0" smtClean="0">
              <a:solidFill>
                <a:srgbClr val="558ED5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anose="03000509000000000000" pitchFamily="65" charset="-120"/>
              </a:rPr>
              <a:t>前測</a:t>
            </a:r>
            <a:endParaRPr lang="zh-HK" altLang="en-US" b="1" smtClean="0">
              <a:latin typeface="標楷體" panose="03000509000000000000" pitchFamily="65" charset="-120"/>
            </a:endParaRP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zh-TW" altLang="en-US" sz="3600" smtClean="0">
                <a:latin typeface="標楷體" panose="03000509000000000000" pitchFamily="65" charset="-120"/>
              </a:rPr>
              <a:t>檔案：</a:t>
            </a:r>
            <a:endParaRPr lang="en-US" altLang="zh-TW" sz="3600" smtClean="0">
              <a:latin typeface="標楷體" panose="03000509000000000000" pitchFamily="65" charset="-12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zh-TW" altLang="en-US" sz="3600" smtClean="0">
                <a:latin typeface="標楷體" panose="03000509000000000000" pitchFamily="65" charset="-120"/>
              </a:rPr>
              <a:t>說</a:t>
            </a:r>
            <a:r>
              <a:rPr lang="en-US" altLang="zh-TW" sz="3600" smtClean="0">
                <a:latin typeface="標楷體" panose="03000509000000000000" pitchFamily="65" charset="-120"/>
              </a:rPr>
              <a:t>_</a:t>
            </a:r>
            <a:r>
              <a:rPr lang="zh-TW" altLang="en-US" sz="3600" smtClean="0">
                <a:latin typeface="標楷體" panose="03000509000000000000" pitchFamily="65" charset="-120"/>
              </a:rPr>
              <a:t>閱</a:t>
            </a:r>
            <a:r>
              <a:rPr lang="en-US" altLang="zh-TW" sz="3600" smtClean="0">
                <a:latin typeface="標楷體" panose="03000509000000000000" pitchFamily="65" charset="-120"/>
              </a:rPr>
              <a:t>_</a:t>
            </a:r>
            <a:r>
              <a:rPr lang="zh-TW" altLang="en-US" sz="3600" smtClean="0">
                <a:latin typeface="標楷體" panose="03000509000000000000" pitchFamily="65" charset="-120"/>
              </a:rPr>
              <a:t>說明方法</a:t>
            </a:r>
            <a:r>
              <a:rPr lang="en-US" altLang="zh-TW" sz="3600" smtClean="0">
                <a:latin typeface="標楷體" panose="03000509000000000000" pitchFamily="65" charset="-120"/>
              </a:rPr>
              <a:t>_</a:t>
            </a:r>
            <a:r>
              <a:rPr lang="zh-TW" altLang="en-US" sz="3600" smtClean="0">
                <a:latin typeface="標楷體" panose="03000509000000000000" pitchFamily="65" charset="-120"/>
              </a:rPr>
              <a:t>前後測</a:t>
            </a:r>
            <a:endParaRPr lang="zh-HK" altLang="en-US" sz="3600" smtClean="0">
              <a:latin typeface="標楷體" panose="03000509000000000000" pitchFamily="65" charset="-120"/>
            </a:endParaRPr>
          </a:p>
        </p:txBody>
      </p:sp>
      <p:sp>
        <p:nvSpPr>
          <p:cNvPr id="5124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5125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512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09176B-1F6B-4BE7-A9DE-DB8A467E7960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HK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內容版面配置區 2"/>
          <p:cNvSpPr>
            <a:spLocks noGrp="1"/>
          </p:cNvSpPr>
          <p:nvPr>
            <p:ph idx="1"/>
          </p:nvPr>
        </p:nvSpPr>
        <p:spPr>
          <a:xfrm>
            <a:off x="346939" y="1234649"/>
            <a:ext cx="8547679" cy="1732499"/>
          </a:xfrm>
          <a:solidFill>
            <a:srgbClr val="EBF1DE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ts val="42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sz="2800" dirty="0" smtClean="0">
                <a:latin typeface="標楷體" panose="03000509000000000000" pitchFamily="65" charset="-120"/>
              </a:rPr>
              <a:t>小朋友也可以在保護環境上出一分力，只要改變一些</a:t>
            </a:r>
            <a:r>
              <a:rPr lang="zh-TW" altLang="en-US" sz="2800" b="1" dirty="0" smtClean="0">
                <a:solidFill>
                  <a:srgbClr val="00B050"/>
                </a:solidFill>
                <a:latin typeface="標楷體" panose="03000509000000000000" pitchFamily="65" charset="-120"/>
              </a:rPr>
              <a:t>生活習慣</a:t>
            </a:r>
            <a:endParaRPr lang="zh-HK" altLang="en-US" sz="2800" dirty="0" smtClean="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764502" y="1755834"/>
            <a:ext cx="719998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ts val="4200"/>
              </a:lnSpc>
              <a:spcBef>
                <a:spcPts val="1200"/>
              </a:spcBef>
              <a:buNone/>
            </a:pPr>
            <a:r>
              <a:rPr lang="zh-TW" altLang="en-US" sz="2800" dirty="0">
                <a:latin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</a:rPr>
              <a:t>例如</a:t>
            </a:r>
            <a:r>
              <a:rPr lang="en-US" altLang="zh-TW" sz="2800" dirty="0">
                <a:latin typeface="標楷體" panose="03000509000000000000" pitchFamily="65" charset="-120"/>
              </a:rPr>
              <a:t>︰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</a:rPr>
              <a:t>少用膠袋、減少使用空調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</a:rPr>
              <a:t>多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做</a:t>
            </a:r>
            <a:endParaRPr lang="zh-HK" altLang="en-US" sz="2800" dirty="0">
              <a:solidFill>
                <a:srgbClr val="0000FF"/>
              </a:solidFill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98337" y="2298374"/>
            <a:ext cx="54229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ts val="4200"/>
              </a:lnSpc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</a:rPr>
              <a:t>廢物回收等。</a:t>
            </a:r>
            <a:endParaRPr lang="zh-HK" altLang="en-US" sz="2800" dirty="0">
              <a:solidFill>
                <a:srgbClr val="0000FF"/>
              </a:solidFill>
              <a:latin typeface="標楷體" panose="03000509000000000000" pitchFamily="65" charset="-120"/>
            </a:endParaRPr>
          </a:p>
        </p:txBody>
      </p:sp>
      <p:sp>
        <p:nvSpPr>
          <p:cNvPr id="24581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24582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24583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D5191-70BE-4E14-BF7E-7719DCF4378D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HK" sz="1200" smtClean="0"/>
          </a:p>
        </p:txBody>
      </p:sp>
      <p:sp>
        <p:nvSpPr>
          <p:cNvPr id="12" name="雲朵形圖說文字 11"/>
          <p:cNvSpPr/>
          <p:nvPr/>
        </p:nvSpPr>
        <p:spPr>
          <a:xfrm>
            <a:off x="4386244" y="86087"/>
            <a:ext cx="4587297" cy="1079154"/>
          </a:xfrm>
          <a:prstGeom prst="cloudCallout">
            <a:avLst>
              <a:gd name="adj1" fmla="val 52054"/>
              <a:gd name="adj2" fmla="val -418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 sz="1200" dirty="0"/>
          </a:p>
        </p:txBody>
      </p:sp>
      <p:sp>
        <p:nvSpPr>
          <p:cNvPr id="10" name="圓角矩形 5"/>
          <p:cNvSpPr/>
          <p:nvPr/>
        </p:nvSpPr>
        <p:spPr>
          <a:xfrm>
            <a:off x="346939" y="220415"/>
            <a:ext cx="3491917" cy="8427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000" dirty="0" smtClean="0"/>
              <a:t>2. </a:t>
            </a:r>
            <a:r>
              <a:rPr lang="zh-TW" altLang="en-US" sz="4000" dirty="0" smtClean="0"/>
              <a:t>舉例說明</a:t>
            </a:r>
            <a:endParaRPr lang="zh-HK" altLang="en-US" sz="4000" dirty="0" smtClean="0"/>
          </a:p>
        </p:txBody>
      </p:sp>
      <p:sp>
        <p:nvSpPr>
          <p:cNvPr id="14" name="圓角矩形圖說文字 10"/>
          <p:cNvSpPr/>
          <p:nvPr/>
        </p:nvSpPr>
        <p:spPr>
          <a:xfrm>
            <a:off x="346939" y="3145362"/>
            <a:ext cx="8473533" cy="600020"/>
          </a:xfrm>
          <a:prstGeom prst="wedgeRoundRectCallout">
            <a:avLst>
              <a:gd name="adj1" fmla="val 52211"/>
              <a:gd name="adj2" fmla="val 757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TW" altLang="en-US" sz="2200" dirty="0" smtClean="0">
                <a:solidFill>
                  <a:srgbClr val="000000"/>
                </a:solidFill>
                <a:latin typeface="標楷體" pitchFamily="65" charset="-120"/>
              </a:rPr>
              <a:t>為</a:t>
            </a:r>
            <a:r>
              <a:rPr lang="zh-TW" altLang="en-US" sz="2200" dirty="0">
                <a:solidFill>
                  <a:srgbClr val="000000"/>
                </a:solidFill>
                <a:latin typeface="標楷體" pitchFamily="65" charset="-120"/>
              </a:rPr>
              <a:t>鼓勵小朋友</a:t>
            </a:r>
            <a:r>
              <a:rPr kumimoji="0" lang="zh-TW" altLang="en-US" sz="2200" dirty="0" smtClean="0">
                <a:solidFill>
                  <a:srgbClr val="000000"/>
                </a:solidFill>
                <a:latin typeface="標楷體" pitchFamily="65" charset="-120"/>
              </a:rPr>
              <a:t>保護</a:t>
            </a:r>
            <a:r>
              <a:rPr kumimoji="0" lang="zh-TW" altLang="en-US" sz="2200" dirty="0">
                <a:solidFill>
                  <a:srgbClr val="000000"/>
                </a:solidFill>
                <a:latin typeface="標楷體" pitchFamily="65" charset="-120"/>
              </a:rPr>
              <a:t>環境，</a:t>
            </a:r>
            <a:r>
              <a:rPr kumimoji="0" lang="zh-TW" altLang="en-US" sz="2200" dirty="0" smtClean="0">
                <a:solidFill>
                  <a:srgbClr val="000000"/>
                </a:solidFill>
                <a:latin typeface="標楷體" pitchFamily="65" charset="-120"/>
              </a:rPr>
              <a:t>作者提議</a:t>
            </a:r>
            <a:r>
              <a:rPr kumimoji="0" lang="zh-TW" altLang="en-US" sz="2200" dirty="0">
                <a:solidFill>
                  <a:srgbClr val="000000"/>
                </a:solidFill>
                <a:latin typeface="標楷體" pitchFamily="65" charset="-120"/>
              </a:rPr>
              <a:t>了一些改變</a:t>
            </a:r>
            <a:r>
              <a:rPr kumimoji="0" lang="zh-TW" altLang="en-US" sz="2200" dirty="0" smtClean="0">
                <a:solidFill>
                  <a:srgbClr val="000000"/>
                </a:solidFill>
                <a:latin typeface="標楷體" pitchFamily="65" charset="-120"/>
              </a:rPr>
              <a:t>生活</a:t>
            </a:r>
            <a:r>
              <a:rPr lang="zh-TW" altLang="en-US" sz="2200" dirty="0" smtClean="0">
                <a:solidFill>
                  <a:srgbClr val="000000"/>
                </a:solidFill>
                <a:latin typeface="標楷體" pitchFamily="65" charset="-120"/>
              </a:rPr>
              <a:t>習慣的</a:t>
            </a:r>
            <a:r>
              <a:rPr kumimoji="0" lang="zh-TW" altLang="en-US" sz="2200" dirty="0" smtClean="0">
                <a:solidFill>
                  <a:srgbClr val="FF0000"/>
                </a:solidFill>
                <a:latin typeface="標楷體" pitchFamily="65" charset="-120"/>
              </a:rPr>
              <a:t>例子</a:t>
            </a:r>
            <a:r>
              <a:rPr lang="zh-TW" altLang="en-US" sz="2200" dirty="0">
                <a:solidFill>
                  <a:srgbClr val="000000"/>
                </a:solidFill>
                <a:latin typeface="標楷體" pitchFamily="65" charset="-120"/>
              </a:rPr>
              <a:t>。</a:t>
            </a:r>
            <a:endParaRPr lang="en-US" altLang="zh-TW" sz="2200" b="1" dirty="0" smtClean="0">
              <a:solidFill>
                <a:srgbClr val="558ED5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33719" y="269283"/>
            <a:ext cx="3438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000" dirty="0">
                <a:latin typeface="+mn-ea"/>
                <a:ea typeface="+mn-ea"/>
              </a:rPr>
              <a:t>加上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顯淺具體的例子</a:t>
            </a:r>
            <a:r>
              <a:rPr lang="zh-TW" altLang="en-US" sz="2000" dirty="0">
                <a:latin typeface="+mn-ea"/>
                <a:ea typeface="+mn-ea"/>
              </a:rPr>
              <a:t>，使我更容易明白如何保護環境</a:t>
            </a:r>
            <a:r>
              <a:rPr lang="en-US" altLang="zh-TW" sz="2000" dirty="0">
                <a:latin typeface="+mn-ea"/>
                <a:ea typeface="+mn-ea"/>
              </a:rPr>
              <a:t>!</a:t>
            </a:r>
            <a:endParaRPr lang="zh-HK" altLang="en-US" sz="1200" dirty="0">
              <a:latin typeface="+mn-ea"/>
              <a:ea typeface="+mn-ea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047404" y="3868839"/>
            <a:ext cx="7285475" cy="2584611"/>
            <a:chOff x="1047404" y="3868839"/>
            <a:chExt cx="7285475" cy="2584611"/>
          </a:xfrm>
        </p:grpSpPr>
        <p:sp>
          <p:nvSpPr>
            <p:cNvPr id="13" name="矩形 12"/>
            <p:cNvSpPr/>
            <p:nvPr/>
          </p:nvSpPr>
          <p:spPr>
            <a:xfrm>
              <a:off x="3109787" y="5893580"/>
              <a:ext cx="2339102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保護環境</a:t>
              </a:r>
              <a:r>
                <a:rPr lang="zh-TW" altLang="en-US" sz="2400" dirty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的方法</a:t>
              </a:r>
              <a:endParaRPr 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1047404" y="4895467"/>
              <a:ext cx="1571105" cy="147658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5858447" y="4839010"/>
              <a:ext cx="2474432" cy="161444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8" descr="Plastic bag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810" y="5163130"/>
              <a:ext cx="774092" cy="105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直線接點 17"/>
            <p:cNvCxnSpPr/>
            <p:nvPr/>
          </p:nvCxnSpPr>
          <p:spPr>
            <a:xfrm>
              <a:off x="1366982" y="5089239"/>
              <a:ext cx="942109" cy="104370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橢圓 18"/>
            <p:cNvSpPr/>
            <p:nvPr/>
          </p:nvSpPr>
          <p:spPr>
            <a:xfrm>
              <a:off x="1142729" y="4954520"/>
              <a:ext cx="1380454" cy="135848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0" descr="File:Waste management in Hong Kong 0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2" t="11069" r="10675" b="6871"/>
            <a:stretch/>
          </p:blipFill>
          <p:spPr bwMode="auto">
            <a:xfrm>
              <a:off x="6257346" y="4990311"/>
              <a:ext cx="1796249" cy="132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圓角矩形 20"/>
            <p:cNvSpPr/>
            <p:nvPr/>
          </p:nvSpPr>
          <p:spPr>
            <a:xfrm>
              <a:off x="3578986" y="3868839"/>
              <a:ext cx="1571105" cy="147658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直線接點 22"/>
            <p:cNvCxnSpPr>
              <a:endCxn id="21" idx="2"/>
            </p:cNvCxnSpPr>
            <p:nvPr/>
          </p:nvCxnSpPr>
          <p:spPr>
            <a:xfrm flipV="1">
              <a:off x="4279338" y="5345428"/>
              <a:ext cx="85201" cy="548152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endCxn id="16" idx="1"/>
            </p:cNvCxnSpPr>
            <p:nvPr/>
          </p:nvCxnSpPr>
          <p:spPr>
            <a:xfrm flipV="1">
              <a:off x="5448889" y="5646230"/>
              <a:ext cx="409558" cy="471755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>
              <a:endCxn id="15" idx="3"/>
            </p:cNvCxnSpPr>
            <p:nvPr/>
          </p:nvCxnSpPr>
          <p:spPr>
            <a:xfrm flipH="1" flipV="1">
              <a:off x="2618509" y="5633762"/>
              <a:ext cx="517958" cy="482003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668" y="4006868"/>
            <a:ext cx="1233739" cy="12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2"/>
          <p:cNvSpPr>
            <a:spLocks noGrp="1"/>
          </p:cNvSpPr>
          <p:nvPr>
            <p:ph idx="1"/>
          </p:nvPr>
        </p:nvSpPr>
        <p:spPr>
          <a:xfrm>
            <a:off x="493713" y="1219434"/>
            <a:ext cx="8110735" cy="4903787"/>
          </a:xfrm>
          <a:solidFill>
            <a:srgbClr val="F8EDD3"/>
          </a:solidFill>
        </p:spPr>
        <p:txBody>
          <a:bodyPr/>
          <a:lstStyle/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zh-TW" altLang="zh-HK" sz="2800" dirty="0" smtClean="0"/>
              <a:t>動物吃植物是常見的情況。</a:t>
            </a:r>
            <a:r>
              <a:rPr lang="zh-TW" altLang="en-US" sz="2800" dirty="0" smtClean="0"/>
              <a:t> </a:t>
            </a:r>
            <a:r>
              <a:rPr lang="zh-TW" altLang="zh-HK" sz="2800" dirty="0" smtClean="0"/>
              <a:t>世界上的確有以</a:t>
            </a:r>
            <a:r>
              <a:rPr lang="zh-TW" altLang="en-US" sz="2800" dirty="0" smtClean="0"/>
              <a:t>        </a:t>
            </a:r>
            <a:r>
              <a:rPr lang="zh-TW" altLang="zh-HK" sz="2800" dirty="0" smtClean="0"/>
              <a:t>「吃」小昆蟲為生的植物，</a:t>
            </a:r>
            <a:r>
              <a:rPr lang="zh-TW" altLang="en-US" sz="2800" dirty="0" smtClean="0"/>
              <a:t>譬如</a:t>
            </a:r>
            <a:r>
              <a:rPr lang="zh-TW" altLang="zh-HK" sz="2800" dirty="0" smtClean="0"/>
              <a:t>，豬籠草</a:t>
            </a:r>
            <a:r>
              <a:rPr lang="zh-TW" altLang="en-US" sz="2800" dirty="0" smtClean="0"/>
              <a:t>便</a:t>
            </a:r>
            <a:r>
              <a:rPr lang="zh-TW" altLang="zh-HK" sz="2800" dirty="0" smtClean="0"/>
              <a:t>是其中一種。</a:t>
            </a:r>
            <a:endParaRPr lang="en-US" altLang="zh-TW" sz="2800" dirty="0" smtClean="0"/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zh-TW" altLang="en-US" sz="2800" dirty="0" smtClean="0">
                <a:latin typeface="標楷體" panose="03000509000000000000" pitchFamily="65" charset="-120"/>
              </a:rPr>
              <a:t>我們</a:t>
            </a:r>
            <a:r>
              <a:rPr lang="zh-TW" altLang="en-US" sz="2800" dirty="0">
                <a:latin typeface="標楷體" panose="03000509000000000000" pitchFamily="65" charset="-120"/>
              </a:rPr>
              <a:t>在生活中節省用電其實也很簡單</a:t>
            </a:r>
            <a:r>
              <a:rPr lang="zh-TW" altLang="en-US" sz="2800" dirty="0" smtClean="0">
                <a:latin typeface="標楷體" panose="03000509000000000000" pitchFamily="65" charset="-120"/>
              </a:rPr>
              <a:t>，舉</a:t>
            </a:r>
            <a:r>
              <a:rPr lang="zh-TW" altLang="en-US" sz="2800" dirty="0">
                <a:latin typeface="標楷體" panose="03000509000000000000" pitchFamily="65" charset="-120"/>
              </a:rPr>
              <a:t>個例子，我們可盡量在有日光的</a:t>
            </a:r>
            <a:r>
              <a:rPr lang="zh-TW" altLang="en-US" sz="2800" dirty="0" smtClean="0">
                <a:latin typeface="標楷體" panose="03000509000000000000" pitchFamily="65" charset="-120"/>
              </a:rPr>
              <a:t>時間完成</a:t>
            </a:r>
            <a:r>
              <a:rPr lang="zh-TW" altLang="en-US" sz="2800" dirty="0">
                <a:latin typeface="標楷體" panose="03000509000000000000" pitchFamily="65" charset="-120"/>
              </a:rPr>
              <a:t>功課，減少使用電燈的時間</a:t>
            </a:r>
            <a:r>
              <a:rPr lang="zh-TW" altLang="en-US" sz="2800" dirty="0" smtClean="0">
                <a:latin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</a:endParaRP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zh-CN" altLang="en-US" sz="2800" dirty="0"/>
              <a:t>寓言是含有道德教育的短篇故事</a:t>
            </a:r>
            <a:r>
              <a:rPr lang="zh-TW" altLang="en-US" sz="2800" dirty="0"/>
              <a:t>。</a:t>
            </a:r>
            <a:r>
              <a:rPr lang="zh-TW" altLang="en-US" sz="2800" u="sng" dirty="0"/>
              <a:t>中國</a:t>
            </a:r>
            <a:r>
              <a:rPr lang="zh-TW" altLang="en-US" sz="2800" dirty="0"/>
              <a:t>自古已有很多著名的</a:t>
            </a:r>
            <a:r>
              <a:rPr lang="zh-CN" altLang="en-US" sz="2800" dirty="0"/>
              <a:t>寓言故事</a:t>
            </a:r>
            <a:r>
              <a:rPr lang="zh-TW" altLang="en-US" sz="2800" dirty="0"/>
              <a:t>，</a:t>
            </a:r>
            <a:r>
              <a:rPr lang="zh-CN" altLang="en-US" sz="2800" dirty="0"/>
              <a:t>如</a:t>
            </a:r>
            <a:r>
              <a:rPr lang="en-US" altLang="zh-TW" sz="2800" spc="-300" dirty="0"/>
              <a:t>〈</a:t>
            </a:r>
            <a:r>
              <a:rPr lang="zh-CN" altLang="en-US" sz="2800" dirty="0"/>
              <a:t>自相矛盾</a:t>
            </a:r>
            <a:r>
              <a:rPr lang="en-US" altLang="zh-TW" sz="2800" spc="-300" dirty="0"/>
              <a:t>〉</a:t>
            </a:r>
            <a:r>
              <a:rPr lang="zh-TW" altLang="en-US" sz="2800" spc="-300" dirty="0"/>
              <a:t>、</a:t>
            </a:r>
            <a:r>
              <a:rPr lang="en-US" altLang="zh-TW" sz="2800" dirty="0"/>
              <a:t>〈</a:t>
            </a:r>
            <a:r>
              <a:rPr lang="zh-TW" altLang="en-US" sz="2800" dirty="0"/>
              <a:t>畫</a:t>
            </a:r>
            <a:r>
              <a:rPr lang="zh-CN" altLang="en-US" sz="2800" dirty="0"/>
              <a:t>蛇添足</a:t>
            </a:r>
            <a:r>
              <a:rPr lang="en-US" altLang="zh-TW" sz="2800" dirty="0"/>
              <a:t>〉</a:t>
            </a:r>
            <a:r>
              <a:rPr lang="zh-TW" altLang="en-US" sz="2800" spc="-300" dirty="0"/>
              <a:t>等；</a:t>
            </a:r>
            <a:r>
              <a:rPr lang="zh-TW" altLang="en-US" sz="2800" dirty="0"/>
              <a:t>而</a:t>
            </a:r>
            <a:r>
              <a:rPr lang="zh-CN" altLang="en-US" sz="2800" dirty="0"/>
              <a:t>古</a:t>
            </a:r>
            <a:r>
              <a:rPr lang="zh-TW" altLang="en-US" sz="2800" u="sng" dirty="0"/>
              <a:t>希臘</a:t>
            </a:r>
            <a:r>
              <a:rPr lang="zh-TW" altLang="en-US" sz="2800" dirty="0"/>
              <a:t>也有不少</a:t>
            </a:r>
            <a:r>
              <a:rPr lang="zh-CN" altLang="en-US" sz="2800" dirty="0"/>
              <a:t>寓言</a:t>
            </a:r>
            <a:r>
              <a:rPr lang="zh-CN" altLang="en-US" sz="2800" dirty="0" smtClean="0"/>
              <a:t>名</a:t>
            </a:r>
            <a:r>
              <a:rPr lang="zh-TW" altLang="en-US" sz="2800" dirty="0" smtClean="0"/>
              <a:t>篇</a:t>
            </a:r>
            <a:r>
              <a:rPr lang="zh-TW" altLang="en-US" sz="2800" dirty="0"/>
              <a:t>，好像</a:t>
            </a:r>
            <a:r>
              <a:rPr lang="en-US" altLang="zh-TW" sz="2800" spc="-300" dirty="0"/>
              <a:t>〈</a:t>
            </a:r>
            <a:r>
              <a:rPr lang="zh-TW" altLang="en-US" sz="2800" dirty="0"/>
              <a:t>龜兔賽跑</a:t>
            </a:r>
            <a:r>
              <a:rPr lang="en-US" altLang="zh-TW" sz="2800" spc="-300" dirty="0"/>
              <a:t>〉</a:t>
            </a:r>
            <a:r>
              <a:rPr lang="zh-TW" altLang="en-US" sz="2800" spc="-300" dirty="0"/>
              <a:t>、</a:t>
            </a:r>
            <a:r>
              <a:rPr lang="en-US" altLang="zh-TW" sz="2800" spc="-300" dirty="0"/>
              <a:t>〈</a:t>
            </a:r>
            <a:r>
              <a:rPr lang="zh-TW" altLang="en-US" sz="2800" dirty="0"/>
              <a:t>狼來了</a:t>
            </a:r>
            <a:r>
              <a:rPr lang="en-US" altLang="zh-TW" sz="2800" spc="-300" dirty="0"/>
              <a:t>〉</a:t>
            </a:r>
            <a:r>
              <a:rPr lang="zh-TW" altLang="en-US" sz="2800" spc="-300" dirty="0"/>
              <a:t>，都</a:t>
            </a:r>
            <a:r>
              <a:rPr lang="zh-TW" altLang="en-US" sz="2800" dirty="0"/>
              <a:t>是大家耳熟能詳的故事。</a:t>
            </a:r>
            <a:endParaRPr lang="en-US" altLang="zh-TW" sz="2800" dirty="0"/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zh-TW" altLang="en-US" sz="2800" dirty="0">
              <a:latin typeface="標楷體" panose="03000509000000000000" pitchFamily="65" charset="-120"/>
            </a:endParaRP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en-US" altLang="zh-TW" sz="2800" dirty="0" smtClean="0">
              <a:latin typeface="標楷體" panose="03000509000000000000" pitchFamily="65" charset="-120"/>
            </a:endParaRP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en-US" altLang="zh-TW" sz="2800" dirty="0" smtClean="0">
              <a:latin typeface="標楷體" panose="03000509000000000000" pitchFamily="65" charset="-120"/>
            </a:endParaRP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en-US" altLang="zh-HK" sz="2800" dirty="0" smtClean="0">
              <a:latin typeface="標楷體" panose="03000509000000000000" pitchFamily="65" charset="-120"/>
            </a:endParaRP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zh-HK" altLang="en-US" sz="2800" dirty="0" smtClean="0">
              <a:latin typeface="標楷體" panose="03000509000000000000" pitchFamily="65" charset="-120"/>
            </a:endParaRP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en-GB" altLang="en-US" sz="2800" dirty="0" smtClean="0"/>
          </a:p>
        </p:txBody>
      </p:sp>
      <p:sp>
        <p:nvSpPr>
          <p:cNvPr id="2560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dirty="0" smtClean="0"/>
              <a:t>單元二 說明單元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閱讀</a:t>
            </a:r>
            <a:r>
              <a:rPr lang="en-US" altLang="zh-TW" sz="1200" dirty="0" smtClean="0"/>
              <a:t>)</a:t>
            </a:r>
            <a:endParaRPr lang="zh-HK" altLang="en-US" sz="1200" dirty="0" smtClean="0"/>
          </a:p>
        </p:txBody>
      </p:sp>
      <p:sp>
        <p:nvSpPr>
          <p:cNvPr id="2560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2560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043EB4-BA86-41E6-B349-9F496668FB73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HK" sz="1200" smtClean="0"/>
          </a:p>
        </p:txBody>
      </p:sp>
      <p:sp>
        <p:nvSpPr>
          <p:cNvPr id="12" name="標題 1"/>
          <p:cNvSpPr txBox="1">
            <a:spLocks/>
          </p:cNvSpPr>
          <p:nvPr/>
        </p:nvSpPr>
        <p:spPr bwMode="auto">
          <a:xfrm>
            <a:off x="493713" y="115888"/>
            <a:ext cx="8229600" cy="1104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defRPr/>
            </a:pPr>
            <a:r>
              <a:rPr kumimoji="0" lang="zh-TW" altLang="en-US" sz="3000" dirty="0" smtClean="0"/>
              <a:t>以下的句子都運用了</a:t>
            </a:r>
            <a:r>
              <a:rPr kumimoji="0" lang="zh-TW" altLang="en-US" sz="3000" dirty="0" smtClean="0">
                <a:solidFill>
                  <a:srgbClr val="FF0000"/>
                </a:solidFill>
              </a:rPr>
              <a:t>舉例說明</a:t>
            </a:r>
            <a:r>
              <a:rPr lang="zh-TW" altLang="en-US" sz="3200" dirty="0"/>
              <a:t>，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kumimoji="0" lang="zh-TW" altLang="en-US" sz="3000" dirty="0" smtClean="0"/>
              <a:t>你能找出當中的關鍵詞嗎？</a:t>
            </a:r>
            <a:endParaRPr kumimoji="0" lang="en-GB" altLang="zh-HK" sz="3000" dirty="0" smtClean="0"/>
          </a:p>
        </p:txBody>
      </p:sp>
    </p:spTree>
    <p:extLst>
      <p:ext uri="{BB962C8B-B14F-4D97-AF65-F5344CB8AC3E}">
        <p14:creationId xmlns:p14="http://schemas.microsoft.com/office/powerpoint/2010/main" val="40469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2"/>
          <p:cNvSpPr>
            <a:spLocks noGrp="1"/>
          </p:cNvSpPr>
          <p:nvPr>
            <p:ph idx="1"/>
          </p:nvPr>
        </p:nvSpPr>
        <p:spPr>
          <a:xfrm>
            <a:off x="673733" y="1412776"/>
            <a:ext cx="7786699" cy="4903787"/>
          </a:xfrm>
          <a:solidFill>
            <a:srgbClr val="F8EDD3"/>
          </a:solidFill>
        </p:spPr>
        <p:txBody>
          <a:bodyPr/>
          <a:lstStyle/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zh-TW" altLang="zh-HK" dirty="0" smtClean="0"/>
              <a:t>動物吃植物是常見的情況。</a:t>
            </a:r>
            <a:r>
              <a:rPr lang="zh-TW" altLang="en-US" dirty="0" smtClean="0"/>
              <a:t> </a:t>
            </a:r>
            <a:r>
              <a:rPr lang="zh-TW" altLang="zh-HK" dirty="0" smtClean="0"/>
              <a:t>世界上的確有以「吃」小昆蟲為生的植物，</a:t>
            </a:r>
            <a:r>
              <a:rPr lang="zh-TW" altLang="en-US" dirty="0" smtClean="0"/>
              <a:t>譬如</a:t>
            </a:r>
            <a:r>
              <a:rPr lang="zh-TW" altLang="zh-HK" dirty="0" smtClean="0"/>
              <a:t>，豬籠草</a:t>
            </a:r>
            <a:r>
              <a:rPr lang="zh-TW" altLang="en-US" dirty="0" smtClean="0"/>
              <a:t>便</a:t>
            </a:r>
            <a:r>
              <a:rPr lang="zh-TW" altLang="zh-HK" dirty="0" smtClean="0"/>
              <a:t>是其中一種。</a:t>
            </a:r>
            <a:endParaRPr lang="en-US" altLang="zh-TW" dirty="0" smtClean="0"/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en-US" altLang="zh-TW" dirty="0" smtClean="0">
              <a:latin typeface="標楷體" panose="03000509000000000000" pitchFamily="65" charset="-120"/>
            </a:endParaRP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en-US" altLang="zh-TW" dirty="0" smtClean="0">
              <a:latin typeface="標楷體" panose="03000509000000000000" pitchFamily="65" charset="-120"/>
            </a:endParaRP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en-US" altLang="zh-HK" dirty="0" smtClean="0">
              <a:latin typeface="標楷體" panose="03000509000000000000" pitchFamily="65" charset="-120"/>
            </a:endParaRP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zh-HK" altLang="en-US" dirty="0" smtClean="0">
              <a:latin typeface="標楷體" panose="03000509000000000000" pitchFamily="65" charset="-120"/>
            </a:endParaRP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en-GB" altLang="en-US" dirty="0" smtClean="0"/>
          </a:p>
        </p:txBody>
      </p:sp>
      <p:sp>
        <p:nvSpPr>
          <p:cNvPr id="2560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dirty="0" smtClean="0"/>
              <a:t>單元二 說明單元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閱讀</a:t>
            </a:r>
            <a:r>
              <a:rPr lang="en-US" altLang="zh-TW" sz="1200" dirty="0" smtClean="0"/>
              <a:t>)</a:t>
            </a:r>
            <a:endParaRPr lang="zh-HK" altLang="en-US" sz="1200" dirty="0" smtClean="0"/>
          </a:p>
        </p:txBody>
      </p:sp>
      <p:sp>
        <p:nvSpPr>
          <p:cNvPr id="2560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2560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043EB4-BA86-41E6-B349-9F496668FB73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HK" sz="1200" smtClean="0"/>
          </a:p>
        </p:txBody>
      </p:sp>
      <p:sp>
        <p:nvSpPr>
          <p:cNvPr id="12" name="標題 1"/>
          <p:cNvSpPr txBox="1">
            <a:spLocks/>
          </p:cNvSpPr>
          <p:nvPr/>
        </p:nvSpPr>
        <p:spPr bwMode="auto">
          <a:xfrm>
            <a:off x="493713" y="115888"/>
            <a:ext cx="8229600" cy="1104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defRPr/>
            </a:pPr>
            <a:r>
              <a:rPr kumimoji="0" lang="zh-TW" altLang="en-US" sz="3000" dirty="0" smtClean="0"/>
              <a:t>以下的句子都運用了</a:t>
            </a:r>
            <a:r>
              <a:rPr kumimoji="0" lang="zh-TW" altLang="en-US" sz="3000" dirty="0" smtClean="0">
                <a:solidFill>
                  <a:srgbClr val="FF0000"/>
                </a:solidFill>
              </a:rPr>
              <a:t>舉例說明</a:t>
            </a:r>
            <a:r>
              <a:rPr lang="zh-TW" altLang="en-US" sz="3200" dirty="0" smtClean="0"/>
              <a:t>，</a:t>
            </a:r>
            <a:r>
              <a:rPr kumimoji="0" lang="en-US" altLang="zh-TW" sz="3000" dirty="0" smtClean="0"/>
              <a:t/>
            </a:r>
            <a:br>
              <a:rPr kumimoji="0" lang="en-US" altLang="zh-TW" sz="3000" dirty="0" smtClean="0"/>
            </a:br>
            <a:r>
              <a:rPr kumimoji="0" lang="zh-TW" altLang="en-US" sz="3000" dirty="0" smtClean="0"/>
              <a:t>你能找出當中的關鍵詞嗎？</a:t>
            </a:r>
            <a:endParaRPr kumimoji="0" lang="en-GB" altLang="zh-HK" sz="3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76256" y="2278377"/>
            <a:ext cx="1008112" cy="584775"/>
          </a:xfrm>
          <a:prstGeom prst="rect">
            <a:avLst/>
          </a:prstGeom>
          <a:solidFill>
            <a:srgbClr val="F8EDD3"/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譬如</a:t>
            </a:r>
            <a:endParaRPr lang="zh-HK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Picture 9" descr="https://upload.wikimedia.org/wikipedia/commons/0/00/N.reinwardtiana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35847"/>
            <a:ext cx="2448272" cy="27592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雲朵形圖說文字 8"/>
          <p:cNvSpPr/>
          <p:nvPr/>
        </p:nvSpPr>
        <p:spPr>
          <a:xfrm>
            <a:off x="827584" y="4162600"/>
            <a:ext cx="4464496" cy="1485334"/>
          </a:xfrm>
          <a:prstGeom prst="cloudCallout">
            <a:avLst>
              <a:gd name="adj1" fmla="val -44831"/>
              <a:gd name="adj2" fmla="val 704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 smtClean="0">
                <a:solidFill>
                  <a:srgbClr val="7030A0"/>
                </a:solidFill>
              </a:rPr>
              <a:t>加入例子，增加了說服力，令我的    印象更深刻。</a:t>
            </a:r>
            <a:endParaRPr lang="zh-HK" altLang="en-US" sz="2400" dirty="0">
              <a:solidFill>
                <a:srgbClr val="7030A0"/>
              </a:solidFill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1403648" y="2780928"/>
            <a:ext cx="936104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7030A0"/>
                </a:solidFill>
              </a:rPr>
              <a:t>例子</a:t>
            </a:r>
            <a:endParaRPr lang="zh-HK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2"/>
          <p:cNvSpPr>
            <a:spLocks noGrp="1"/>
          </p:cNvSpPr>
          <p:nvPr>
            <p:ph idx="1"/>
          </p:nvPr>
        </p:nvSpPr>
        <p:spPr>
          <a:xfrm>
            <a:off x="493713" y="1452563"/>
            <a:ext cx="8229600" cy="4903787"/>
          </a:xfrm>
          <a:solidFill>
            <a:srgbClr val="F8EDD3"/>
          </a:solidFill>
        </p:spPr>
        <p:txBody>
          <a:bodyPr/>
          <a:lstStyle/>
          <a:p>
            <a:pPr marL="446088" indent="-446088">
              <a:lnSpc>
                <a:spcPct val="150000"/>
              </a:lnSpc>
              <a:buNone/>
            </a:pPr>
            <a:r>
              <a:rPr lang="en-US" altLang="zh-TW" dirty="0"/>
              <a:t>2</a:t>
            </a:r>
            <a:r>
              <a:rPr lang="en-US" altLang="zh-TW" dirty="0" smtClean="0"/>
              <a:t>. </a:t>
            </a:r>
            <a:r>
              <a:rPr lang="zh-TW" altLang="en-US" dirty="0" smtClean="0"/>
              <a:t> 我們在生活中節省用電其實也很簡單</a:t>
            </a:r>
            <a:r>
              <a:rPr lang="zh-TW" altLang="en-US" dirty="0" smtClean="0">
                <a:sym typeface="Wingdings 2" panose="05020102010507070707" pitchFamily="18" charset="2"/>
              </a:rPr>
              <a:t>，        舉個例子</a:t>
            </a:r>
            <a:r>
              <a:rPr lang="zh-TW" altLang="en-US" spc="600" dirty="0" smtClean="0">
                <a:sym typeface="Wingdings 2" panose="05020102010507070707" pitchFamily="18" charset="2"/>
              </a:rPr>
              <a:t>，</a:t>
            </a:r>
            <a:r>
              <a:rPr lang="zh-TW" altLang="en-US" dirty="0" smtClean="0">
                <a:sym typeface="Wingdings 2" panose="05020102010507070707" pitchFamily="18" charset="2"/>
              </a:rPr>
              <a:t>我們</a:t>
            </a:r>
            <a:r>
              <a:rPr lang="zh-TW" altLang="en-US" dirty="0" smtClean="0"/>
              <a:t>可盡量在有日光的時間   完成功課，減少使用電燈的時間。</a:t>
            </a:r>
            <a:endParaRPr lang="en-US" altLang="zh-TW" dirty="0" smtClean="0"/>
          </a:p>
          <a:p>
            <a:pPr marL="0" indent="0">
              <a:buNone/>
            </a:pPr>
            <a:endParaRPr lang="zh-CN" altLang="en-US" dirty="0"/>
          </a:p>
          <a:p>
            <a:pPr marL="446088" indent="-446088">
              <a:lnSpc>
                <a:spcPct val="150000"/>
              </a:lnSpc>
              <a:buNone/>
            </a:pPr>
            <a:endParaRPr lang="en-US" altLang="zh-TW" dirty="0" smtClean="0"/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endParaRPr lang="en-US" altLang="zh-TW" dirty="0" smtClean="0">
              <a:latin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endParaRPr lang="en-US" altLang="zh-TW" dirty="0" smtClean="0">
              <a:latin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endParaRPr lang="en-US" altLang="zh-HK" dirty="0" smtClean="0">
              <a:latin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endParaRPr lang="zh-HK" altLang="en-US" dirty="0" smtClean="0">
              <a:latin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endParaRPr lang="en-GB" altLang="en-US" dirty="0" smtClean="0"/>
          </a:p>
        </p:txBody>
      </p:sp>
      <p:sp>
        <p:nvSpPr>
          <p:cNvPr id="2560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dirty="0" smtClean="0"/>
              <a:t>單元二 說明單元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閱讀</a:t>
            </a:r>
            <a:r>
              <a:rPr lang="en-US" altLang="zh-TW" sz="1200" dirty="0" smtClean="0"/>
              <a:t>)</a:t>
            </a:r>
            <a:endParaRPr lang="zh-HK" altLang="en-US" sz="1200" dirty="0" smtClean="0"/>
          </a:p>
        </p:txBody>
      </p:sp>
      <p:sp>
        <p:nvSpPr>
          <p:cNvPr id="2560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2560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043EB4-BA86-41E6-B349-9F496668FB73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HK" sz="1200" smtClean="0"/>
          </a:p>
        </p:txBody>
      </p:sp>
      <p:sp>
        <p:nvSpPr>
          <p:cNvPr id="12" name="標題 1"/>
          <p:cNvSpPr txBox="1">
            <a:spLocks/>
          </p:cNvSpPr>
          <p:nvPr/>
        </p:nvSpPr>
        <p:spPr bwMode="auto">
          <a:xfrm>
            <a:off x="493713" y="115888"/>
            <a:ext cx="8229600" cy="1104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defRPr/>
            </a:pPr>
            <a:r>
              <a:rPr kumimoji="0" lang="zh-TW" altLang="en-US" sz="3000" dirty="0" smtClean="0"/>
              <a:t>以下的句子都運用了</a:t>
            </a:r>
            <a:r>
              <a:rPr kumimoji="0" lang="zh-TW" altLang="en-US" sz="3000" dirty="0" smtClean="0">
                <a:solidFill>
                  <a:srgbClr val="FF0000"/>
                </a:solidFill>
              </a:rPr>
              <a:t>舉例說明</a:t>
            </a:r>
            <a:r>
              <a:rPr lang="zh-TW" altLang="en-US" sz="3200" dirty="0"/>
              <a:t>，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kumimoji="0" lang="zh-TW" altLang="en-US" sz="3000" dirty="0" smtClean="0"/>
              <a:t>你能找出當中的關鍵詞嗎？</a:t>
            </a:r>
            <a:endParaRPr kumimoji="0" lang="en-GB" altLang="zh-HK" sz="3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33033" y="2348880"/>
            <a:ext cx="1886280" cy="584775"/>
          </a:xfrm>
          <a:prstGeom prst="rect">
            <a:avLst/>
          </a:prstGeom>
          <a:solidFill>
            <a:srgbClr val="F8EDD3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舉個例子</a:t>
            </a:r>
            <a:endParaRPr lang="zh-HK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" name="雲朵形圖說文字 7"/>
          <p:cNvSpPr/>
          <p:nvPr/>
        </p:nvSpPr>
        <p:spPr>
          <a:xfrm>
            <a:off x="2819313" y="3950190"/>
            <a:ext cx="5904000" cy="1485334"/>
          </a:xfrm>
          <a:prstGeom prst="cloudCallout">
            <a:avLst>
              <a:gd name="adj1" fmla="val 47916"/>
              <a:gd name="adj2" fmla="val 798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 smtClean="0">
                <a:solidFill>
                  <a:srgbClr val="7030A0"/>
                </a:solidFill>
              </a:rPr>
              <a:t>加入例子，說服我省電的方法很簡單，容易實行。</a:t>
            </a:r>
            <a:endParaRPr lang="zh-HK" altLang="en-US" sz="2400" dirty="0">
              <a:solidFill>
                <a:srgbClr val="7030A0"/>
              </a:solidFill>
            </a:endParaRPr>
          </a:p>
        </p:txBody>
      </p:sp>
      <p:pic>
        <p:nvPicPr>
          <p:cNvPr id="9" name="圖片 8" descr="https://www.wikihow.com/images_en/thumb/5/5d/Plan-a-Homework-Schedule-Step-2-Version-3.jpg/v4-900px-Plan-a-Homework-Schedule-Step-2-Version-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83" b="9814"/>
          <a:stretch/>
        </p:blipFill>
        <p:spPr bwMode="auto">
          <a:xfrm>
            <a:off x="755576" y="3950190"/>
            <a:ext cx="1944216" cy="1855074"/>
          </a:xfrm>
          <a:prstGeom prst="flowChartAlternateProcess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圓角矩形 9"/>
          <p:cNvSpPr/>
          <p:nvPr/>
        </p:nvSpPr>
        <p:spPr>
          <a:xfrm>
            <a:off x="6444208" y="2096852"/>
            <a:ext cx="936104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7030A0"/>
                </a:solidFill>
              </a:rPr>
              <a:t>例子</a:t>
            </a:r>
            <a:endParaRPr lang="zh-HK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0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8676000" cy="4896000"/>
          </a:xfrm>
          <a:solidFill>
            <a:srgbClr val="F8EDD3"/>
          </a:solidFill>
        </p:spPr>
        <p:txBody>
          <a:bodyPr/>
          <a:lstStyle/>
          <a:p>
            <a:pPr marL="446088" indent="-446088">
              <a:lnSpc>
                <a:spcPct val="150000"/>
              </a:lnSpc>
              <a:buNone/>
            </a:pPr>
            <a:r>
              <a:rPr lang="en-US" altLang="zh-TW" dirty="0" smtClean="0"/>
              <a:t>3. </a:t>
            </a:r>
            <a:r>
              <a:rPr lang="zh-CN" altLang="en-US" dirty="0" smtClean="0"/>
              <a:t>寓言是含有</a:t>
            </a:r>
            <a:r>
              <a:rPr lang="zh-CN" altLang="en-US" dirty="0"/>
              <a:t>道德</a:t>
            </a:r>
            <a:r>
              <a:rPr lang="zh-CN" altLang="en-US" dirty="0" smtClean="0"/>
              <a:t>教育的</a:t>
            </a:r>
            <a:r>
              <a:rPr lang="zh-CN" altLang="en-US" dirty="0"/>
              <a:t>短篇</a:t>
            </a:r>
            <a:r>
              <a:rPr lang="zh-CN" altLang="en-US" dirty="0" smtClean="0"/>
              <a:t>故事</a:t>
            </a:r>
            <a:r>
              <a:rPr lang="zh-TW" altLang="en-US" dirty="0" smtClean="0"/>
              <a:t>。</a:t>
            </a:r>
            <a:r>
              <a:rPr lang="zh-TW" altLang="en-US" u="sng" dirty="0" smtClean="0"/>
              <a:t>中國</a:t>
            </a:r>
            <a:r>
              <a:rPr lang="zh-TW" altLang="en-US" dirty="0" smtClean="0"/>
              <a:t>自古已有很多著名的</a:t>
            </a:r>
            <a:r>
              <a:rPr lang="zh-CN" altLang="en-US" dirty="0"/>
              <a:t>寓言</a:t>
            </a:r>
            <a:r>
              <a:rPr lang="zh-CN" altLang="en-US" dirty="0" smtClean="0"/>
              <a:t>故事</a:t>
            </a:r>
            <a:r>
              <a:rPr lang="zh-TW" altLang="en-US" dirty="0" smtClean="0"/>
              <a:t>，</a:t>
            </a:r>
            <a:r>
              <a:rPr lang="zh-CN" altLang="en-US" dirty="0" smtClean="0"/>
              <a:t>如</a:t>
            </a:r>
            <a:r>
              <a:rPr lang="en-US" altLang="zh-TW" spc="-300" dirty="0" smtClean="0"/>
              <a:t>〈</a:t>
            </a:r>
            <a:r>
              <a:rPr lang="zh-CN" altLang="en-US" dirty="0" smtClean="0"/>
              <a:t>自相矛盾</a:t>
            </a:r>
            <a:r>
              <a:rPr lang="en-US" altLang="zh-TW" spc="-300" dirty="0" smtClean="0"/>
              <a:t>〉</a:t>
            </a:r>
            <a:r>
              <a:rPr lang="zh-TW" altLang="en-US" spc="-300" dirty="0" smtClean="0"/>
              <a:t>、</a:t>
            </a:r>
            <a:r>
              <a:rPr lang="en-US" altLang="zh-TW" dirty="0" smtClean="0"/>
              <a:t>〈</a:t>
            </a:r>
            <a:r>
              <a:rPr lang="zh-TW" altLang="en-US" dirty="0" smtClean="0"/>
              <a:t>畫</a:t>
            </a:r>
            <a:r>
              <a:rPr lang="zh-CN" altLang="en-US" dirty="0" smtClean="0"/>
              <a:t>蛇添足</a:t>
            </a:r>
            <a:r>
              <a:rPr lang="en-US" altLang="zh-TW" dirty="0" smtClean="0"/>
              <a:t>〉</a:t>
            </a:r>
            <a:r>
              <a:rPr lang="zh-TW" altLang="en-US" spc="-300" dirty="0" smtClean="0"/>
              <a:t>等；</a:t>
            </a:r>
            <a:r>
              <a:rPr lang="zh-TW" altLang="en-US" dirty="0" smtClean="0"/>
              <a:t>而</a:t>
            </a:r>
            <a:r>
              <a:rPr lang="zh-CN" altLang="en-US" dirty="0" smtClean="0"/>
              <a:t>古</a:t>
            </a:r>
            <a:r>
              <a:rPr lang="zh-TW" altLang="en-US" u="sng" dirty="0" smtClean="0"/>
              <a:t>希臘</a:t>
            </a:r>
            <a:r>
              <a:rPr lang="zh-TW" altLang="en-US" dirty="0" smtClean="0"/>
              <a:t>也有不少</a:t>
            </a:r>
            <a:r>
              <a:rPr lang="zh-CN" altLang="en-US" dirty="0" smtClean="0"/>
              <a:t>寓言名</a:t>
            </a:r>
            <a:r>
              <a:rPr lang="zh-TW" altLang="en-US" dirty="0" smtClean="0"/>
              <a:t>  篇，好像</a:t>
            </a:r>
            <a:r>
              <a:rPr lang="en-US" altLang="zh-TW" spc="-300" dirty="0" smtClean="0"/>
              <a:t>〈</a:t>
            </a:r>
            <a:r>
              <a:rPr lang="zh-TW" altLang="en-US" dirty="0" smtClean="0"/>
              <a:t>龜兔賽跑</a:t>
            </a:r>
            <a:r>
              <a:rPr lang="en-US" altLang="zh-TW" spc="-300" dirty="0" smtClean="0"/>
              <a:t>〉</a:t>
            </a:r>
            <a:r>
              <a:rPr lang="zh-TW" altLang="en-US" spc="-300" dirty="0" smtClean="0"/>
              <a:t>、</a:t>
            </a:r>
            <a:r>
              <a:rPr lang="en-US" altLang="zh-TW" spc="-300" dirty="0" smtClean="0"/>
              <a:t>〈</a:t>
            </a:r>
            <a:r>
              <a:rPr lang="zh-TW" altLang="en-US" dirty="0" smtClean="0"/>
              <a:t>狼來了</a:t>
            </a:r>
            <a:r>
              <a:rPr lang="en-US" altLang="zh-TW" spc="-300" dirty="0" smtClean="0"/>
              <a:t>〉</a:t>
            </a:r>
            <a:r>
              <a:rPr lang="zh-TW" altLang="en-US" spc="-300" dirty="0" smtClean="0"/>
              <a:t>，都</a:t>
            </a:r>
            <a:r>
              <a:rPr lang="zh-TW" altLang="en-US" dirty="0"/>
              <a:t>是大家耳熟能詳的故事。</a:t>
            </a:r>
            <a:endParaRPr lang="en-US" altLang="zh-TW" dirty="0"/>
          </a:p>
          <a:p>
            <a:pPr marL="0" indent="0">
              <a:buNone/>
            </a:pPr>
            <a:endParaRPr lang="zh-CN" altLang="en-US" dirty="0"/>
          </a:p>
          <a:p>
            <a:pPr marL="446088" indent="-446088">
              <a:lnSpc>
                <a:spcPct val="150000"/>
              </a:lnSpc>
              <a:buNone/>
            </a:pPr>
            <a:endParaRPr lang="en-US" altLang="zh-TW" dirty="0" smtClean="0"/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endParaRPr lang="en-US" altLang="zh-TW" dirty="0" smtClean="0">
              <a:latin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endParaRPr lang="en-US" altLang="zh-TW" dirty="0" smtClean="0">
              <a:latin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endParaRPr lang="en-US" altLang="zh-HK" dirty="0" smtClean="0">
              <a:latin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endParaRPr lang="zh-HK" altLang="en-US" dirty="0" smtClean="0">
              <a:latin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endParaRPr lang="en-GB" altLang="en-US" dirty="0" smtClean="0"/>
          </a:p>
        </p:txBody>
      </p:sp>
      <p:sp>
        <p:nvSpPr>
          <p:cNvPr id="2560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dirty="0" smtClean="0"/>
              <a:t>單元二 說明單元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閱讀</a:t>
            </a:r>
            <a:r>
              <a:rPr lang="en-US" altLang="zh-TW" sz="1200" dirty="0" smtClean="0"/>
              <a:t>)</a:t>
            </a:r>
            <a:endParaRPr lang="zh-HK" altLang="en-US" sz="1200" dirty="0" smtClean="0"/>
          </a:p>
        </p:txBody>
      </p:sp>
      <p:sp>
        <p:nvSpPr>
          <p:cNvPr id="2560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2560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043EB4-BA86-41E6-B349-9F496668FB73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HK" sz="1200" smtClean="0"/>
          </a:p>
        </p:txBody>
      </p:sp>
      <p:sp>
        <p:nvSpPr>
          <p:cNvPr id="12" name="標題 1"/>
          <p:cNvSpPr txBox="1">
            <a:spLocks/>
          </p:cNvSpPr>
          <p:nvPr/>
        </p:nvSpPr>
        <p:spPr bwMode="auto">
          <a:xfrm>
            <a:off x="493713" y="115888"/>
            <a:ext cx="8229600" cy="1104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defRPr/>
            </a:pPr>
            <a:r>
              <a:rPr kumimoji="0" lang="zh-TW" altLang="en-US" sz="3000" dirty="0" smtClean="0"/>
              <a:t>以下的句子都運用了</a:t>
            </a:r>
            <a:r>
              <a:rPr kumimoji="0" lang="zh-TW" altLang="en-US" sz="3000" dirty="0" smtClean="0">
                <a:solidFill>
                  <a:srgbClr val="FF0000"/>
                </a:solidFill>
              </a:rPr>
              <a:t>舉例說明</a:t>
            </a:r>
            <a:r>
              <a:rPr lang="zh-TW" altLang="en-US" sz="3200" dirty="0"/>
              <a:t>，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kumimoji="0" lang="zh-TW" altLang="en-US" sz="3000" dirty="0" smtClean="0"/>
              <a:t>你能找出當中的關鍵詞嗎？</a:t>
            </a:r>
            <a:endParaRPr kumimoji="0" lang="en-GB" altLang="zh-HK" sz="3000" dirty="0" smtClean="0"/>
          </a:p>
        </p:txBody>
      </p:sp>
      <p:sp>
        <p:nvSpPr>
          <p:cNvPr id="9" name="TextBox 3"/>
          <p:cNvSpPr txBox="1"/>
          <p:nvPr/>
        </p:nvSpPr>
        <p:spPr>
          <a:xfrm>
            <a:off x="1547784" y="3789096"/>
            <a:ext cx="1080000" cy="504000"/>
          </a:xfrm>
          <a:prstGeom prst="rect">
            <a:avLst/>
          </a:prstGeom>
          <a:solidFill>
            <a:srgbClr val="F8EDD3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好像</a:t>
            </a:r>
            <a:endParaRPr lang="zh-HK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580112" y="2276872"/>
            <a:ext cx="576064" cy="584775"/>
          </a:xfrm>
          <a:prstGeom prst="rect">
            <a:avLst/>
          </a:prstGeom>
          <a:solidFill>
            <a:srgbClr val="F8EDD3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如</a:t>
            </a:r>
            <a:endParaRPr lang="zh-HK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1" name="雲朵形圖說文字 10"/>
          <p:cNvSpPr/>
          <p:nvPr/>
        </p:nvSpPr>
        <p:spPr>
          <a:xfrm>
            <a:off x="3275856" y="4836711"/>
            <a:ext cx="5184576" cy="1485334"/>
          </a:xfrm>
          <a:prstGeom prst="cloudCallout">
            <a:avLst>
              <a:gd name="adj1" fmla="val 52018"/>
              <a:gd name="adj2" fmla="val 239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 smtClean="0">
                <a:solidFill>
                  <a:srgbClr val="7030A0"/>
                </a:solidFill>
              </a:rPr>
              <a:t>加入例子，</a:t>
            </a:r>
            <a:endParaRPr lang="en-US" altLang="zh-TW" sz="24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zh-TW" altLang="en-US" sz="2400" dirty="0" smtClean="0">
                <a:solidFill>
                  <a:srgbClr val="7030A0"/>
                </a:solidFill>
              </a:rPr>
              <a:t>令資料更豐富及具體。</a:t>
            </a:r>
            <a:endParaRPr lang="zh-HK" altLang="en-US" sz="2400" dirty="0">
              <a:solidFill>
                <a:srgbClr val="7030A0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884368" y="2060848"/>
            <a:ext cx="936104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7030A0"/>
                </a:solidFill>
              </a:rPr>
              <a:t>例子</a:t>
            </a:r>
            <a:endParaRPr lang="zh-HK" altLang="en-US" sz="2400" dirty="0">
              <a:solidFill>
                <a:srgbClr val="7030A0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499992" y="3609076"/>
            <a:ext cx="936104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7030A0"/>
                </a:solidFill>
              </a:rPr>
              <a:t>例子</a:t>
            </a:r>
            <a:endParaRPr lang="zh-HK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1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內容版面配置區 2"/>
          <p:cNvSpPr txBox="1">
            <a:spLocks/>
          </p:cNvSpPr>
          <p:nvPr/>
        </p:nvSpPr>
        <p:spPr bwMode="auto">
          <a:xfrm>
            <a:off x="1524000" y="33083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endParaRPr kumimoji="0" lang="en-GB" altLang="en-US"/>
          </a:p>
        </p:txBody>
      </p:sp>
      <p:sp>
        <p:nvSpPr>
          <p:cNvPr id="2355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2355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2355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21A61C-073F-4CB8-8E0E-A2693361929B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HK" sz="1200" smtClean="0"/>
          </a:p>
        </p:txBody>
      </p:sp>
      <p:sp>
        <p:nvSpPr>
          <p:cNvPr id="9" name="圓角矩形圖說文字 8"/>
          <p:cNvSpPr/>
          <p:nvPr/>
        </p:nvSpPr>
        <p:spPr>
          <a:xfrm>
            <a:off x="827584" y="1988840"/>
            <a:ext cx="7299325" cy="3038648"/>
          </a:xfrm>
          <a:prstGeom prst="wedgeRoundRectCallout">
            <a:avLst>
              <a:gd name="adj1" fmla="val 38550"/>
              <a:gd name="adj2" fmla="val 7015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kumimoji="0" lang="zh-TW" altLang="en-US" sz="2800" dirty="0"/>
              <a:t>可以留意文句中有沒有以下</a:t>
            </a:r>
            <a:r>
              <a:rPr kumimoji="0" lang="zh-TW" altLang="en-US" sz="2800" dirty="0" smtClean="0"/>
              <a:t>的詞語：</a:t>
            </a:r>
            <a:endParaRPr kumimoji="0" lang="en-US" altLang="zh-TW" sz="2800" dirty="0"/>
          </a:p>
          <a:p>
            <a:pPr lvl="1">
              <a:spcBef>
                <a:spcPct val="50000"/>
              </a:spcBef>
              <a:defRPr/>
            </a:pPr>
            <a:r>
              <a:rPr kumimoji="0" lang="zh-TW" altLang="en-US" dirty="0" smtClean="0">
                <a:latin typeface="標楷體" panose="03000509000000000000" pitchFamily="65" charset="-120"/>
              </a:rPr>
              <a:t>「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例如</a:t>
            </a:r>
            <a:r>
              <a:rPr kumimoji="0" lang="en-US" altLang="zh-TW" dirty="0" smtClean="0">
                <a:latin typeface="標楷體" panose="03000509000000000000" pitchFamily="65" charset="-120"/>
              </a:rPr>
              <a:t>……</a:t>
            </a:r>
            <a:r>
              <a:rPr kumimoji="0" lang="zh-TW" altLang="en-US" dirty="0" smtClean="0">
                <a:latin typeface="標楷體" panose="03000509000000000000" pitchFamily="65" charset="-120"/>
              </a:rPr>
              <a:t>」</a:t>
            </a:r>
            <a:endParaRPr kumimoji="0" lang="en-US" altLang="zh-TW" dirty="0" smtClean="0">
              <a:latin typeface="標楷體" panose="03000509000000000000" pitchFamily="65" charset="-120"/>
            </a:endParaRPr>
          </a:p>
          <a:p>
            <a:pPr lvl="1">
              <a:spcBef>
                <a:spcPct val="50000"/>
              </a:spcBef>
              <a:defRPr/>
            </a:pPr>
            <a:r>
              <a:rPr kumimoji="0" lang="zh-TW" altLang="en-US" dirty="0" smtClean="0">
                <a:latin typeface="標楷體" panose="03000509000000000000" pitchFamily="65" charset="-120"/>
              </a:rPr>
              <a:t>「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舉例</a:t>
            </a:r>
            <a:r>
              <a:rPr kumimoji="0" lang="en-US" altLang="zh-TW" dirty="0" smtClean="0">
                <a:latin typeface="標楷體" panose="03000509000000000000" pitchFamily="65" charset="-120"/>
              </a:rPr>
              <a:t>……</a:t>
            </a:r>
            <a:r>
              <a:rPr kumimoji="0" lang="zh-TW" altLang="en-US" dirty="0" smtClean="0">
                <a:latin typeface="標楷體" panose="03000509000000000000" pitchFamily="65" charset="-120"/>
              </a:rPr>
              <a:t>」</a:t>
            </a:r>
            <a:endParaRPr kumimoji="0" lang="en-US" altLang="zh-TW" dirty="0" smtClean="0">
              <a:latin typeface="標楷體" panose="03000509000000000000" pitchFamily="65" charset="-120"/>
            </a:endParaRPr>
          </a:p>
          <a:p>
            <a:pPr lvl="1">
              <a:spcBef>
                <a:spcPct val="50000"/>
              </a:spcBef>
              <a:defRPr/>
            </a:pPr>
            <a:r>
              <a:rPr kumimoji="0" lang="zh-TW" altLang="en-US" dirty="0" smtClean="0">
                <a:latin typeface="標楷體" panose="03000509000000000000" pitchFamily="65" charset="-120"/>
              </a:rPr>
              <a:t>「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好像</a:t>
            </a:r>
            <a:r>
              <a:rPr kumimoji="0" lang="en-US" altLang="zh-TW" dirty="0" smtClean="0">
                <a:latin typeface="標楷體" panose="03000509000000000000" pitchFamily="65" charset="-120"/>
              </a:rPr>
              <a:t>……</a:t>
            </a:r>
            <a:r>
              <a:rPr kumimoji="0" lang="zh-TW" altLang="en-US" dirty="0" smtClean="0">
                <a:latin typeface="標楷體" panose="03000509000000000000" pitchFamily="65" charset="-120"/>
              </a:rPr>
              <a:t>」</a:t>
            </a:r>
            <a:endParaRPr kumimoji="0" lang="en-US" altLang="zh-TW" dirty="0">
              <a:latin typeface="標楷體" panose="03000509000000000000" pitchFamily="65" charset="-120"/>
            </a:endParaRPr>
          </a:p>
        </p:txBody>
      </p:sp>
      <p:sp>
        <p:nvSpPr>
          <p:cNvPr id="10" name="圓角矩形 5"/>
          <p:cNvSpPr/>
          <p:nvPr/>
        </p:nvSpPr>
        <p:spPr>
          <a:xfrm>
            <a:off x="2287588" y="276225"/>
            <a:ext cx="5184775" cy="10652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000" dirty="0" smtClean="0"/>
              <a:t>2. </a:t>
            </a:r>
            <a:r>
              <a:rPr lang="zh-TW" altLang="en-US" sz="4000" dirty="0" smtClean="0"/>
              <a:t>舉例說明</a:t>
            </a:r>
            <a:endParaRPr lang="zh-HK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5836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27653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27654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2765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A0379A-41FC-40E9-83F5-D73F934B95D8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HK" sz="1200" smtClean="0"/>
          </a:p>
        </p:txBody>
      </p:sp>
      <p:pic>
        <p:nvPicPr>
          <p:cNvPr id="27658" name="Picture 2" descr="UFO cartoon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73463"/>
            <a:ext cx="28257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83568" y="1996956"/>
            <a:ext cx="756084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dirty="0" smtClean="0">
                <a:latin typeface="+mn-ea"/>
                <a:ea typeface="+mn-ea"/>
              </a:rPr>
              <a:t>外星人被你們說服了。</a:t>
            </a:r>
            <a:endParaRPr lang="en-US" altLang="zh-TW" sz="3600" dirty="0" smtClean="0">
              <a:latin typeface="+mn-ea"/>
              <a:ea typeface="+mn-ea"/>
            </a:endParaRPr>
          </a:p>
          <a:p>
            <a:pPr>
              <a:spcBef>
                <a:spcPct val="50000"/>
              </a:spcBef>
            </a:pPr>
            <a:r>
              <a:rPr lang="zh-TW" altLang="en-US" sz="3600" dirty="0" smtClean="0">
                <a:latin typeface="+mn-ea"/>
                <a:ea typeface="+mn-ea"/>
              </a:rPr>
              <a:t>他計劃返回太空報告情況，並希望帶同一隻花</a:t>
            </a:r>
            <a:r>
              <a:rPr lang="zh-TW" altLang="en-US" sz="3600" dirty="0">
                <a:latin typeface="+mn-ea"/>
                <a:ea typeface="+mn-ea"/>
              </a:rPr>
              <a:t>貓</a:t>
            </a:r>
            <a:r>
              <a:rPr lang="zh-TW" altLang="en-US" sz="3600" dirty="0" smtClean="0">
                <a:latin typeface="+mn-ea"/>
                <a:ea typeface="+mn-ea"/>
              </a:rPr>
              <a:t>回去作證明。</a:t>
            </a:r>
            <a:endParaRPr lang="en-US" altLang="zh-TW" sz="3600" dirty="0">
              <a:latin typeface="+mn-ea"/>
              <a:ea typeface="+mn-ea"/>
            </a:endParaRPr>
          </a:p>
          <a:p>
            <a:pPr>
              <a:spcBef>
                <a:spcPct val="50000"/>
              </a:spcBef>
            </a:pPr>
            <a:endParaRPr lang="zh-TW" altLang="en-US" sz="3600" dirty="0">
              <a:latin typeface="+mn-ea"/>
              <a:ea typeface="+mn-ea"/>
            </a:endParaRPr>
          </a:p>
        </p:txBody>
      </p:sp>
      <p:pic>
        <p:nvPicPr>
          <p:cNvPr id="27660" name="Picture 6" descr="ç¸éåç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4793605"/>
            <a:ext cx="10572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圓角矩形 5"/>
          <p:cNvSpPr/>
          <p:nvPr/>
        </p:nvSpPr>
        <p:spPr>
          <a:xfrm>
            <a:off x="1979613" y="382588"/>
            <a:ext cx="5184775" cy="14398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4000" dirty="0" smtClean="0"/>
              <a:t>說明的方法</a:t>
            </a:r>
            <a:r>
              <a:rPr lang="en-US" altLang="zh-TW" sz="4000" dirty="0" smtClean="0"/>
              <a:t>(3)</a:t>
            </a:r>
            <a:endParaRPr lang="zh-HK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0809 -0.08866 C 0.09774 -0.1081 0.12534 -0.12847 0.15555 -0.14444 C 0.19045 -0.16319 0.21944 -0.17361 0.24184 -0.17546 L 0.34635 -0.18657 " pathEditMode="relative" rAng="20280000" ptsTypes="AAAAA">
                                      <p:cBhvr>
                                        <p:cTn id="6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29699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9C7BA1-A05B-4BF9-AA1D-B188A42F4B33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HK" sz="120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3387725" y="5219442"/>
            <a:ext cx="3114675" cy="1108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200" dirty="0"/>
              <a:t>肥貓大比併：</a:t>
            </a:r>
            <a:endParaRPr lang="en-US" altLang="zh-TW" sz="2200" dirty="0"/>
          </a:p>
          <a:p>
            <a:pPr>
              <a:defRPr/>
            </a:pPr>
            <a:r>
              <a:rPr lang="zh-TW" altLang="en-US" sz="2200" dirty="0"/>
              <a:t>哪一隻貓兒最肥胖</a:t>
            </a:r>
            <a:r>
              <a:rPr lang="en-US" altLang="zh-TW" sz="2200" dirty="0"/>
              <a:t>﹖</a:t>
            </a:r>
          </a:p>
          <a:p>
            <a:pPr>
              <a:defRPr/>
            </a:pPr>
            <a:r>
              <a:rPr lang="zh-TW" altLang="en-US" sz="2200" dirty="0"/>
              <a:t>用甚麼方法來比呢</a:t>
            </a:r>
            <a:r>
              <a:rPr lang="en-US" altLang="zh-TW" sz="2200" dirty="0"/>
              <a:t>﹖</a:t>
            </a:r>
            <a:endParaRPr lang="zh-HK" alt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916113"/>
            <a:ext cx="2779295" cy="3078161"/>
            <a:chOff x="457200" y="1916113"/>
            <a:chExt cx="2779295" cy="3078161"/>
          </a:xfrm>
        </p:grpSpPr>
        <p:pic>
          <p:nvPicPr>
            <p:cNvPr id="29701" name="Picture 4" descr="fat catçåçæå°çµæ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1916113"/>
              <a:ext cx="2436812" cy="182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593761" y="3436937"/>
              <a:ext cx="549275" cy="5222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2800" dirty="0"/>
                <a:t>甲</a:t>
              </a:r>
              <a:endParaRPr lang="zh-HK" altLang="en-US" sz="2800" dirty="0"/>
            </a:p>
          </p:txBody>
        </p:sp>
        <p:sp>
          <p:nvSpPr>
            <p:cNvPr id="2" name="Rounded Rectangular Callout 1"/>
            <p:cNvSpPr/>
            <p:nvPr/>
          </p:nvSpPr>
          <p:spPr>
            <a:xfrm>
              <a:off x="457200" y="4005262"/>
              <a:ext cx="2779295" cy="989012"/>
            </a:xfrm>
            <a:prstGeom prst="wedgeRoundRectCallout">
              <a:avLst>
                <a:gd name="adj1" fmla="val 20170"/>
                <a:gd name="adj2" fmla="val -77716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100" dirty="0" smtClean="0"/>
                <a:t>喵！我是最肥的！</a:t>
              </a:r>
              <a:endParaRPr lang="en-US" altLang="zh-TW" sz="2100" dirty="0" smtClean="0"/>
            </a:p>
            <a:p>
              <a:pPr algn="ctr">
                <a:defRPr/>
              </a:pPr>
              <a:r>
                <a:rPr lang="zh-TW" altLang="en-US" sz="2100" dirty="0" smtClean="0"/>
                <a:t>我的名字叫大肥貓。</a:t>
              </a:r>
              <a:endParaRPr lang="zh-HK" altLang="en-US" sz="21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02000" y="1916113"/>
            <a:ext cx="2727325" cy="3181349"/>
            <a:chOff x="3302000" y="1916113"/>
            <a:chExt cx="2727325" cy="3181349"/>
          </a:xfrm>
        </p:grpSpPr>
        <p:pic>
          <p:nvPicPr>
            <p:cNvPr id="29702" name="Picture 6" descr="fat catçåçæå°çµæ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0" y="1916113"/>
              <a:ext cx="2727325" cy="182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3302000" y="3382209"/>
              <a:ext cx="547688" cy="5238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2800" dirty="0"/>
                <a:t>乙</a:t>
              </a:r>
              <a:endParaRPr lang="zh-HK" altLang="en-US" sz="2800" dirty="0"/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3419872" y="3959225"/>
              <a:ext cx="2599928" cy="1138237"/>
            </a:xfrm>
            <a:prstGeom prst="wedgeRoundRectCallout">
              <a:avLst>
                <a:gd name="adj1" fmla="val 8219"/>
                <a:gd name="adj2" fmla="val -66995"/>
                <a:gd name="adj3" fmla="val 1666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2100" spc="-300" dirty="0" smtClean="0"/>
                <a:t>喵！</a:t>
              </a:r>
              <a:r>
                <a:rPr lang="zh-TW" altLang="en-US" sz="2100" dirty="0" smtClean="0"/>
                <a:t>肥到反</a:t>
              </a:r>
              <a:r>
                <a:rPr lang="zh-TW" altLang="en-US" sz="2100" spc="-150" dirty="0" smtClean="0"/>
                <a:t>肚！</a:t>
              </a:r>
              <a:endParaRPr lang="en-US" altLang="zh-TW" sz="2100" spc="-150" dirty="0" smtClean="0"/>
            </a:p>
            <a:p>
              <a:pPr>
                <a:defRPr/>
              </a:pPr>
              <a:r>
                <a:rPr lang="zh-TW" altLang="en-US" sz="2100" dirty="0" smtClean="0"/>
                <a:t>我的</a:t>
              </a:r>
              <a:r>
                <a:rPr lang="zh-TW" altLang="en-US" sz="2100" dirty="0"/>
                <a:t>肚</a:t>
              </a:r>
              <a:r>
                <a:rPr lang="zh-TW" altLang="en-US" sz="2100" dirty="0" smtClean="0"/>
                <a:t>腩比你們的頭還要大呢！</a:t>
              </a:r>
              <a:endParaRPr lang="zh-HK" altLang="en-US" sz="2100" dirty="0"/>
            </a:p>
          </p:txBody>
        </p:sp>
      </p:grpSp>
      <p:sp>
        <p:nvSpPr>
          <p:cNvPr id="20" name="圓角矩形 7"/>
          <p:cNvSpPr/>
          <p:nvPr/>
        </p:nvSpPr>
        <p:spPr>
          <a:xfrm>
            <a:off x="611188" y="260350"/>
            <a:ext cx="8321675" cy="14398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4000" dirty="0" smtClean="0"/>
              <a:t>下面三隻花貓，外星人想要最肥   最重的一隻，你會怎樣選呢</a:t>
            </a:r>
            <a:r>
              <a:rPr lang="en-US" altLang="zh-TW" sz="4000" dirty="0" smtClean="0"/>
              <a:t>﹖</a:t>
            </a:r>
            <a:endParaRPr lang="zh-HK" altLang="en-US" sz="40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227763" y="1944688"/>
            <a:ext cx="2705100" cy="3123941"/>
            <a:chOff x="6227763" y="1944688"/>
            <a:chExt cx="2705100" cy="3123941"/>
          </a:xfrm>
        </p:grpSpPr>
        <p:pic>
          <p:nvPicPr>
            <p:cNvPr id="29703" name="Picture 8" descr="fat catçåçæå°çµæ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63" y="1944688"/>
              <a:ext cx="2705100" cy="179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字方塊 13"/>
            <p:cNvSpPr txBox="1"/>
            <p:nvPr/>
          </p:nvSpPr>
          <p:spPr>
            <a:xfrm>
              <a:off x="6227763" y="3367209"/>
              <a:ext cx="549275" cy="5238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2800" dirty="0"/>
                <a:t>丙</a:t>
              </a:r>
              <a:endParaRPr lang="zh-HK" altLang="en-US" sz="2800" dirty="0"/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6235450" y="3930392"/>
              <a:ext cx="2662813" cy="1138237"/>
            </a:xfrm>
            <a:prstGeom prst="wedgeRoundRectCallout">
              <a:avLst>
                <a:gd name="adj1" fmla="val 8219"/>
                <a:gd name="adj2" fmla="val -66995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2100" dirty="0" smtClean="0"/>
                <a:t>喵！你看！我肥得頭、身、腿已連成一體，肥到無敵！</a:t>
              </a:r>
              <a:endParaRPr lang="zh-HK" altLang="en-US" sz="2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29699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9C7BA1-A05B-4BF9-AA1D-B188A42F4B33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HK" sz="1200" smtClean="0"/>
          </a:p>
        </p:txBody>
      </p:sp>
      <p:pic>
        <p:nvPicPr>
          <p:cNvPr id="29701" name="Picture 4" descr="fat cat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2436812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fat cat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1916113"/>
            <a:ext cx="272732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fat cat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44688"/>
            <a:ext cx="27051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93761" y="3436937"/>
            <a:ext cx="549275" cy="5222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dirty="0"/>
              <a:t>甲</a:t>
            </a:r>
            <a:endParaRPr lang="zh-HK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227763" y="3367209"/>
            <a:ext cx="549275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dirty="0"/>
              <a:t>丙</a:t>
            </a:r>
            <a:endParaRPr lang="zh-HK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302000" y="3382209"/>
            <a:ext cx="547688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dirty="0"/>
              <a:t>乙</a:t>
            </a:r>
            <a:endParaRPr lang="zh-HK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57200" y="4245136"/>
            <a:ext cx="3114675" cy="1108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200" dirty="0"/>
              <a:t>肥貓大比併：</a:t>
            </a:r>
            <a:endParaRPr lang="en-US" altLang="zh-TW" sz="2200" dirty="0"/>
          </a:p>
          <a:p>
            <a:pPr>
              <a:defRPr/>
            </a:pPr>
            <a:r>
              <a:rPr lang="zh-TW" altLang="en-US" sz="2200" dirty="0"/>
              <a:t>哪一隻貓兒最肥胖</a:t>
            </a:r>
            <a:r>
              <a:rPr lang="en-US" altLang="zh-TW" sz="2200" dirty="0"/>
              <a:t>﹖</a:t>
            </a:r>
          </a:p>
          <a:p>
            <a:pPr>
              <a:defRPr/>
            </a:pPr>
            <a:r>
              <a:rPr lang="zh-TW" altLang="en-US" sz="2200" dirty="0"/>
              <a:t>用甚麼方法來比呢</a:t>
            </a:r>
            <a:r>
              <a:rPr lang="en-US" altLang="zh-TW" sz="2200" dirty="0"/>
              <a:t>﹖</a:t>
            </a:r>
            <a:endParaRPr lang="zh-HK" altLang="en-US" sz="2200" dirty="0"/>
          </a:p>
        </p:txBody>
      </p:sp>
      <p:sp>
        <p:nvSpPr>
          <p:cNvPr id="17" name="雲朵形圖說文字 16"/>
          <p:cNvSpPr/>
          <p:nvPr/>
        </p:nvSpPr>
        <p:spPr>
          <a:xfrm>
            <a:off x="3635896" y="4052659"/>
            <a:ext cx="5400600" cy="1989013"/>
          </a:xfrm>
          <a:prstGeom prst="cloudCallout">
            <a:avLst>
              <a:gd name="adj1" fmla="val -44185"/>
              <a:gd name="adj2" fmla="val 5548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600" dirty="0">
                <a:solidFill>
                  <a:schemeClr val="tx1"/>
                </a:solidFill>
              </a:rPr>
              <a:t>磅</a:t>
            </a:r>
            <a:r>
              <a:rPr lang="zh-TW" altLang="en-US" sz="2600" dirty="0" smtClean="0">
                <a:solidFill>
                  <a:schemeClr val="tx1"/>
                </a:solidFill>
              </a:rPr>
              <a:t>重！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zh-TW" altLang="en-US" sz="2600" dirty="0" smtClean="0">
                <a:solidFill>
                  <a:schemeClr val="tx1"/>
                </a:solidFill>
              </a:rPr>
              <a:t>用         比較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zh-TW" altLang="en-US" sz="2600" dirty="0">
                <a:solidFill>
                  <a:schemeClr val="tx1"/>
                </a:solidFill>
              </a:rPr>
              <a:t>準確、</a:t>
            </a:r>
            <a:r>
              <a:rPr lang="zh-TW" altLang="en-US" sz="2600" dirty="0" smtClean="0">
                <a:solidFill>
                  <a:schemeClr val="tx1"/>
                </a:solidFill>
              </a:rPr>
              <a:t>可信、有說服力</a:t>
            </a:r>
            <a:endParaRPr lang="zh-HK" altLang="en-US" sz="2600" dirty="0">
              <a:solidFill>
                <a:schemeClr val="tx1"/>
              </a:solidFill>
            </a:endParaRPr>
          </a:p>
        </p:txBody>
      </p:sp>
      <p:sp>
        <p:nvSpPr>
          <p:cNvPr id="20" name="圓角矩形 7"/>
          <p:cNvSpPr/>
          <p:nvPr/>
        </p:nvSpPr>
        <p:spPr>
          <a:xfrm>
            <a:off x="611188" y="260350"/>
            <a:ext cx="8321675" cy="14398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4000" dirty="0" smtClean="0"/>
              <a:t>下面三隻花貓</a:t>
            </a:r>
            <a:r>
              <a:rPr lang="zh-TW" altLang="en-US" sz="4000" dirty="0"/>
              <a:t>，外星人想要最肥   最重的一隻，你會怎樣選呢</a:t>
            </a:r>
            <a:r>
              <a:rPr lang="en-US" altLang="zh-TW" sz="4000" dirty="0" smtClean="0"/>
              <a:t>﹖</a:t>
            </a:r>
            <a:endParaRPr lang="zh-HK" altLang="en-US" sz="4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541472" y="4725144"/>
            <a:ext cx="95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數字</a:t>
            </a:r>
            <a:endParaRPr lang="zh-HK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06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457201" y="2041549"/>
            <a:ext cx="7427167" cy="4525963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TW" altLang="en-US" sz="3400" dirty="0" smtClean="0"/>
              <a:t>用</a:t>
            </a:r>
            <a:r>
              <a:rPr lang="zh-TW" altLang="en-US" sz="3400" dirty="0" smtClean="0">
                <a:solidFill>
                  <a:srgbClr val="FF0000"/>
                </a:solidFill>
              </a:rPr>
              <a:t>數字、數據</a:t>
            </a:r>
            <a:r>
              <a:rPr lang="zh-TW" altLang="en-US" sz="3400" dirty="0"/>
              <a:t>精確地說明</a:t>
            </a:r>
            <a:r>
              <a:rPr lang="zh-TW" altLang="en-US" sz="3400" dirty="0" smtClean="0"/>
              <a:t>對象</a:t>
            </a:r>
            <a:endParaRPr lang="en-US" altLang="zh-TW" sz="3400" dirty="0" smtClean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TW" altLang="en-US" sz="3400" dirty="0" smtClean="0">
                <a:latin typeface="標楷體" panose="03000509000000000000" pitchFamily="65" charset="-120"/>
              </a:rPr>
              <a:t>一般而言，會</a:t>
            </a:r>
            <a:r>
              <a:rPr lang="zh-TW" altLang="en-US" sz="3400" dirty="0" smtClean="0"/>
              <a:t>準確地說出</a:t>
            </a:r>
            <a:r>
              <a:rPr lang="zh-TW" altLang="en-US" sz="3400" b="1" dirty="0" smtClean="0">
                <a:solidFill>
                  <a:srgbClr val="00B050"/>
                </a:solidFill>
                <a:latin typeface="標楷體" panose="03000509000000000000" pitchFamily="65" charset="-120"/>
              </a:rPr>
              <a:t>空間、程度、時間、數量、範圍</a:t>
            </a:r>
            <a:r>
              <a:rPr lang="zh-TW" altLang="en-US" sz="3400" dirty="0"/>
              <a:t>的</a:t>
            </a:r>
            <a:r>
              <a:rPr lang="zh-TW" altLang="en-US" sz="3400" dirty="0" smtClean="0"/>
              <a:t>數字、數據，以</a:t>
            </a:r>
            <a:r>
              <a:rPr lang="zh-TW" altLang="en-US" sz="3400" dirty="0" smtClean="0">
                <a:latin typeface="標楷體" panose="03000509000000000000" pitchFamily="65" charset="-120"/>
              </a:rPr>
              <a:t>加強說服力。</a:t>
            </a:r>
            <a:endParaRPr lang="zh-HK" altLang="en-US" sz="3400" dirty="0" smtClean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TW" dirty="0" smtClean="0">
              <a:latin typeface="標楷體" panose="03000509000000000000" pitchFamily="65" charset="-120"/>
            </a:endParaRPr>
          </a:p>
        </p:txBody>
      </p:sp>
      <p:sp>
        <p:nvSpPr>
          <p:cNvPr id="31748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1749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175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BC304B-7E36-430E-84FD-EB2D82883E86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zh-HK" sz="1200" smtClean="0"/>
          </a:p>
        </p:txBody>
      </p:sp>
      <p:sp>
        <p:nvSpPr>
          <p:cNvPr id="9" name="圓角矩形 7"/>
          <p:cNvSpPr/>
          <p:nvPr/>
        </p:nvSpPr>
        <p:spPr>
          <a:xfrm>
            <a:off x="1908175" y="260350"/>
            <a:ext cx="5183188" cy="14398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000" smtClean="0"/>
              <a:t>3. </a:t>
            </a:r>
            <a:r>
              <a:rPr lang="zh-TW" altLang="en-US" sz="4000" smtClean="0"/>
              <a:t>數字說明</a:t>
            </a:r>
            <a:endParaRPr lang="zh-HK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內容版面配置區 1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marL="114300" indent="0">
              <a:buFont typeface="Arial" panose="020B0604020202020204" pitchFamily="34" charset="0"/>
              <a:buNone/>
            </a:pPr>
            <a:endParaRPr lang="en-US" altLang="zh-TW" sz="3000" b="1" smtClean="0">
              <a:latin typeface="標楷體" panose="03000509000000000000" pitchFamily="65" charset="-120"/>
            </a:endParaRPr>
          </a:p>
          <a:p>
            <a:pPr marL="114300" indent="0">
              <a:buFont typeface="Arial" panose="020B0604020202020204" pitchFamily="34" charset="0"/>
              <a:buNone/>
            </a:pPr>
            <a:endParaRPr lang="zh-HK" altLang="en-US" smtClean="0"/>
          </a:p>
        </p:txBody>
      </p:sp>
      <p:sp>
        <p:nvSpPr>
          <p:cNvPr id="16" name="圓角矩形圖說文字 15"/>
          <p:cNvSpPr/>
          <p:nvPr/>
        </p:nvSpPr>
        <p:spPr>
          <a:xfrm>
            <a:off x="842963" y="1343025"/>
            <a:ext cx="7458075" cy="2519363"/>
          </a:xfrm>
          <a:prstGeom prst="wedgeRoundRectCallout">
            <a:avLst>
              <a:gd name="adj1" fmla="val 38550"/>
              <a:gd name="adj2" fmla="val 7015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zh-TW" sz="4000" smtClean="0">
              <a:latin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zh-TW" altLang="en-US" sz="4000" smtClean="0">
                <a:solidFill>
                  <a:srgbClr val="000000"/>
                </a:solidFill>
                <a:latin typeface="標楷體" pitchFamily="65" charset="-120"/>
              </a:rPr>
              <a:t>作者向我們說明事物時，會用不同的方法，使我們更明白。</a:t>
            </a:r>
            <a:endParaRPr kumimoji="0" lang="zh-HK" altLang="en-US" sz="4000" smtClean="0">
              <a:solidFill>
                <a:srgbClr val="000000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zh-TW" sz="1400" b="1" smtClean="0">
              <a:solidFill>
                <a:srgbClr val="558ED5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zh-TW" sz="1400" b="1" smtClean="0">
              <a:solidFill>
                <a:srgbClr val="558ED5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zh-TW" sz="1400" b="1" smtClean="0">
              <a:solidFill>
                <a:srgbClr val="558ED5"/>
              </a:solidFill>
              <a:latin typeface="標楷體" pitchFamily="65" charset="-120"/>
            </a:endParaRPr>
          </a:p>
        </p:txBody>
      </p:sp>
      <p:pic>
        <p:nvPicPr>
          <p:cNvPr id="18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610100"/>
            <a:ext cx="14097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6150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615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C7F90C-89B1-4FCA-AF6E-D9CBBCB7F38B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HK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457201" y="2041549"/>
            <a:ext cx="7787208" cy="1459459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u="sng" dirty="0"/>
              <a:t>香港</a:t>
            </a:r>
            <a:r>
              <a:rPr lang="zh-TW" altLang="en-US" dirty="0"/>
              <a:t>人製造的垃圾量確實太驚人，平均每人每日產生</a:t>
            </a:r>
            <a:r>
              <a:rPr lang="en-US" altLang="zh-TW" b="1" dirty="0">
                <a:solidFill>
                  <a:srgbClr val="FF0000"/>
                </a:solidFill>
              </a:rPr>
              <a:t>1.36</a:t>
            </a:r>
            <a:r>
              <a:rPr lang="zh-TW" altLang="en-US" b="1" dirty="0">
                <a:solidFill>
                  <a:srgbClr val="FF0000"/>
                </a:solidFill>
              </a:rPr>
              <a:t>公斤</a:t>
            </a:r>
            <a:r>
              <a:rPr lang="zh-TW" altLang="en-US" dirty="0"/>
              <a:t>固體垃圾。</a:t>
            </a:r>
            <a:endParaRPr lang="zh-HK" altLang="en-US" dirty="0"/>
          </a:p>
        </p:txBody>
      </p:sp>
      <p:sp>
        <p:nvSpPr>
          <p:cNvPr id="31748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1749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175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BC304B-7E36-430E-84FD-EB2D82883E86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zh-HK" sz="1200" smtClean="0"/>
          </a:p>
        </p:txBody>
      </p:sp>
      <p:sp>
        <p:nvSpPr>
          <p:cNvPr id="9" name="圓角矩形 7"/>
          <p:cNvSpPr/>
          <p:nvPr/>
        </p:nvSpPr>
        <p:spPr>
          <a:xfrm>
            <a:off x="1908175" y="260350"/>
            <a:ext cx="5183188" cy="14398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000" smtClean="0"/>
              <a:t>3. </a:t>
            </a:r>
            <a:r>
              <a:rPr lang="zh-TW" altLang="en-US" sz="4000" smtClean="0"/>
              <a:t>數字說明</a:t>
            </a:r>
            <a:endParaRPr lang="zh-HK" altLang="en-US" sz="4000" smtClean="0"/>
          </a:p>
        </p:txBody>
      </p:sp>
      <p:sp>
        <p:nvSpPr>
          <p:cNvPr id="11" name="圓角矩形圖說文字 8"/>
          <p:cNvSpPr/>
          <p:nvPr/>
        </p:nvSpPr>
        <p:spPr>
          <a:xfrm>
            <a:off x="827584" y="3818285"/>
            <a:ext cx="7299325" cy="1008112"/>
          </a:xfrm>
          <a:prstGeom prst="wedgeRoundRectCallout">
            <a:avLst>
              <a:gd name="adj1" fmla="val 57341"/>
              <a:gd name="adj2" fmla="val 21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buNone/>
            </a:pPr>
            <a:r>
              <a:rPr lang="zh-TW" altLang="en-US" dirty="0" smtClean="0"/>
              <a:t>作者為說明垃圾量驚人，提出了</a:t>
            </a:r>
            <a:r>
              <a:rPr lang="zh-TW" altLang="en-US" dirty="0" smtClean="0">
                <a:solidFill>
                  <a:srgbClr val="FF0000"/>
                </a:solidFill>
              </a:rPr>
              <a:t>甚麼</a:t>
            </a:r>
            <a:r>
              <a:rPr lang="en-US" altLang="zh-TW" dirty="0" smtClean="0"/>
              <a:t>﹖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128014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539552" y="1663057"/>
            <a:ext cx="7787208" cy="1675483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u="sng" dirty="0"/>
              <a:t>香港</a:t>
            </a:r>
            <a:r>
              <a:rPr lang="zh-TW" altLang="en-US" dirty="0"/>
              <a:t>人製造的垃圾量確實太驚人，平均每人每日產生</a:t>
            </a:r>
            <a:r>
              <a:rPr lang="en-US" altLang="zh-TW" b="1" dirty="0">
                <a:solidFill>
                  <a:srgbClr val="FF0000"/>
                </a:solidFill>
              </a:rPr>
              <a:t>1.36</a:t>
            </a:r>
            <a:r>
              <a:rPr lang="zh-TW" altLang="en-US" b="1" dirty="0">
                <a:solidFill>
                  <a:srgbClr val="FF0000"/>
                </a:solidFill>
              </a:rPr>
              <a:t>公斤</a:t>
            </a:r>
            <a:r>
              <a:rPr lang="zh-TW" altLang="en-US" dirty="0"/>
              <a:t>固體垃圾。</a:t>
            </a:r>
            <a:endParaRPr lang="zh-HK" altLang="en-US" dirty="0"/>
          </a:p>
        </p:txBody>
      </p:sp>
      <p:sp>
        <p:nvSpPr>
          <p:cNvPr id="31748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1749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175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BC304B-7E36-430E-84FD-EB2D82883E86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HK" sz="1200" smtClean="0"/>
          </a:p>
        </p:txBody>
      </p:sp>
      <p:sp>
        <p:nvSpPr>
          <p:cNvPr id="9" name="圓角矩形 7"/>
          <p:cNvSpPr/>
          <p:nvPr/>
        </p:nvSpPr>
        <p:spPr>
          <a:xfrm>
            <a:off x="395536" y="234442"/>
            <a:ext cx="3599929" cy="10804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000" smtClean="0"/>
              <a:t>3. </a:t>
            </a:r>
            <a:r>
              <a:rPr lang="zh-TW" altLang="en-US" sz="4000" smtClean="0"/>
              <a:t>數字說明</a:t>
            </a:r>
            <a:endParaRPr lang="zh-HK" altLang="en-US" sz="4000" smtClean="0"/>
          </a:p>
        </p:txBody>
      </p:sp>
      <p:sp>
        <p:nvSpPr>
          <p:cNvPr id="8" name="圓角矩形圖說文字 8"/>
          <p:cNvSpPr/>
          <p:nvPr/>
        </p:nvSpPr>
        <p:spPr>
          <a:xfrm>
            <a:off x="922337" y="3544272"/>
            <a:ext cx="7299325" cy="788398"/>
          </a:xfrm>
          <a:prstGeom prst="wedgeRoundRectCallout">
            <a:avLst>
              <a:gd name="adj1" fmla="val 58495"/>
              <a:gd name="adj2" fmla="val 3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buNone/>
            </a:pPr>
            <a:r>
              <a:rPr lang="zh-TW" altLang="en-US" dirty="0" smtClean="0"/>
              <a:t>作者為說明垃圾量驚人，提出了</a:t>
            </a:r>
            <a:r>
              <a:rPr lang="zh-TW" altLang="en-US" dirty="0" smtClean="0">
                <a:solidFill>
                  <a:srgbClr val="FF0000"/>
                </a:solidFill>
              </a:rPr>
              <a:t>數據。</a:t>
            </a:r>
            <a:endParaRPr lang="zh-TW" altLang="zh-HK" dirty="0"/>
          </a:p>
        </p:txBody>
      </p:sp>
      <p:pic>
        <p:nvPicPr>
          <p:cNvPr id="2050" name="Picture 2" descr="香港堆填區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55" y="4390685"/>
            <a:ext cx="2620887" cy="196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5158408" y="151557"/>
            <a:ext cx="3888432" cy="1246187"/>
            <a:chOff x="5158408" y="151557"/>
            <a:chExt cx="3888432" cy="1246187"/>
          </a:xfrm>
        </p:grpSpPr>
        <p:sp>
          <p:nvSpPr>
            <p:cNvPr id="12" name="雲朵形圖說文字 11"/>
            <p:cNvSpPr/>
            <p:nvPr/>
          </p:nvSpPr>
          <p:spPr>
            <a:xfrm>
              <a:off x="5158408" y="151557"/>
              <a:ext cx="3888432" cy="1246187"/>
            </a:xfrm>
            <a:prstGeom prst="cloudCallout">
              <a:avLst>
                <a:gd name="adj1" fmla="val -28744"/>
                <a:gd name="adj2" fmla="val 6409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 sz="1600" dirty="0"/>
            </a:p>
          </p:txBody>
        </p:sp>
        <p:sp>
          <p:nvSpPr>
            <p:cNvPr id="2" name="矩形 1"/>
            <p:cNvSpPr/>
            <p:nvPr/>
          </p:nvSpPr>
          <p:spPr>
            <a:xfrm>
              <a:off x="5518448" y="457677"/>
              <a:ext cx="31683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知道了人均的垃圾量，</a:t>
              </a:r>
              <a:r>
                <a:rPr kumimoji="0"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說服</a:t>
              </a:r>
              <a:r>
                <a:rPr kumimoji="0"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我 明白環保減廢，人人有責。</a:t>
              </a:r>
              <a:endParaRPr lang="zh-HK" altLang="en-US" sz="11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59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18439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dirty="0" smtClean="0"/>
              <a:t>教育局教育心理服務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新界東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組 </a:t>
            </a:r>
            <a:r>
              <a:rPr lang="en-US" altLang="zh-TW" sz="1200" dirty="0" smtClean="0"/>
              <a:t>©2019</a:t>
            </a:r>
            <a:endParaRPr lang="zh-HK" altLang="en-US" sz="1200" dirty="0" smtClean="0"/>
          </a:p>
        </p:txBody>
      </p:sp>
      <p:sp>
        <p:nvSpPr>
          <p:cNvPr id="1844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E23F8C-B028-49B8-9BCE-7326767ADDF4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zh-HK" sz="1200" smtClean="0"/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457200" y="408782"/>
            <a:ext cx="8229600" cy="1104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defRPr/>
            </a:pPr>
            <a:r>
              <a:rPr kumimoji="0" lang="zh-TW" altLang="en-US" sz="3000" dirty="0" smtClean="0"/>
              <a:t>以下的句子都運用了</a:t>
            </a:r>
            <a:r>
              <a:rPr kumimoji="0" lang="zh-TW" altLang="en-US" sz="3000" b="1" dirty="0" smtClean="0">
                <a:solidFill>
                  <a:srgbClr val="00B050"/>
                </a:solidFill>
              </a:rPr>
              <a:t>數字說明</a:t>
            </a:r>
            <a:r>
              <a:rPr kumimoji="0" lang="zh-TW" altLang="en-US" sz="3000" dirty="0" smtClean="0"/>
              <a:t>。</a:t>
            </a:r>
            <a:r>
              <a:rPr kumimoji="0" lang="en-US" altLang="zh-TW" sz="3000" dirty="0" smtClean="0"/>
              <a:t/>
            </a:r>
            <a:br>
              <a:rPr kumimoji="0" lang="en-US" altLang="zh-TW" sz="3000" dirty="0" smtClean="0"/>
            </a:br>
            <a:r>
              <a:rPr kumimoji="0" lang="zh-TW" altLang="en-US" sz="3000" dirty="0" smtClean="0"/>
              <a:t>你能找出證據嗎？</a:t>
            </a:r>
            <a:endParaRPr kumimoji="0" lang="en-GB" altLang="zh-HK" sz="3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1672858"/>
            <a:ext cx="8363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u="sng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天壇</a:t>
            </a:r>
            <a:r>
              <a:rPr lang="zh-TW" altLang="en-US" sz="3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大佛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座落於</a:t>
            </a:r>
            <a:r>
              <a:rPr lang="zh-TW" altLang="en-US" sz="3000" u="sng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大</a:t>
            </a:r>
            <a:r>
              <a:rPr lang="zh-TW" altLang="en-US" sz="3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嶼</a:t>
            </a:r>
            <a:r>
              <a:rPr lang="zh-TW" altLang="en-US" sz="3000" u="sng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山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3000" u="sng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昂坪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，佛像高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23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米重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250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噸，耗資超過 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6,000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萬港幣，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歷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12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建成，是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世界上最大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的青銅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座佛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你知道香港人耗水量驚人嗎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﹖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每人每日 的食水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用量約為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130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公升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，比於全球平均的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110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公升高出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18%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，因此節約用水刻不容緩。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79501" y="2348880"/>
            <a:ext cx="230892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43608" y="2996952"/>
            <a:ext cx="7308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152600" y="5085184"/>
            <a:ext cx="7379840" cy="648072"/>
            <a:chOff x="1152600" y="5085184"/>
            <a:chExt cx="7379840" cy="64807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558008" y="5085184"/>
              <a:ext cx="697443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52600" y="5733256"/>
              <a:ext cx="212325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677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1749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175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BC304B-7E36-430E-84FD-EB2D82883E86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zh-HK" sz="1200" smtClean="0"/>
          </a:p>
        </p:txBody>
      </p:sp>
      <p:sp>
        <p:nvSpPr>
          <p:cNvPr id="9" name="圓角矩形 7"/>
          <p:cNvSpPr/>
          <p:nvPr/>
        </p:nvSpPr>
        <p:spPr>
          <a:xfrm>
            <a:off x="1908175" y="260350"/>
            <a:ext cx="5183188" cy="14398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000" smtClean="0"/>
              <a:t>3. </a:t>
            </a:r>
            <a:r>
              <a:rPr lang="zh-TW" altLang="en-US" sz="4000" smtClean="0"/>
              <a:t>數字說明</a:t>
            </a:r>
            <a:endParaRPr lang="zh-HK" altLang="en-US" sz="4000" smtClean="0"/>
          </a:p>
        </p:txBody>
      </p:sp>
      <p:sp>
        <p:nvSpPr>
          <p:cNvPr id="10" name="圓角矩形圖說文字 8"/>
          <p:cNvSpPr/>
          <p:nvPr/>
        </p:nvSpPr>
        <p:spPr>
          <a:xfrm>
            <a:off x="922337" y="2636912"/>
            <a:ext cx="7299325" cy="1543397"/>
          </a:xfrm>
          <a:prstGeom prst="wedgeRoundRectCallout">
            <a:avLst>
              <a:gd name="adj1" fmla="val 38550"/>
              <a:gd name="adj2" fmla="val 7015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buNone/>
            </a:pPr>
            <a:r>
              <a:rPr lang="zh-TW" altLang="zh-HK" sz="3600" dirty="0"/>
              <a:t>沒有特別</a:t>
            </a:r>
            <a:r>
              <a:rPr lang="zh-TW" altLang="zh-HK" sz="3600" dirty="0" smtClean="0"/>
              <a:t>的</a:t>
            </a:r>
            <a:r>
              <a:rPr lang="zh-TW" altLang="en-US" sz="3600" dirty="0" smtClean="0"/>
              <a:t>詞語或關鍵詞，</a:t>
            </a:r>
            <a:r>
              <a:rPr lang="zh-TW" altLang="zh-HK" sz="3600" dirty="0" smtClean="0"/>
              <a:t>但一定</a:t>
            </a:r>
            <a:r>
              <a:rPr lang="zh-TW" altLang="en-US" sz="3600" dirty="0"/>
              <a:t>會</a:t>
            </a:r>
            <a:r>
              <a:rPr lang="zh-TW" altLang="zh-HK" sz="3600" dirty="0" smtClean="0"/>
              <a:t>出現</a:t>
            </a:r>
            <a:r>
              <a:rPr lang="zh-TW" altLang="zh-HK" sz="3600" dirty="0" smtClean="0">
                <a:solidFill>
                  <a:srgbClr val="FF0000"/>
                </a:solidFill>
              </a:rPr>
              <a:t>具體</a:t>
            </a:r>
            <a:r>
              <a:rPr lang="zh-TW" altLang="zh-HK" sz="3600" dirty="0">
                <a:solidFill>
                  <a:srgbClr val="FF0000"/>
                </a:solidFill>
              </a:rPr>
              <a:t>的數字</a:t>
            </a:r>
            <a:r>
              <a:rPr lang="zh-TW" altLang="zh-HK" sz="36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8901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4" name="Group 25"/>
          <p:cNvGrpSpPr>
            <a:grpSpLocks/>
          </p:cNvGrpSpPr>
          <p:nvPr/>
        </p:nvGrpSpPr>
        <p:grpSpPr bwMode="auto">
          <a:xfrm>
            <a:off x="683563" y="1933337"/>
            <a:ext cx="497532" cy="439975"/>
            <a:chOff x="-6344476" y="3157794"/>
            <a:chExt cx="497870" cy="440830"/>
          </a:xfrm>
        </p:grpSpPr>
        <p:sp>
          <p:nvSpPr>
            <p:cNvPr id="18" name="6-Point Star 17"/>
            <p:cNvSpPr/>
            <p:nvPr/>
          </p:nvSpPr>
          <p:spPr>
            <a:xfrm>
              <a:off x="-6344476" y="3332996"/>
              <a:ext cx="219224" cy="265628"/>
            </a:xfrm>
            <a:prstGeom prst="star6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/>
            </a:p>
          </p:txBody>
        </p:sp>
        <p:sp>
          <p:nvSpPr>
            <p:cNvPr id="19" name="10-Point Star 18"/>
            <p:cNvSpPr/>
            <p:nvPr/>
          </p:nvSpPr>
          <p:spPr>
            <a:xfrm>
              <a:off x="-6081716" y="3157794"/>
              <a:ext cx="235110" cy="214730"/>
            </a:xfrm>
            <a:prstGeom prst="star10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/>
            </a:p>
          </p:txBody>
        </p:sp>
      </p:grpSp>
      <p:sp>
        <p:nvSpPr>
          <p:cNvPr id="8194" name="標題 1"/>
          <p:cNvSpPr>
            <a:spLocks noGrp="1"/>
          </p:cNvSpPr>
          <p:nvPr>
            <p:ph type="title" idx="4294967295"/>
          </p:nvPr>
        </p:nvSpPr>
        <p:spPr>
          <a:xfrm>
            <a:off x="1636771" y="230809"/>
            <a:ext cx="5987007" cy="1068387"/>
          </a:xfr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</a:rPr>
              <a:t>說明的方法</a:t>
            </a:r>
            <a:endParaRPr lang="zh-HK" altLang="en-US" dirty="0" smtClean="0">
              <a:latin typeface="標楷體" panose="03000509000000000000" pitchFamily="65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1979613" y="1557090"/>
            <a:ext cx="5184775" cy="14398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000" dirty="0" smtClean="0"/>
              <a:t>1. </a:t>
            </a:r>
            <a:r>
              <a:rPr lang="zh-TW" altLang="en-US" sz="4000" dirty="0" smtClean="0"/>
              <a:t>分類說明</a:t>
            </a:r>
            <a:endParaRPr lang="zh-HK" altLang="en-US" sz="4000" dirty="0" smtClean="0"/>
          </a:p>
        </p:txBody>
      </p:sp>
      <p:sp>
        <p:nvSpPr>
          <p:cNvPr id="6" name="圓角矩形 5"/>
          <p:cNvSpPr/>
          <p:nvPr/>
        </p:nvSpPr>
        <p:spPr>
          <a:xfrm>
            <a:off x="1979613" y="3141265"/>
            <a:ext cx="5184775" cy="14398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000" dirty="0" smtClean="0"/>
              <a:t>2. </a:t>
            </a:r>
            <a:r>
              <a:rPr lang="zh-TW" altLang="en-US" sz="4000" dirty="0" smtClean="0"/>
              <a:t>舉例說明</a:t>
            </a:r>
            <a:endParaRPr lang="zh-HK" altLang="en-US" sz="4000" dirty="0" smtClean="0"/>
          </a:p>
        </p:txBody>
      </p:sp>
      <p:sp>
        <p:nvSpPr>
          <p:cNvPr id="8" name="圓角矩形 7"/>
          <p:cNvSpPr/>
          <p:nvPr/>
        </p:nvSpPr>
        <p:spPr>
          <a:xfrm>
            <a:off x="1955800" y="4797449"/>
            <a:ext cx="5183188" cy="14398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000" smtClean="0"/>
              <a:t>3. </a:t>
            </a:r>
            <a:r>
              <a:rPr lang="zh-TW" altLang="en-US" sz="4000" smtClean="0"/>
              <a:t>數字說明</a:t>
            </a:r>
            <a:endParaRPr lang="zh-HK" altLang="en-US" sz="4000" smtClean="0"/>
          </a:p>
        </p:txBody>
      </p:sp>
      <p:sp>
        <p:nvSpPr>
          <p:cNvPr id="8198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8199" name="頁尾版面配置區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8200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E75408-0B22-4B02-AFE6-8B6852676851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zh-HK" sz="1200" smtClean="0"/>
          </a:p>
        </p:txBody>
      </p:sp>
      <p:sp>
        <p:nvSpPr>
          <p:cNvPr id="2" name="Oval Callout 1"/>
          <p:cNvSpPr/>
          <p:nvPr/>
        </p:nvSpPr>
        <p:spPr>
          <a:xfrm>
            <a:off x="6553200" y="4581128"/>
            <a:ext cx="1403176" cy="936104"/>
          </a:xfrm>
          <a:prstGeom prst="wedgeEllipseCallout">
            <a:avLst>
              <a:gd name="adj1" fmla="val -44851"/>
              <a:gd name="adj2" fmla="val 6039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altLang="zh-HK" sz="2800" b="1" dirty="0">
                <a:ln/>
                <a:solidFill>
                  <a:schemeClr val="accent4"/>
                </a:solidFill>
              </a:rPr>
              <a:t>1 </a:t>
            </a:r>
            <a:r>
              <a:rPr lang="en-US" altLang="zh-HK" sz="2800" b="1" dirty="0" smtClean="0">
                <a:ln/>
                <a:solidFill>
                  <a:schemeClr val="accent4"/>
                </a:solidFill>
              </a:rPr>
              <a:t>3 6</a:t>
            </a:r>
            <a:endParaRPr lang="zh-HK" altLang="en-US" sz="28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6" name="Cube 15"/>
          <p:cNvSpPr/>
          <p:nvPr/>
        </p:nvSpPr>
        <p:spPr>
          <a:xfrm>
            <a:off x="457200" y="1585438"/>
            <a:ext cx="1158874" cy="910113"/>
          </a:xfrm>
          <a:prstGeom prst="cube">
            <a:avLst/>
          </a:prstGeom>
          <a:noFill/>
          <a:ln>
            <a:solidFill>
              <a:srgbClr val="FF3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4" name="爆炸 2 3"/>
          <p:cNvSpPr/>
          <p:nvPr/>
        </p:nvSpPr>
        <p:spPr>
          <a:xfrm rot="1168812">
            <a:off x="6249453" y="-34991"/>
            <a:ext cx="2813106" cy="1860192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小總結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487923" y="332656"/>
            <a:ext cx="8208912" cy="5832648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467235" y="1628800"/>
            <a:ext cx="8229600" cy="3240360"/>
          </a:xfrm>
        </p:spPr>
        <p:txBody>
          <a:bodyPr/>
          <a:lstStyle/>
          <a:p>
            <a:r>
              <a:rPr lang="zh-TW" altLang="en-US" dirty="0" smtClean="0"/>
              <a:t>工作紙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HK" altLang="zh-HK" b="1" dirty="0"/>
              <a:t>說明有辦</a:t>
            </a:r>
            <a:r>
              <a:rPr lang="zh-TW" altLang="zh-HK" b="1" dirty="0"/>
              <a:t>法</a:t>
            </a:r>
            <a:endParaRPr lang="zh-HK" altLang="en-US" dirty="0" smtClean="0"/>
          </a:p>
        </p:txBody>
      </p:sp>
      <p:sp>
        <p:nvSpPr>
          <p:cNvPr id="3379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379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379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FBE531-0D57-4724-934F-61089CA04D2D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zh-HK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019908"/>
              </p:ext>
            </p:extLst>
          </p:nvPr>
        </p:nvGraphicFramePr>
        <p:xfrm>
          <a:off x="478849" y="2210560"/>
          <a:ext cx="8341621" cy="3748914"/>
        </p:xfrm>
        <a:graphic>
          <a:graphicData uri="http://schemas.openxmlformats.org/drawingml/2006/table">
            <a:tbl>
              <a:tblPr/>
              <a:tblGrid>
                <a:gridCol w="89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4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9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zh-H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一</a:t>
                      </a:r>
                      <a:r>
                        <a:rPr kumimoji="0" lang="en-US" altLang="zh-H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endParaRPr kumimoji="0" lang="en-GB" altLang="zh-H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2400" b="0" i="0" u="sng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香港</a:t>
                      </a:r>
                      <a:r>
                        <a:rPr kumimoji="0" lang="zh-TW" altLang="zh-HK" sz="24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的人口超過</a:t>
                      </a:r>
                      <a:r>
                        <a:rPr kumimoji="0" lang="en-US" altLang="zh-TW" sz="24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740</a:t>
                      </a:r>
                      <a:r>
                        <a:rPr kumimoji="0" lang="zh-TW" altLang="zh-HK" sz="24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萬，總面積為</a:t>
                      </a:r>
                      <a:r>
                        <a:rPr kumimoji="0" lang="en-US" altLang="zh-HK" sz="24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1106</a:t>
                      </a:r>
                      <a:r>
                        <a:rPr kumimoji="0" lang="zh-TW" altLang="zh-HK" sz="24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平方公里。</a:t>
                      </a:r>
                      <a:endParaRPr kumimoji="0" lang="en-GB" altLang="zh-HK" sz="24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 </a:t>
                      </a:r>
                      <a:endParaRPr kumimoji="0" lang="en-GB" altLang="zh-H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zh-H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二</a:t>
                      </a:r>
                      <a:r>
                        <a:rPr kumimoji="0" lang="en-US" altLang="zh-H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endParaRPr kumimoji="0" lang="en-GB" altLang="zh-H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2400" b="0" i="0" u="none" strike="noStrike" cap="none" spc="6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現代的電子計算機可分成三</a:t>
                      </a:r>
                      <a:r>
                        <a:rPr kumimoji="0" lang="zh-TW" altLang="en-US" sz="2400" b="0" i="0" u="none" strike="noStrike" cap="none" spc="6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大</a:t>
                      </a:r>
                      <a:r>
                        <a:rPr kumimoji="0" lang="zh-TW" altLang="zh-HK" sz="2400" b="0" i="0" u="none" strike="noStrike" cap="none" spc="6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類型：</a:t>
                      </a:r>
                      <a:endParaRPr kumimoji="0" lang="en-US" altLang="zh-TW" sz="2400" b="0" i="0" u="none" strike="noStrike" cap="none" spc="6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2400" b="0" i="0" u="none" strike="noStrike" cap="none" spc="6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通用計算機、專用計算機和計算器。</a:t>
                      </a:r>
                      <a:endParaRPr kumimoji="0" lang="en-GB" altLang="zh-HK" sz="2400" b="0" i="0" u="none" strike="noStrike" cap="none" spc="6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H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zh-H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三</a:t>
                      </a:r>
                      <a:r>
                        <a:rPr kumimoji="0" lang="en-US" altLang="zh-H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endParaRPr kumimoji="0" lang="en-GB" altLang="zh-H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24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愛護環境可從日常生活做起，例如節約用水</a:t>
                      </a:r>
                      <a:r>
                        <a:rPr kumimoji="0" lang="zh-TW" altLang="en-US" sz="24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用</a:t>
                      </a:r>
                      <a:r>
                        <a:rPr kumimoji="0" lang="zh-TW" altLang="zh-HK" sz="2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電、把垃圾分類、不隨地</a:t>
                      </a:r>
                      <a:r>
                        <a:rPr kumimoji="0" lang="zh-TW" altLang="zh-HK" sz="24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吐痰等等。</a:t>
                      </a:r>
                      <a:endParaRPr kumimoji="0" lang="en-GB" altLang="zh-HK" sz="24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 </a:t>
                      </a:r>
                      <a:endParaRPr kumimoji="1" lang="en-GB" altLang="zh-HK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7523"/>
              </p:ext>
            </p:extLst>
          </p:nvPr>
        </p:nvGraphicFramePr>
        <p:xfrm>
          <a:off x="457200" y="1358542"/>
          <a:ext cx="8363271" cy="707558"/>
        </p:xfrm>
        <a:graphic>
          <a:graphicData uri="http://schemas.openxmlformats.org/drawingml/2006/table">
            <a:tbl>
              <a:tblPr/>
              <a:tblGrid>
                <a:gridCol w="2744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(A) </a:t>
                      </a:r>
                      <a:r>
                        <a:rPr kumimoji="0" lang="zh-TW" altLang="zh-HK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分類說明</a:t>
                      </a:r>
                      <a:endParaRPr kumimoji="0" lang="en-GB" altLang="zh-HK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(B) </a:t>
                      </a:r>
                      <a:r>
                        <a:rPr kumimoji="0" lang="zh-TW" altLang="zh-HK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舉例說明</a:t>
                      </a:r>
                      <a:endParaRPr kumimoji="0" lang="en-GB" altLang="zh-HK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(C) </a:t>
                      </a:r>
                      <a:r>
                        <a:rPr kumimoji="0" lang="zh-TW" altLang="zh-HK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數字說明</a:t>
                      </a:r>
                      <a:endParaRPr kumimoji="0" lang="en-GB" altLang="zh-HK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842827" y="2439286"/>
            <a:ext cx="6126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+mn-lt"/>
                <a:ea typeface="新細明體" panose="02020500000000000000" pitchFamily="18" charset="-120"/>
              </a:rPr>
              <a:t>C</a:t>
            </a:r>
            <a:endParaRPr lang="en-GB" altLang="zh-HK" sz="4800" dirty="0">
              <a:solidFill>
                <a:srgbClr val="FF0000"/>
              </a:solidFill>
              <a:latin typeface="+mn-lt"/>
              <a:ea typeface="新細明體" panose="02020500000000000000" pitchFamily="18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768606" y="2323634"/>
            <a:ext cx="1019417" cy="487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橢圓 10"/>
          <p:cNvSpPr/>
          <p:nvPr/>
        </p:nvSpPr>
        <p:spPr>
          <a:xfrm>
            <a:off x="6467696" y="2262208"/>
            <a:ext cx="840607" cy="487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橢圓 11"/>
          <p:cNvSpPr/>
          <p:nvPr/>
        </p:nvSpPr>
        <p:spPr>
          <a:xfrm>
            <a:off x="4788023" y="3531169"/>
            <a:ext cx="2376265" cy="487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橢圓 13"/>
          <p:cNvSpPr/>
          <p:nvPr/>
        </p:nvSpPr>
        <p:spPr>
          <a:xfrm>
            <a:off x="5796061" y="4777700"/>
            <a:ext cx="792163" cy="487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851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4852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485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7FE5E1-0342-4A31-950C-07E24B376458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zh-HK" sz="1200" smtClean="0"/>
          </a:p>
        </p:txBody>
      </p:sp>
      <p:sp>
        <p:nvSpPr>
          <p:cNvPr id="2" name="Rectangle 1"/>
          <p:cNvSpPr/>
          <p:nvPr/>
        </p:nvSpPr>
        <p:spPr>
          <a:xfrm>
            <a:off x="436910" y="321528"/>
            <a:ext cx="8383562" cy="892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</a:t>
            </a:r>
            <a:r>
              <a:rPr lang="zh-HK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列各</a:t>
            </a:r>
            <a:r>
              <a:rPr lang="zh-TW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句運用了</a:t>
            </a:r>
            <a:r>
              <a:rPr lang="zh-HK" altLang="zh-HK" sz="2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哪種</a:t>
            </a:r>
            <a:r>
              <a:rPr lang="zh-TW" altLang="zh-HK" sz="2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說明方法</a:t>
            </a:r>
            <a:r>
              <a:rPr lang="zh-TW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？請在空格</a:t>
            </a:r>
            <a:r>
              <a:rPr lang="zh-HK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</a:t>
            </a:r>
            <a:r>
              <a:rPr lang="zh-TW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填上代表的英文字母，並</a:t>
            </a:r>
            <a:r>
              <a:rPr lang="zh-HK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把</a:t>
            </a:r>
            <a:r>
              <a:rPr lang="zh-TW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句子中的提示</a:t>
            </a:r>
            <a:r>
              <a:rPr lang="zh-HK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字詞</a:t>
            </a:r>
            <a:r>
              <a:rPr lang="zh-TW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圈出</a:t>
            </a:r>
            <a:r>
              <a:rPr lang="zh-HK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lang="zh-TW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HK" altLang="en-US" sz="2600" dirty="0"/>
          </a:p>
        </p:txBody>
      </p:sp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7830577" y="3677503"/>
            <a:ext cx="6126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+mn-lt"/>
                <a:ea typeface="新細明體" panose="02020500000000000000" pitchFamily="18" charset="-120"/>
              </a:rPr>
              <a:t>A</a:t>
            </a:r>
            <a:endParaRPr lang="en-GB" altLang="zh-HK" sz="4800" dirty="0">
              <a:solidFill>
                <a:srgbClr val="FF0000"/>
              </a:solidFill>
              <a:latin typeface="+mn-lt"/>
              <a:ea typeface="新細明體" panose="02020500000000000000" pitchFamily="18" charset="-120"/>
            </a:endParaRPr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7840055" y="4849565"/>
            <a:ext cx="6126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4800" dirty="0" smtClean="0">
                <a:solidFill>
                  <a:srgbClr val="FF0000"/>
                </a:solidFill>
                <a:latin typeface="+mn-lt"/>
                <a:ea typeface="新細明體" panose="02020500000000000000" pitchFamily="18" charset="-120"/>
              </a:rPr>
              <a:t>B</a:t>
            </a:r>
            <a:endParaRPr lang="en-GB" altLang="zh-HK" sz="4800" dirty="0">
              <a:solidFill>
                <a:srgbClr val="FF0000"/>
              </a:solidFill>
              <a:latin typeface="+mn-lt"/>
              <a:ea typeface="新細明體" panose="02020500000000000000" pitchFamily="18" charset="-120"/>
            </a:endParaRPr>
          </a:p>
        </p:txBody>
      </p:sp>
      <p:sp>
        <p:nvSpPr>
          <p:cNvPr id="20" name="橢圓 13"/>
          <p:cNvSpPr/>
          <p:nvPr/>
        </p:nvSpPr>
        <p:spPr>
          <a:xfrm>
            <a:off x="4175918" y="717984"/>
            <a:ext cx="1260178" cy="487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4" grpId="0" animBg="1"/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03089"/>
              </p:ext>
            </p:extLst>
          </p:nvPr>
        </p:nvGraphicFramePr>
        <p:xfrm>
          <a:off x="478849" y="2210560"/>
          <a:ext cx="8341621" cy="4145790"/>
        </p:xfrm>
        <a:graphic>
          <a:graphicData uri="http://schemas.openxmlformats.org/drawingml/2006/table">
            <a:tbl>
              <a:tblPr/>
              <a:tblGrid>
                <a:gridCol w="89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956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四</a:t>
                      </a:r>
                      <a:r>
                        <a:rPr kumimoji="0" lang="en-US" altLang="zh-H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endParaRPr kumimoji="0" lang="en-GB" altLang="zh-H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400" u="sng" kern="0" spc="600" dirty="0" smtClean="0">
                          <a:effectLst/>
                        </a:rPr>
                        <a:t>香港</a:t>
                      </a:r>
                      <a:r>
                        <a:rPr lang="zh-TW" altLang="en-US" sz="2400" u="none" kern="0" spc="600" dirty="0" smtClean="0">
                          <a:effectLst/>
                        </a:rPr>
                        <a:t>國際</a:t>
                      </a:r>
                      <a:r>
                        <a:rPr lang="zh-TW" altLang="zh-HK" sz="2400" kern="0" spc="600" dirty="0" smtClean="0">
                          <a:effectLst/>
                        </a:rPr>
                        <a:t>機場購物中心店舖林立，</a:t>
                      </a:r>
                      <a:r>
                        <a:rPr lang="en-US" altLang="zh-TW" sz="2400" kern="0" spc="600" dirty="0" smtClean="0">
                          <a:effectLst/>
                        </a:rPr>
                        <a:t>    </a:t>
                      </a:r>
                      <a:r>
                        <a:rPr lang="zh-TW" altLang="zh-HK" sz="2400" kern="0" spc="600" dirty="0" smtClean="0">
                          <a:effectLst/>
                        </a:rPr>
                        <a:t>主要分為五大類：飲食、日用品、紀念品、書刊及貨幣找換等。</a:t>
                      </a:r>
                      <a:endParaRPr kumimoji="0" lang="en-GB" altLang="zh-HK" sz="2400" b="0" i="0" u="none" strike="noStrike" cap="none" spc="6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 </a:t>
                      </a:r>
                      <a:endParaRPr kumimoji="0" lang="en-GB" altLang="zh-H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0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五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endParaRPr kumimoji="0" lang="en-GB" altLang="zh-H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u="sng" kern="0" spc="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香港</a:t>
                      </a:r>
                      <a:r>
                        <a:rPr lang="zh-TW" altLang="en-US" sz="2400" kern="0" spc="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高速鐵路快捷方便。高鐵</a:t>
                      </a:r>
                      <a:r>
                        <a:rPr lang="zh-TW" altLang="en-US" sz="2400" u="sng" kern="0" spc="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香港</a:t>
                      </a:r>
                      <a:r>
                        <a:rPr lang="zh-TW" altLang="en-US" sz="2400" kern="0" spc="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段時速為</a:t>
                      </a:r>
                      <a:r>
                        <a:rPr lang="en-US" altLang="zh-TW" sz="2400" kern="0" spc="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200</a:t>
                      </a:r>
                      <a:r>
                        <a:rPr lang="zh-TW" altLang="en-US" sz="2400" kern="0" spc="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公里，是</a:t>
                      </a:r>
                      <a:r>
                        <a:rPr lang="zh-TW" altLang="en-US" sz="2400" u="sng" kern="0" spc="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香港</a:t>
                      </a:r>
                      <a:r>
                        <a:rPr lang="zh-TW" altLang="en-US" sz="2400" kern="0" spc="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最高速的陸路跨境交通工具；同時又直達  內地</a:t>
                      </a:r>
                      <a:r>
                        <a:rPr lang="en-US" altLang="zh-TW" sz="2400" kern="0" spc="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58</a:t>
                      </a:r>
                      <a:r>
                        <a:rPr lang="zh-TW" altLang="en-US" sz="2400" kern="0" spc="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個站點，省卻轉車的煩惱。</a:t>
                      </a:r>
                      <a:endParaRPr lang="en-GB" altLang="zh-HK" sz="2400" kern="0" spc="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H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57200" y="1358542"/>
          <a:ext cx="8363271" cy="707558"/>
        </p:xfrm>
        <a:graphic>
          <a:graphicData uri="http://schemas.openxmlformats.org/drawingml/2006/table">
            <a:tbl>
              <a:tblPr/>
              <a:tblGrid>
                <a:gridCol w="2744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(A)</a:t>
                      </a:r>
                      <a:r>
                        <a:rPr kumimoji="0" lang="zh-TW" altLang="zh-HK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數字說明</a:t>
                      </a:r>
                      <a:endParaRPr kumimoji="0" lang="en-GB" altLang="zh-HK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(B)</a:t>
                      </a:r>
                      <a:r>
                        <a:rPr kumimoji="0" lang="zh-TW" altLang="zh-HK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舉例說明</a:t>
                      </a:r>
                      <a:endParaRPr kumimoji="0" lang="en-GB" altLang="zh-HK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(C)</a:t>
                      </a:r>
                      <a:r>
                        <a:rPr kumimoji="0" lang="zh-TW" altLang="zh-HK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分類說明</a:t>
                      </a:r>
                      <a:endParaRPr kumimoji="0" lang="en-GB" altLang="zh-HK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840055" y="2651160"/>
            <a:ext cx="6126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+mn-lt"/>
                <a:ea typeface="新細明體" panose="02020500000000000000" pitchFamily="18" charset="-120"/>
              </a:rPr>
              <a:t>A</a:t>
            </a:r>
            <a:endParaRPr lang="en-GB" altLang="zh-HK" sz="4800" dirty="0">
              <a:solidFill>
                <a:srgbClr val="FF0000"/>
              </a:solidFill>
              <a:latin typeface="+mn-lt"/>
              <a:ea typeface="新細明體" panose="02020500000000000000" pitchFamily="18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075690" y="2839826"/>
            <a:ext cx="2136270" cy="487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橢圓 11"/>
          <p:cNvSpPr/>
          <p:nvPr/>
        </p:nvSpPr>
        <p:spPr>
          <a:xfrm>
            <a:off x="2483768" y="4676613"/>
            <a:ext cx="864096" cy="55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851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4852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485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7FE5E1-0342-4A31-950C-07E24B376458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zh-HK" sz="1200" smtClean="0"/>
          </a:p>
        </p:txBody>
      </p:sp>
      <p:sp>
        <p:nvSpPr>
          <p:cNvPr id="2" name="Rectangle 1"/>
          <p:cNvSpPr/>
          <p:nvPr/>
        </p:nvSpPr>
        <p:spPr>
          <a:xfrm>
            <a:off x="436910" y="321528"/>
            <a:ext cx="8383562" cy="892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</a:t>
            </a:r>
            <a:r>
              <a:rPr lang="zh-HK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列各</a:t>
            </a:r>
            <a:r>
              <a:rPr lang="zh-TW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句運用了</a:t>
            </a:r>
            <a:r>
              <a:rPr lang="zh-HK" altLang="zh-HK" sz="2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哪種</a:t>
            </a:r>
            <a:r>
              <a:rPr lang="zh-TW" altLang="zh-HK" sz="2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說明方法</a:t>
            </a:r>
            <a:r>
              <a:rPr lang="zh-TW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？請在空格</a:t>
            </a:r>
            <a:r>
              <a:rPr lang="zh-HK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</a:t>
            </a:r>
            <a:r>
              <a:rPr lang="zh-TW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填上代表的英文字母，並</a:t>
            </a:r>
            <a:r>
              <a:rPr lang="zh-HK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把</a:t>
            </a:r>
            <a:r>
              <a:rPr lang="zh-TW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句子中的提示</a:t>
            </a:r>
            <a:r>
              <a:rPr lang="zh-HK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字詞</a:t>
            </a:r>
            <a:r>
              <a:rPr lang="zh-TW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圈出</a:t>
            </a:r>
            <a:r>
              <a:rPr lang="zh-HK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lang="zh-TW" altLang="zh-HK" sz="26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HK" altLang="en-US" sz="2600" dirty="0"/>
          </a:p>
        </p:txBody>
      </p:sp>
      <p:sp>
        <p:nvSpPr>
          <p:cNvPr id="17" name="橢圓 10"/>
          <p:cNvSpPr/>
          <p:nvPr/>
        </p:nvSpPr>
        <p:spPr>
          <a:xfrm>
            <a:off x="2083330" y="5821957"/>
            <a:ext cx="616462" cy="47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7818587" y="4226463"/>
            <a:ext cx="6126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TW" sz="4800" dirty="0">
                <a:solidFill>
                  <a:srgbClr val="FF0000"/>
                </a:solidFill>
                <a:latin typeface="+mn-lt"/>
                <a:ea typeface="新細明體" panose="02020500000000000000" pitchFamily="18" charset="-120"/>
              </a:rPr>
              <a:t>C</a:t>
            </a:r>
            <a:endParaRPr lang="en-GB" altLang="zh-HK" sz="4800" dirty="0">
              <a:solidFill>
                <a:srgbClr val="FF0000"/>
              </a:solidFill>
              <a:latin typeface="+mn-lt"/>
              <a:ea typeface="新細明體" panose="02020500000000000000" pitchFamily="18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175918" y="717984"/>
            <a:ext cx="1260178" cy="487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9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7" grpId="0" animBg="1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487923" y="332656"/>
            <a:ext cx="8208912" cy="5832648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467235" y="1628800"/>
            <a:ext cx="8229600" cy="3240360"/>
          </a:xfrm>
        </p:spPr>
        <p:txBody>
          <a:bodyPr/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HK" altLang="zh-HK" b="1" dirty="0" smtClean="0"/>
              <a:t>說明</a:t>
            </a:r>
            <a:r>
              <a:rPr lang="zh-HK" altLang="zh-HK" b="1" dirty="0"/>
              <a:t>有</a:t>
            </a:r>
            <a:r>
              <a:rPr lang="zh-HK" altLang="zh-HK" b="1" dirty="0" smtClean="0"/>
              <a:t>辦</a:t>
            </a:r>
            <a:r>
              <a:rPr lang="zh-TW" altLang="zh-HK" b="1" dirty="0" smtClean="0"/>
              <a:t>法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挑戰題</a:t>
            </a:r>
            <a:endParaRPr lang="zh-HK" altLang="en-US" dirty="0" smtClean="0"/>
          </a:p>
        </p:txBody>
      </p:sp>
      <p:sp>
        <p:nvSpPr>
          <p:cNvPr id="3379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379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379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FBE531-0D57-4724-934F-61089CA04D2D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zh-HK" sz="1200" smtClean="0"/>
          </a:p>
        </p:txBody>
      </p:sp>
    </p:spTree>
    <p:extLst>
      <p:ext uri="{BB962C8B-B14F-4D97-AF65-F5344CB8AC3E}">
        <p14:creationId xmlns:p14="http://schemas.microsoft.com/office/powerpoint/2010/main" val="16991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457200" y="106660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zh-TW" altLang="en-US" dirty="0" smtClean="0"/>
              <a:t>挑戰題</a:t>
            </a:r>
            <a:endParaRPr lang="zh-HK" altLang="en-US" dirty="0" smtClean="0"/>
          </a:p>
        </p:txBody>
      </p:sp>
      <p:sp>
        <p:nvSpPr>
          <p:cNvPr id="36867" name="內容版面配置區 3"/>
          <p:cNvSpPr>
            <a:spLocks noGrp="1"/>
          </p:cNvSpPr>
          <p:nvPr>
            <p:ph idx="1"/>
          </p:nvPr>
        </p:nvSpPr>
        <p:spPr>
          <a:xfrm>
            <a:off x="406400" y="1320800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zh-TW" altLang="en-US" dirty="0" smtClean="0"/>
              <a:t>以下哪一段運用了</a:t>
            </a:r>
            <a:r>
              <a:rPr lang="zh-TW" altLang="en-US" dirty="0" smtClean="0">
                <a:solidFill>
                  <a:srgbClr val="FF0000"/>
                </a:solidFill>
              </a:rPr>
              <a:t>舉例說明</a:t>
            </a:r>
            <a:r>
              <a:rPr lang="en-US" altLang="zh-TW" dirty="0" smtClean="0"/>
              <a:t>?</a:t>
            </a:r>
          </a:p>
        </p:txBody>
      </p:sp>
      <p:sp>
        <p:nvSpPr>
          <p:cNvPr id="6" name="圓角矩形 5"/>
          <p:cNvSpPr/>
          <p:nvPr/>
        </p:nvSpPr>
        <p:spPr bwMode="auto">
          <a:xfrm>
            <a:off x="315913" y="2060575"/>
            <a:ext cx="8613775" cy="17287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>
              <a:spcBef>
                <a:spcPct val="95000"/>
              </a:spcBef>
              <a:buFont typeface="+mj-lt"/>
              <a:buAutoNum type="arabicPeriod"/>
              <a:defRPr/>
            </a:pPr>
            <a:r>
              <a:rPr lang="zh-TW" altLang="en-US" sz="2800" dirty="0" smtClean="0">
                <a:latin typeface="+mn-ea"/>
              </a:rPr>
              <a:t>維他命</a:t>
            </a:r>
            <a:r>
              <a:rPr lang="en-US" altLang="zh-TW" sz="2800" dirty="0">
                <a:latin typeface="+mn-ea"/>
              </a:rPr>
              <a:t>C</a:t>
            </a:r>
            <a:r>
              <a:rPr lang="zh-TW" altLang="en-US" sz="2800" dirty="0">
                <a:latin typeface="+mn-ea"/>
              </a:rPr>
              <a:t>主要的作用除了可提升我們的免疫力外，它還有很多功用：如防止牙肉出血、有利鐵質的吸收及有助傷口的癒合等。</a:t>
            </a:r>
          </a:p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grpSp>
        <p:nvGrpSpPr>
          <p:cNvPr id="36869" name="群組 7"/>
          <p:cNvGrpSpPr>
            <a:grpSpLocks/>
          </p:cNvGrpSpPr>
          <p:nvPr/>
        </p:nvGrpSpPr>
        <p:grpSpPr bwMode="auto">
          <a:xfrm>
            <a:off x="346075" y="4065588"/>
            <a:ext cx="8583613" cy="1995487"/>
            <a:chOff x="252951" y="2924945"/>
            <a:chExt cx="8583959" cy="1244954"/>
          </a:xfrm>
        </p:grpSpPr>
        <p:sp>
          <p:nvSpPr>
            <p:cNvPr id="9" name="圓角矩形 8"/>
            <p:cNvSpPr/>
            <p:nvPr/>
          </p:nvSpPr>
          <p:spPr>
            <a:xfrm>
              <a:off x="252951" y="2924945"/>
              <a:ext cx="8583959" cy="124495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HK" altLang="en-US" dirty="0">
                <a:latin typeface="+mn-ea"/>
              </a:endParaRPr>
            </a:p>
          </p:txBody>
        </p:sp>
        <p:sp>
          <p:nvSpPr>
            <p:cNvPr id="36877" name="Text Box 41"/>
            <p:cNvSpPr txBox="1">
              <a:spLocks noChangeArrowheads="1"/>
            </p:cNvSpPr>
            <p:nvPr/>
          </p:nvSpPr>
          <p:spPr bwMode="auto">
            <a:xfrm>
              <a:off x="313278" y="3107182"/>
              <a:ext cx="8282322" cy="86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dirty="0" smtClean="0">
                  <a:latin typeface="標楷體" panose="03000509000000000000" pitchFamily="65" charset="-120"/>
                </a:rPr>
                <a:t>2. </a:t>
              </a:r>
              <a:r>
                <a:rPr lang="zh-TW" altLang="en-US" sz="2800" u="sng" dirty="0" smtClean="0">
                  <a:latin typeface="標楷體" panose="03000509000000000000" pitchFamily="65" charset="-120"/>
                </a:rPr>
                <a:t>中國</a:t>
              </a:r>
              <a:r>
                <a:rPr lang="zh-TW" altLang="zh-HK" sz="2800" dirty="0">
                  <a:latin typeface="標楷體" panose="03000509000000000000" pitchFamily="65" charset="-120"/>
                </a:rPr>
                <a:t>北方的冬天都會下大雪，</a:t>
              </a:r>
              <a:r>
                <a:rPr lang="zh-TW" altLang="en-US" sz="2800" dirty="0">
                  <a:latin typeface="標楷體" panose="03000509000000000000" pitchFamily="65" charset="-120"/>
                </a:rPr>
                <a:t>如</a:t>
              </a:r>
              <a:r>
                <a:rPr lang="zh-TW" altLang="en-US" sz="2800" u="sng" dirty="0">
                  <a:latin typeface="標楷體" panose="03000509000000000000" pitchFamily="65" charset="-120"/>
                </a:rPr>
                <a:t>哈爾濱</a:t>
              </a:r>
              <a:r>
                <a:rPr lang="zh-TW" altLang="en-US" sz="2800" dirty="0">
                  <a:latin typeface="標楷體" panose="03000509000000000000" pitchFamily="65" charset="-120"/>
                </a:rPr>
                <a:t>、</a:t>
              </a:r>
              <a:r>
                <a:rPr lang="zh-TW" altLang="en-US" sz="2800" u="sng" dirty="0">
                  <a:latin typeface="標楷體" panose="03000509000000000000" pitchFamily="65" charset="-120"/>
                </a:rPr>
                <a:t>吉林</a:t>
              </a:r>
              <a:r>
                <a:rPr lang="zh-TW" altLang="en-US" sz="2800" dirty="0">
                  <a:latin typeface="標楷體" panose="03000509000000000000" pitchFamily="65" charset="-120"/>
                </a:rPr>
                <a:t>。這些地方的雪水是當地居民的重要天然資源之一，具有很大的用途呢！</a:t>
              </a:r>
            </a:p>
          </p:txBody>
        </p:sp>
      </p:grpSp>
      <p:sp>
        <p:nvSpPr>
          <p:cNvPr id="36872" name="日期版面配置區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6873" name="頁尾版面配置區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687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09D1EA-C3B6-41FC-B2A3-D271909AFE88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zh-HK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689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5"/>
          <p:cNvSpPr>
            <a:spLocks noGrp="1"/>
          </p:cNvSpPr>
          <p:nvPr>
            <p:ph idx="1"/>
          </p:nvPr>
        </p:nvSpPr>
        <p:spPr>
          <a:xfrm>
            <a:off x="179512" y="1600201"/>
            <a:ext cx="8640961" cy="4061048"/>
          </a:xfrm>
        </p:spPr>
        <p:txBody>
          <a:bodyPr/>
          <a:lstStyle/>
          <a:p>
            <a:pPr>
              <a:defRPr/>
            </a:pPr>
            <a:endParaRPr lang="en-US" altLang="zh-TW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TW" altLang="en-US" sz="3600" dirty="0" smtClean="0"/>
              <a:t>外星人來了地球。</a:t>
            </a:r>
            <a:endParaRPr lang="en-US" altLang="zh-TW" sz="36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TW" sz="36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TW" altLang="en-US" sz="3600" dirty="0" smtClean="0"/>
              <a:t>他看見地球有</a:t>
            </a:r>
            <a:r>
              <a:rPr lang="zh-TW" altLang="en-US" sz="3600" dirty="0"/>
              <a:t>些</a:t>
            </a:r>
            <a:r>
              <a:rPr lang="zh-TW" altLang="en-US" sz="3600" dirty="0" smtClean="0"/>
              <a:t>生物， 但不知道是甚麼， 你能介紹一下嗎</a:t>
            </a:r>
            <a:r>
              <a:rPr lang="en-US" altLang="zh-TW" sz="3600" dirty="0" smtClean="0"/>
              <a:t>﹖</a:t>
            </a:r>
            <a:r>
              <a:rPr lang="zh-TW" altLang="en-US" sz="3600" dirty="0" smtClean="0"/>
              <a:t> </a:t>
            </a:r>
            <a:endParaRPr lang="en-US" altLang="zh-HK" sz="3600" dirty="0" smtClean="0"/>
          </a:p>
        </p:txBody>
      </p:sp>
      <p:sp>
        <p:nvSpPr>
          <p:cNvPr id="9219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9220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922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698D6C-2528-482D-9B9B-DDCE2E3FDE57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HK" sz="1200" smtClean="0"/>
          </a:p>
        </p:txBody>
      </p:sp>
      <p:pic>
        <p:nvPicPr>
          <p:cNvPr id="9222" name="Picture 2" descr="UFO cartoon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3862388"/>
            <a:ext cx="28257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2"/>
          <p:cNvSpPr/>
          <p:nvPr/>
        </p:nvSpPr>
        <p:spPr>
          <a:xfrm>
            <a:off x="2076574" y="532720"/>
            <a:ext cx="5184775" cy="14398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4000" dirty="0" smtClean="0"/>
              <a:t>說明的方法</a:t>
            </a:r>
            <a:r>
              <a:rPr lang="en-US" altLang="zh-TW" sz="4000" dirty="0" smtClean="0"/>
              <a:t>(</a:t>
            </a:r>
            <a:r>
              <a:rPr lang="en-US" altLang="zh-TW" sz="4000" dirty="0"/>
              <a:t>1</a:t>
            </a:r>
            <a:r>
              <a:rPr lang="en-US" altLang="zh-TW" sz="4000" dirty="0" smtClean="0"/>
              <a:t>)</a:t>
            </a:r>
            <a:endParaRPr lang="zh-HK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66700" y="620687"/>
            <a:ext cx="8583613" cy="32691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3315" name="Text Box 40"/>
          <p:cNvSpPr txBox="1">
            <a:spLocks noChangeArrowheads="1"/>
          </p:cNvSpPr>
          <p:nvPr/>
        </p:nvSpPr>
        <p:spPr bwMode="auto">
          <a:xfrm>
            <a:off x="483003" y="772894"/>
            <a:ext cx="820379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  <a:spcBef>
                <a:spcPct val="95000"/>
              </a:spcBef>
              <a:defRPr/>
            </a:pPr>
            <a:r>
              <a:rPr lang="en-US" altLang="zh-TW" sz="2800" spc="600" dirty="0" smtClean="0">
                <a:latin typeface="+mn-ea"/>
                <a:ea typeface="+mn-ea"/>
              </a:rPr>
              <a:t>1.</a:t>
            </a:r>
            <a:r>
              <a:rPr lang="zh-TW" altLang="en-US" sz="2800" spc="600" dirty="0" smtClean="0">
                <a:latin typeface="+mn-ea"/>
                <a:ea typeface="+mn-ea"/>
              </a:rPr>
              <a:t>維他命</a:t>
            </a:r>
            <a:r>
              <a:rPr lang="en-US" altLang="zh-TW" sz="2800" spc="600" dirty="0" smtClean="0">
                <a:latin typeface="+mn-ea"/>
                <a:ea typeface="+mn-ea"/>
              </a:rPr>
              <a:t>C</a:t>
            </a:r>
            <a:r>
              <a:rPr lang="zh-TW" altLang="en-US" sz="2800" spc="600" dirty="0" smtClean="0">
                <a:latin typeface="+mn-ea"/>
                <a:ea typeface="+mn-ea"/>
              </a:rPr>
              <a:t>的主要作用除了可提升我們的免疫力外，</a:t>
            </a:r>
            <a:r>
              <a:rPr lang="zh-TW" altLang="en-US" sz="2800" spc="600" dirty="0">
                <a:latin typeface="+mn-ea"/>
                <a:ea typeface="+mn-ea"/>
              </a:rPr>
              <a:t>它</a:t>
            </a:r>
            <a:r>
              <a:rPr lang="zh-TW" altLang="en-US" sz="2800" spc="600" dirty="0" smtClean="0">
                <a:latin typeface="+mn-ea"/>
                <a:ea typeface="+mn-ea"/>
              </a:rPr>
              <a:t>還有其他功用</a:t>
            </a:r>
            <a:r>
              <a:rPr lang="zh-TW" altLang="en-US" sz="2800" spc="600" dirty="0">
                <a:latin typeface="+mn-ea"/>
                <a:ea typeface="+mn-ea"/>
              </a:rPr>
              <a:t>：</a:t>
            </a:r>
            <a:r>
              <a:rPr lang="zh-TW" altLang="en-US" sz="2800" spc="600" dirty="0" smtClean="0">
                <a:latin typeface="+mn-ea"/>
                <a:ea typeface="+mn-ea"/>
              </a:rPr>
              <a:t>如防止牙肉出血、有利鐵質的吸收及有助傷口的癒合等</a:t>
            </a:r>
            <a:r>
              <a:rPr lang="zh-TW" altLang="en-US" sz="2800" spc="600" dirty="0">
                <a:latin typeface="+mn-ea"/>
                <a:ea typeface="+mn-ea"/>
              </a:rPr>
              <a:t>。</a:t>
            </a:r>
          </a:p>
        </p:txBody>
      </p:sp>
      <p:sp>
        <p:nvSpPr>
          <p:cNvPr id="8" name="橢圓 7"/>
          <p:cNvSpPr/>
          <p:nvPr/>
        </p:nvSpPr>
        <p:spPr>
          <a:xfrm>
            <a:off x="6184106" y="2159089"/>
            <a:ext cx="2348334" cy="633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042987" y="890384"/>
            <a:ext cx="3745037" cy="574293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590801" y="2176356"/>
            <a:ext cx="3277344" cy="592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1" name="Text Box 54"/>
          <p:cNvSpPr txBox="1">
            <a:spLocks noChangeArrowheads="1"/>
          </p:cNvSpPr>
          <p:nvPr/>
        </p:nvSpPr>
        <p:spPr bwMode="auto">
          <a:xfrm>
            <a:off x="464794" y="4149641"/>
            <a:ext cx="4107206" cy="523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dirty="0">
                <a:latin typeface="標楷體" panose="03000509000000000000" pitchFamily="65" charset="-120"/>
              </a:rPr>
              <a:t>這段文字說明了甚麼？</a:t>
            </a:r>
          </a:p>
        </p:txBody>
      </p:sp>
      <p:sp>
        <p:nvSpPr>
          <p:cNvPr id="17" name="Text Box 55"/>
          <p:cNvSpPr txBox="1">
            <a:spLocks noChangeArrowheads="1"/>
          </p:cNvSpPr>
          <p:nvPr/>
        </p:nvSpPr>
        <p:spPr bwMode="auto">
          <a:xfrm>
            <a:off x="1817488" y="4683199"/>
            <a:ext cx="473571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HK"/>
            </a:defPPr>
            <a:lvl1pPr eaLnBrk="1" hangingPunct="1">
              <a:spcBef>
                <a:spcPct val="50000"/>
              </a:spcBef>
              <a:buFontTx/>
              <a:buNone/>
              <a:defRPr sz="28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b="0" dirty="0" smtClean="0">
                <a:solidFill>
                  <a:schemeClr val="tx1"/>
                </a:solidFill>
              </a:rPr>
              <a:t>說明</a:t>
            </a:r>
            <a:r>
              <a:rPr lang="zh-TW" altLang="en-US" b="0" dirty="0">
                <a:solidFill>
                  <a:schemeClr val="tx1"/>
                </a:solidFill>
              </a:rPr>
              <a:t>了</a:t>
            </a:r>
            <a:r>
              <a:rPr lang="zh-TW" altLang="en-US" b="0" dirty="0">
                <a:solidFill>
                  <a:srgbClr val="FF0000"/>
                </a:solidFill>
              </a:rPr>
              <a:t>維他命</a:t>
            </a:r>
            <a:r>
              <a:rPr lang="en-US" altLang="zh-TW" b="0" dirty="0">
                <a:solidFill>
                  <a:srgbClr val="FF0000"/>
                </a:solidFill>
              </a:rPr>
              <a:t>C</a:t>
            </a:r>
            <a:r>
              <a:rPr lang="zh-TW" altLang="en-US" b="0" dirty="0" smtClean="0">
                <a:solidFill>
                  <a:srgbClr val="FF0000"/>
                </a:solidFill>
              </a:rPr>
              <a:t>的其他功用</a:t>
            </a:r>
            <a:r>
              <a:rPr lang="zh-TW" altLang="en-US" b="0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37898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7899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79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A352C7-BB22-4705-B31F-A8E95415CB0E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zh-HK" sz="1200" smtClean="0"/>
          </a:p>
        </p:txBody>
      </p:sp>
      <p:sp>
        <p:nvSpPr>
          <p:cNvPr id="18" name="圓角矩形 17"/>
          <p:cNvSpPr/>
          <p:nvPr/>
        </p:nvSpPr>
        <p:spPr>
          <a:xfrm>
            <a:off x="3635896" y="1550695"/>
            <a:ext cx="2664296" cy="551830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6" name="橢圓 9"/>
          <p:cNvSpPr/>
          <p:nvPr/>
        </p:nvSpPr>
        <p:spPr>
          <a:xfrm>
            <a:off x="6015915" y="878053"/>
            <a:ext cx="903043" cy="592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9" name="橢圓 9"/>
          <p:cNvSpPr/>
          <p:nvPr/>
        </p:nvSpPr>
        <p:spPr>
          <a:xfrm>
            <a:off x="899592" y="2161545"/>
            <a:ext cx="1527696" cy="592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20" name="橢圓 7"/>
          <p:cNvSpPr/>
          <p:nvPr/>
        </p:nvSpPr>
        <p:spPr>
          <a:xfrm>
            <a:off x="879540" y="2778024"/>
            <a:ext cx="1033482" cy="633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21" name="橢圓 9"/>
          <p:cNvSpPr/>
          <p:nvPr/>
        </p:nvSpPr>
        <p:spPr>
          <a:xfrm>
            <a:off x="7005681" y="1550695"/>
            <a:ext cx="1494568" cy="592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22" name="橢圓 9"/>
          <p:cNvSpPr/>
          <p:nvPr/>
        </p:nvSpPr>
        <p:spPr>
          <a:xfrm>
            <a:off x="1010251" y="1524448"/>
            <a:ext cx="1215232" cy="592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66700" y="620687"/>
            <a:ext cx="8583613" cy="32691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3315" name="Text Box 40"/>
          <p:cNvSpPr txBox="1">
            <a:spLocks noChangeArrowheads="1"/>
          </p:cNvSpPr>
          <p:nvPr/>
        </p:nvSpPr>
        <p:spPr bwMode="auto">
          <a:xfrm>
            <a:off x="483003" y="772894"/>
            <a:ext cx="820379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  <a:spcBef>
                <a:spcPct val="95000"/>
              </a:spcBef>
              <a:defRPr/>
            </a:pPr>
            <a:r>
              <a:rPr lang="en-US" altLang="zh-TW" sz="2800" b="1" spc="600" dirty="0" smtClean="0">
                <a:latin typeface="+mn-ea"/>
                <a:ea typeface="+mn-ea"/>
              </a:rPr>
              <a:t>1.</a:t>
            </a:r>
            <a:r>
              <a:rPr lang="zh-TW" altLang="en-US" sz="2800" spc="600" dirty="0" smtClean="0">
                <a:latin typeface="+mn-ea"/>
                <a:ea typeface="+mn-ea"/>
              </a:rPr>
              <a:t>維他命</a:t>
            </a:r>
            <a:r>
              <a:rPr lang="en-US" altLang="zh-TW" sz="2800" spc="600" dirty="0" smtClean="0">
                <a:latin typeface="+mn-ea"/>
                <a:ea typeface="+mn-ea"/>
              </a:rPr>
              <a:t>C</a:t>
            </a:r>
            <a:r>
              <a:rPr lang="zh-TW" altLang="en-US" sz="2800" spc="600" dirty="0" smtClean="0">
                <a:latin typeface="+mn-ea"/>
                <a:ea typeface="+mn-ea"/>
              </a:rPr>
              <a:t>的主要作用除了可提升我們的免疫力外，</a:t>
            </a:r>
            <a:r>
              <a:rPr lang="zh-TW" altLang="en-US" sz="2800" spc="600" dirty="0">
                <a:latin typeface="+mn-ea"/>
                <a:ea typeface="+mn-ea"/>
              </a:rPr>
              <a:t>它</a:t>
            </a:r>
            <a:r>
              <a:rPr lang="zh-TW" altLang="en-US" sz="2800" spc="600" dirty="0" smtClean="0">
                <a:latin typeface="+mn-ea"/>
                <a:ea typeface="+mn-ea"/>
              </a:rPr>
              <a:t>還有其他功用</a:t>
            </a:r>
            <a:r>
              <a:rPr lang="zh-TW" altLang="en-US" sz="2800" spc="600" dirty="0">
                <a:latin typeface="+mn-ea"/>
                <a:ea typeface="+mn-ea"/>
              </a:rPr>
              <a:t>：</a:t>
            </a:r>
            <a:r>
              <a:rPr lang="zh-TW" altLang="en-US" sz="2800" spc="600" dirty="0" smtClean="0">
                <a:latin typeface="+mn-ea"/>
                <a:ea typeface="+mn-ea"/>
              </a:rPr>
              <a:t>如防止牙肉出血、有利鐵質的吸收及有助傷口的癒合等</a:t>
            </a:r>
            <a:r>
              <a:rPr lang="zh-TW" altLang="en-US" sz="2800" spc="600" dirty="0">
                <a:latin typeface="+mn-ea"/>
                <a:ea typeface="+mn-ea"/>
              </a:rPr>
              <a:t>。</a:t>
            </a:r>
          </a:p>
        </p:txBody>
      </p:sp>
      <p:sp>
        <p:nvSpPr>
          <p:cNvPr id="8" name="橢圓 7"/>
          <p:cNvSpPr/>
          <p:nvPr/>
        </p:nvSpPr>
        <p:spPr>
          <a:xfrm>
            <a:off x="6184106" y="2159089"/>
            <a:ext cx="2348334" cy="633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590801" y="2176356"/>
            <a:ext cx="3277344" cy="592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1" name="Text Box 54"/>
          <p:cNvSpPr txBox="1">
            <a:spLocks noChangeArrowheads="1"/>
          </p:cNvSpPr>
          <p:nvPr/>
        </p:nvSpPr>
        <p:spPr bwMode="auto">
          <a:xfrm>
            <a:off x="399968" y="3963623"/>
            <a:ext cx="2526943" cy="13849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TW" altLang="en-US" sz="2800" dirty="0">
                <a:latin typeface="標楷體" panose="03000509000000000000" pitchFamily="65" charset="-120"/>
              </a:rPr>
              <a:t>這段文字說明</a:t>
            </a:r>
            <a:r>
              <a:rPr lang="zh-TW" altLang="en-US" sz="2800" dirty="0" smtClean="0">
                <a:latin typeface="標楷體" panose="03000509000000000000" pitchFamily="65" charset="-120"/>
              </a:rPr>
              <a:t>了</a:t>
            </a:r>
            <a:r>
              <a:rPr lang="zh-TW" altLang="en-US" sz="2800" dirty="0" smtClean="0"/>
              <a:t>維他命</a:t>
            </a:r>
            <a:r>
              <a:rPr lang="en-US" altLang="zh-TW" sz="2800" dirty="0" smtClean="0"/>
              <a:t>C</a:t>
            </a:r>
            <a:r>
              <a:rPr lang="zh-TW" altLang="en-US" sz="2800" dirty="0" smtClean="0"/>
              <a:t>的</a:t>
            </a:r>
            <a:r>
              <a:rPr lang="zh-TW" altLang="en-US" sz="2800" dirty="0" smtClean="0">
                <a:solidFill>
                  <a:srgbClr val="FF0000"/>
                </a:solidFill>
              </a:rPr>
              <a:t>其他功用</a:t>
            </a:r>
            <a:r>
              <a:rPr lang="zh-TW" altLang="en-US" sz="2800" dirty="0" smtClean="0"/>
              <a:t>。</a:t>
            </a:r>
          </a:p>
        </p:txBody>
      </p:sp>
      <p:sp>
        <p:nvSpPr>
          <p:cNvPr id="15" name="圓角矩形圖說文字 14"/>
          <p:cNvSpPr/>
          <p:nvPr/>
        </p:nvSpPr>
        <p:spPr>
          <a:xfrm>
            <a:off x="3591860" y="3303773"/>
            <a:ext cx="4103688" cy="868182"/>
          </a:xfrm>
          <a:prstGeom prst="wedgeRoundRectCallout">
            <a:avLst>
              <a:gd name="adj1" fmla="val 1867"/>
              <a:gd name="adj2" fmla="val -9869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zh-TW" altLang="en-US" dirty="0" smtClean="0">
                <a:solidFill>
                  <a:srgbClr val="000000"/>
                </a:solidFill>
              </a:rPr>
              <a:t>它們是</a:t>
            </a:r>
            <a:r>
              <a:rPr lang="zh-TW" altLang="en-US" dirty="0" smtClean="0">
                <a:solidFill>
                  <a:srgbClr val="FF0000"/>
                </a:solidFill>
              </a:rPr>
              <a:t>舉例說明</a:t>
            </a:r>
            <a:r>
              <a:rPr lang="zh-TW" altLang="en-US" dirty="0" smtClean="0">
                <a:solidFill>
                  <a:srgbClr val="000000"/>
                </a:solidFill>
              </a:rPr>
              <a:t>嗎</a:t>
            </a:r>
            <a:r>
              <a:rPr lang="en-US" altLang="zh-TW" dirty="0" smtClean="0">
                <a:solidFill>
                  <a:srgbClr val="000000"/>
                </a:solidFill>
              </a:rPr>
              <a:t>?</a:t>
            </a:r>
            <a:endParaRPr lang="en-US" altLang="zh-TW" b="1" dirty="0" smtClean="0">
              <a:solidFill>
                <a:srgbClr val="558ED5"/>
              </a:solidFill>
              <a:latin typeface="標楷體" pitchFamily="65" charset="-120"/>
            </a:endParaRPr>
          </a:p>
        </p:txBody>
      </p:sp>
      <p:sp>
        <p:nvSpPr>
          <p:cNvPr id="37898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7899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79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A352C7-BB22-4705-B31F-A8E95415CB0E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zh-HK" sz="1200" smtClean="0"/>
          </a:p>
        </p:txBody>
      </p:sp>
      <p:sp>
        <p:nvSpPr>
          <p:cNvPr id="2" name="雲朵形圖說文字 1"/>
          <p:cNvSpPr/>
          <p:nvPr/>
        </p:nvSpPr>
        <p:spPr>
          <a:xfrm>
            <a:off x="3360483" y="4195923"/>
            <a:ext cx="5318633" cy="1612889"/>
          </a:xfrm>
          <a:prstGeom prst="cloudCallout">
            <a:avLst>
              <a:gd name="adj1" fmla="val 45369"/>
              <a:gd name="adj2" fmla="val 719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400" dirty="0" smtClean="0">
                <a:solidFill>
                  <a:srgbClr val="FF0000"/>
                </a:solidFill>
              </a:rPr>
              <a:t>是</a:t>
            </a:r>
            <a:r>
              <a:rPr lang="zh-TW" altLang="en-US" sz="2400" dirty="0"/>
              <a:t>，</a:t>
            </a:r>
            <a:r>
              <a:rPr lang="zh-TW" altLang="en-US" sz="2400" dirty="0" smtClean="0"/>
              <a:t>它們都是</a:t>
            </a:r>
            <a:r>
              <a:rPr lang="zh-TW" altLang="en-US" sz="2400" dirty="0"/>
              <a:t>「</a:t>
            </a:r>
            <a:r>
              <a:rPr lang="zh-TW" altLang="en-US" sz="2400" dirty="0" smtClean="0"/>
              <a:t>維他命</a:t>
            </a:r>
            <a:r>
              <a:rPr lang="en-US" altLang="zh-TW" sz="2400" dirty="0" smtClean="0"/>
              <a:t>C</a:t>
            </a:r>
            <a:r>
              <a:rPr lang="zh-TW" altLang="en-US" sz="2400" dirty="0" smtClean="0"/>
              <a:t>有其他功用」的</a:t>
            </a:r>
            <a:r>
              <a:rPr lang="zh-TW" altLang="en-US" sz="2400" b="1" dirty="0">
                <a:solidFill>
                  <a:srgbClr val="FF0000"/>
                </a:solidFill>
              </a:rPr>
              <a:t>例子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  <p:sp>
        <p:nvSpPr>
          <p:cNvPr id="16" name="橢圓 9"/>
          <p:cNvSpPr/>
          <p:nvPr/>
        </p:nvSpPr>
        <p:spPr>
          <a:xfrm>
            <a:off x="6948264" y="1519585"/>
            <a:ext cx="1494568" cy="592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9" name="橢圓 9"/>
          <p:cNvSpPr/>
          <p:nvPr/>
        </p:nvSpPr>
        <p:spPr>
          <a:xfrm>
            <a:off x="899592" y="2161545"/>
            <a:ext cx="1527696" cy="592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20" name="橢圓 7"/>
          <p:cNvSpPr/>
          <p:nvPr/>
        </p:nvSpPr>
        <p:spPr>
          <a:xfrm>
            <a:off x="879540" y="2778024"/>
            <a:ext cx="1033482" cy="633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21" name="雲朵形圖說文字 1"/>
          <p:cNvSpPr/>
          <p:nvPr/>
        </p:nvSpPr>
        <p:spPr>
          <a:xfrm>
            <a:off x="3524789" y="5653800"/>
            <a:ext cx="5318633" cy="743057"/>
          </a:xfrm>
          <a:prstGeom prst="cloudCallout">
            <a:avLst>
              <a:gd name="adj1" fmla="val -41950"/>
              <a:gd name="adj2" fmla="val 583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400" dirty="0" smtClean="0"/>
              <a:t>當中的關鍵詞是「 </a:t>
            </a:r>
            <a:r>
              <a:rPr lang="en-US" altLang="zh-TW" sz="2400" dirty="0" smtClean="0">
                <a:solidFill>
                  <a:srgbClr val="FF0000"/>
                </a:solidFill>
              </a:rPr>
              <a:t>﹖</a:t>
            </a:r>
            <a:r>
              <a:rPr lang="zh-TW" altLang="en-US" sz="2400" dirty="0" smtClean="0"/>
              <a:t> 」</a:t>
            </a:r>
            <a:endParaRPr lang="zh-TW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762157" y="5760351"/>
            <a:ext cx="596116" cy="49244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600" b="1" dirty="0">
                <a:solidFill>
                  <a:srgbClr val="FF0000"/>
                </a:solidFill>
                <a:latin typeface="+mn-lt"/>
                <a:ea typeface="+mn-ea"/>
              </a:rPr>
              <a:t>如</a:t>
            </a:r>
            <a:endParaRPr lang="zh-HK" altLang="en-US" sz="26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2" name="圓角矩形 17"/>
          <p:cNvSpPr/>
          <p:nvPr/>
        </p:nvSpPr>
        <p:spPr>
          <a:xfrm>
            <a:off x="4355976" y="1550695"/>
            <a:ext cx="1944216" cy="551830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131" y="5455680"/>
            <a:ext cx="2458616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spc="300" dirty="0">
                <a:latin typeface="+mn-ea"/>
              </a:rPr>
              <a:t>防止牙肉</a:t>
            </a:r>
            <a:r>
              <a:rPr lang="zh-TW" altLang="en-US" sz="2000" spc="300" dirty="0" smtClean="0">
                <a:latin typeface="+mn-ea"/>
              </a:rPr>
              <a:t>出血；有利鐵質吸收；</a:t>
            </a:r>
            <a:endParaRPr lang="en-US" altLang="zh-TW" sz="2000" spc="300" dirty="0" smtClean="0">
              <a:latin typeface="+mn-ea"/>
            </a:endParaRPr>
          </a:p>
          <a:p>
            <a:pPr algn="ctr"/>
            <a:r>
              <a:rPr lang="zh-TW" altLang="en-US" sz="2000" spc="300" dirty="0" smtClean="0">
                <a:latin typeface="+mn-ea"/>
              </a:rPr>
              <a:t>有助傷口癒合</a:t>
            </a:r>
            <a:endParaRPr lang="zh-HK" altLang="en-US" sz="2000" spc="300" dirty="0"/>
          </a:p>
        </p:txBody>
      </p:sp>
      <p:sp>
        <p:nvSpPr>
          <p:cNvPr id="23" name="Curved Left Arrow 22"/>
          <p:cNvSpPr/>
          <p:nvPr/>
        </p:nvSpPr>
        <p:spPr>
          <a:xfrm>
            <a:off x="2660211" y="4913965"/>
            <a:ext cx="533400" cy="1016967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21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464794" y="913741"/>
            <a:ext cx="806764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zh-TW" sz="2800" spc="300" dirty="0" smtClean="0">
                <a:latin typeface="標楷體" panose="03000509000000000000" pitchFamily="65" charset="-120"/>
              </a:rPr>
              <a:t>2.</a:t>
            </a:r>
            <a:r>
              <a:rPr lang="zh-TW" altLang="en-US" sz="2800" spc="300" dirty="0" smtClean="0">
                <a:latin typeface="+mn-ea"/>
                <a:ea typeface="+mn-ea"/>
              </a:rPr>
              <a:t>中國</a:t>
            </a:r>
            <a:r>
              <a:rPr lang="zh-TW" altLang="zh-HK" sz="2800" spc="300" dirty="0">
                <a:latin typeface="+mn-ea"/>
                <a:ea typeface="+mn-ea"/>
              </a:rPr>
              <a:t>北方的冬天都會下大雪，</a:t>
            </a:r>
            <a:r>
              <a:rPr lang="zh-TW" altLang="en-US" sz="2800" spc="300" dirty="0">
                <a:latin typeface="+mn-ea"/>
                <a:ea typeface="+mn-ea"/>
              </a:rPr>
              <a:t>如</a:t>
            </a:r>
            <a:r>
              <a:rPr lang="zh-TW" altLang="en-US" sz="2800" u="sng" spc="300" dirty="0">
                <a:latin typeface="+mn-ea"/>
                <a:ea typeface="+mn-ea"/>
              </a:rPr>
              <a:t>哈爾濱</a:t>
            </a:r>
            <a:r>
              <a:rPr lang="zh-TW" altLang="en-US" sz="2800" spc="300" dirty="0">
                <a:latin typeface="+mn-ea"/>
                <a:ea typeface="+mn-ea"/>
              </a:rPr>
              <a:t>、</a:t>
            </a:r>
            <a:r>
              <a:rPr lang="zh-TW" altLang="en-US" sz="2800" u="sng" spc="300" dirty="0">
                <a:latin typeface="+mn-ea"/>
                <a:ea typeface="+mn-ea"/>
              </a:rPr>
              <a:t>吉林</a:t>
            </a:r>
            <a:r>
              <a:rPr lang="zh-TW" altLang="en-US" sz="2800" spc="300" dirty="0">
                <a:latin typeface="+mn-ea"/>
                <a:ea typeface="+mn-ea"/>
              </a:rPr>
              <a:t>。這些地方的雪水是當地居民的重要天然資源之</a:t>
            </a:r>
            <a:r>
              <a:rPr lang="zh-TW" altLang="en-US" sz="2800" spc="300" dirty="0" smtClean="0">
                <a:latin typeface="+mn-ea"/>
                <a:ea typeface="+mn-ea"/>
              </a:rPr>
              <a:t>一，具有</a:t>
            </a:r>
            <a:r>
              <a:rPr lang="zh-TW" altLang="en-US" sz="2800" spc="300" dirty="0">
                <a:latin typeface="+mn-ea"/>
                <a:ea typeface="+mn-ea"/>
              </a:rPr>
              <a:t>很大的</a:t>
            </a:r>
            <a:r>
              <a:rPr lang="zh-TW" altLang="en-US" sz="2800" spc="300" dirty="0" smtClean="0">
                <a:latin typeface="+mn-ea"/>
                <a:ea typeface="+mn-ea"/>
              </a:rPr>
              <a:t>用途呢</a:t>
            </a:r>
            <a:r>
              <a:rPr lang="zh-TW" altLang="en-US" sz="2800" spc="300" dirty="0">
                <a:latin typeface="+mn-ea"/>
                <a:ea typeface="+mn-ea"/>
              </a:rPr>
              <a:t>！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266700" y="620688"/>
            <a:ext cx="8583613" cy="32115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1" name="Text Box 54"/>
          <p:cNvSpPr txBox="1">
            <a:spLocks noChangeArrowheads="1"/>
          </p:cNvSpPr>
          <p:nvPr/>
        </p:nvSpPr>
        <p:spPr bwMode="auto">
          <a:xfrm>
            <a:off x="464794" y="4149641"/>
            <a:ext cx="4107206" cy="523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dirty="0">
                <a:latin typeface="標楷體" panose="03000509000000000000" pitchFamily="65" charset="-120"/>
              </a:rPr>
              <a:t>這段文字</a:t>
            </a:r>
            <a:r>
              <a:rPr lang="zh-TW" altLang="en-US" sz="2800" b="1" dirty="0" smtClean="0">
                <a:latin typeface="標楷體" panose="03000509000000000000" pitchFamily="65" charset="-120"/>
              </a:rPr>
              <a:t>說明甚麼</a:t>
            </a:r>
            <a:r>
              <a:rPr lang="zh-TW" altLang="en-US" sz="2800" b="1" dirty="0">
                <a:latin typeface="標楷體" panose="03000509000000000000" pitchFamily="65" charset="-120"/>
              </a:rPr>
              <a:t>？</a:t>
            </a:r>
          </a:p>
        </p:txBody>
      </p:sp>
      <p:sp>
        <p:nvSpPr>
          <p:cNvPr id="17" name="Text Box 55"/>
          <p:cNvSpPr txBox="1">
            <a:spLocks noChangeArrowheads="1"/>
          </p:cNvSpPr>
          <p:nvPr/>
        </p:nvSpPr>
        <p:spPr bwMode="auto">
          <a:xfrm>
            <a:off x="1259632" y="4683199"/>
            <a:ext cx="403244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HK"/>
            </a:defPPr>
            <a:lvl1pPr eaLnBrk="1" hangingPunct="1">
              <a:spcBef>
                <a:spcPct val="50000"/>
              </a:spcBef>
              <a:buFontTx/>
              <a:buNone/>
              <a:defRPr sz="28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b="0" dirty="0" smtClean="0">
                <a:solidFill>
                  <a:schemeClr val="tx1"/>
                </a:solidFill>
              </a:rPr>
              <a:t>說明</a:t>
            </a:r>
            <a:r>
              <a:rPr lang="zh-TW" altLang="en-US" b="0" dirty="0" smtClean="0">
                <a:solidFill>
                  <a:srgbClr val="FF0000"/>
                </a:solidFill>
              </a:rPr>
              <a:t>雪水有很大的用途。</a:t>
            </a:r>
            <a:endParaRPr lang="zh-TW" altLang="en-US" b="0" dirty="0">
              <a:solidFill>
                <a:srgbClr val="FF0000"/>
              </a:solidFill>
            </a:endParaRPr>
          </a:p>
        </p:txBody>
      </p:sp>
      <p:sp>
        <p:nvSpPr>
          <p:cNvPr id="37898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7899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79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A352C7-BB22-4705-B31F-A8E95415CB0E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zh-HK" sz="1200" smtClean="0"/>
          </a:p>
        </p:txBody>
      </p:sp>
      <p:sp>
        <p:nvSpPr>
          <p:cNvPr id="13" name="圓角矩形 8"/>
          <p:cNvSpPr/>
          <p:nvPr/>
        </p:nvSpPr>
        <p:spPr>
          <a:xfrm>
            <a:off x="3707904" y="2888647"/>
            <a:ext cx="2845296" cy="574293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343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464794" y="913741"/>
            <a:ext cx="8281988" cy="254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263" indent="-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zh-TW" sz="2800" spc="300" dirty="0" smtClean="0">
                <a:latin typeface="標楷體" panose="03000509000000000000" pitchFamily="65" charset="-120"/>
              </a:rPr>
              <a:t>2.</a:t>
            </a:r>
            <a:r>
              <a:rPr lang="zh-TW" altLang="en-US" sz="2800" u="sng" spc="300" dirty="0" smtClean="0">
                <a:latin typeface="+mn-ea"/>
                <a:ea typeface="+mn-ea"/>
              </a:rPr>
              <a:t>中國</a:t>
            </a:r>
            <a:r>
              <a:rPr lang="zh-TW" altLang="zh-HK" sz="2800" spc="300" dirty="0">
                <a:latin typeface="+mn-ea"/>
                <a:ea typeface="+mn-ea"/>
              </a:rPr>
              <a:t>北方的冬天都會下大雪，</a:t>
            </a:r>
            <a:r>
              <a:rPr lang="zh-TW" altLang="en-US" sz="2800" spc="600" dirty="0" smtClean="0">
                <a:latin typeface="+mn-ea"/>
                <a:ea typeface="+mn-ea"/>
              </a:rPr>
              <a:t>如</a:t>
            </a:r>
            <a:r>
              <a:rPr lang="zh-TW" altLang="en-US" sz="2800" u="sng" spc="600" dirty="0" smtClean="0">
                <a:latin typeface="+mn-ea"/>
                <a:ea typeface="+mn-ea"/>
              </a:rPr>
              <a:t>哈</a:t>
            </a:r>
            <a:r>
              <a:rPr lang="zh-TW" altLang="en-US" sz="2800" u="sng" spc="300" dirty="0" smtClean="0">
                <a:latin typeface="+mn-ea"/>
                <a:ea typeface="+mn-ea"/>
              </a:rPr>
              <a:t>爾濱</a:t>
            </a:r>
            <a:r>
              <a:rPr lang="zh-TW" altLang="en-US" sz="2800" spc="300" dirty="0" smtClean="0">
                <a:latin typeface="+mn-ea"/>
                <a:ea typeface="+mn-ea"/>
              </a:rPr>
              <a:t>、 </a:t>
            </a:r>
            <a:r>
              <a:rPr lang="zh-TW" altLang="en-US" sz="2800" u="sng" spc="300" dirty="0" smtClean="0">
                <a:latin typeface="+mn-ea"/>
                <a:ea typeface="+mn-ea"/>
              </a:rPr>
              <a:t>吉林</a:t>
            </a:r>
            <a:r>
              <a:rPr lang="zh-TW" altLang="en-US" sz="2800" spc="300" dirty="0" smtClean="0">
                <a:latin typeface="+mn-ea"/>
                <a:ea typeface="+mn-ea"/>
              </a:rPr>
              <a:t>。</a:t>
            </a:r>
            <a:r>
              <a:rPr lang="zh-TW" altLang="en-US" sz="2800" spc="300" dirty="0">
                <a:latin typeface="+mn-ea"/>
              </a:rPr>
              <a:t>這些地方的雪水是當地居民的重要天然資源之一，具有很大的用途呢！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266700" y="620687"/>
            <a:ext cx="8583613" cy="32691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37898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7899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79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A352C7-BB22-4705-B31F-A8E95415CB0E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zh-HK" sz="1200" smtClean="0"/>
          </a:p>
        </p:txBody>
      </p:sp>
      <p:sp>
        <p:nvSpPr>
          <p:cNvPr id="2" name="Rounded Rectangular Callout 1"/>
          <p:cNvSpPr/>
          <p:nvPr/>
        </p:nvSpPr>
        <p:spPr>
          <a:xfrm>
            <a:off x="4229376" y="4182847"/>
            <a:ext cx="3366521" cy="1780040"/>
          </a:xfrm>
          <a:prstGeom prst="wedgeRoundRectCallout">
            <a:avLst>
              <a:gd name="adj1" fmla="val 56230"/>
              <a:gd name="adj2" fmla="val 2039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dirty="0">
              <a:solidFill>
                <a:schemeClr val="tx1"/>
              </a:solidFill>
            </a:endParaRPr>
          </a:p>
        </p:txBody>
      </p:sp>
      <p:pic>
        <p:nvPicPr>
          <p:cNvPr id="1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3361" y="4283256"/>
            <a:ext cx="1626478" cy="2073094"/>
          </a:xfrm>
          <a:prstGeom prst="rect">
            <a:avLst/>
          </a:prstGeom>
        </p:spPr>
      </p:pic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365570" y="4366749"/>
            <a:ext cx="33084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u="sng" spc="300" dirty="0" smtClean="0">
                <a:latin typeface="+mn-ea"/>
              </a:rPr>
              <a:t>哈爾濱</a:t>
            </a:r>
            <a:r>
              <a:rPr lang="zh-TW" altLang="en-US" sz="2800" spc="300" dirty="0">
                <a:latin typeface="+mn-ea"/>
              </a:rPr>
              <a:t>和</a:t>
            </a:r>
            <a:r>
              <a:rPr lang="zh-TW" altLang="en-US" sz="2800" u="sng" spc="300" dirty="0" smtClean="0">
                <a:latin typeface="+mn-ea"/>
              </a:rPr>
              <a:t>吉林</a:t>
            </a:r>
            <a:r>
              <a:rPr lang="zh-TW" altLang="en-US" sz="2800" spc="300" dirty="0" smtClean="0">
                <a:latin typeface="+mn-ea"/>
              </a:rPr>
              <a:t>是文中的</a:t>
            </a:r>
            <a:r>
              <a:rPr lang="zh-TW" altLang="en-US" sz="2800" spc="300" dirty="0" smtClean="0">
                <a:solidFill>
                  <a:srgbClr val="FF0000"/>
                </a:solidFill>
                <a:latin typeface="+mn-ea"/>
              </a:rPr>
              <a:t>舉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例</a:t>
            </a:r>
            <a:r>
              <a:rPr lang="zh-TW" altLang="en-US" sz="2800" dirty="0" smtClean="0">
                <a:latin typeface="標楷體" panose="03000509000000000000" pitchFamily="65" charset="-120"/>
              </a:rPr>
              <a:t>，</a:t>
            </a:r>
            <a:r>
              <a:rPr lang="zh-TW" altLang="en-US" sz="2800" dirty="0" smtClean="0"/>
              <a:t>是屬於</a:t>
            </a:r>
            <a:r>
              <a:rPr lang="zh-TW" altLang="en-US" sz="2800" dirty="0" smtClean="0">
                <a:solidFill>
                  <a:srgbClr val="FF0000"/>
                </a:solidFill>
              </a:rPr>
              <a:t>舉例說明</a:t>
            </a:r>
            <a:r>
              <a:rPr lang="zh-TW" altLang="en-US" sz="2800" dirty="0" smtClean="0"/>
              <a:t>嗎</a:t>
            </a:r>
            <a:r>
              <a:rPr lang="en-US" altLang="zh-TW" sz="2800" dirty="0" smtClean="0"/>
              <a:t>﹖</a:t>
            </a:r>
            <a:endParaRPr lang="zh-HK" altLang="en-US" sz="2800" dirty="0">
              <a:latin typeface="標楷體" panose="03000509000000000000" pitchFamily="65" charset="-12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99592" y="1988145"/>
            <a:ext cx="991017" cy="684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Oval 17"/>
          <p:cNvSpPr/>
          <p:nvPr/>
        </p:nvSpPr>
        <p:spPr>
          <a:xfrm>
            <a:off x="6525726" y="1143599"/>
            <a:ext cx="1358642" cy="684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Text Box 55"/>
          <p:cNvSpPr txBox="1">
            <a:spLocks noChangeArrowheads="1"/>
          </p:cNvSpPr>
          <p:nvPr/>
        </p:nvSpPr>
        <p:spPr bwMode="auto">
          <a:xfrm>
            <a:off x="266700" y="4130804"/>
            <a:ext cx="3441204" cy="116955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HK"/>
            </a:defPPr>
            <a:lvl1pPr eaLnBrk="1" hangingPunct="1">
              <a:spcBef>
                <a:spcPct val="50000"/>
              </a:spcBef>
              <a:buFontTx/>
              <a:buNone/>
              <a:defRPr sz="28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dirty="0"/>
              <a:t>這段文字</a:t>
            </a:r>
            <a:r>
              <a:rPr lang="zh-TW" altLang="en-US" dirty="0" smtClean="0"/>
              <a:t>說明</a:t>
            </a:r>
            <a:endParaRPr lang="en-US" altLang="zh-TW" dirty="0" smtClean="0"/>
          </a:p>
          <a:p>
            <a:r>
              <a:rPr lang="zh-TW" altLang="en-US" b="0" dirty="0" smtClean="0">
                <a:solidFill>
                  <a:srgbClr val="FF0000"/>
                </a:solidFill>
              </a:rPr>
              <a:t>雪水有很大的用途。</a:t>
            </a:r>
            <a:endParaRPr lang="zh-TW" altLang="en-US" b="0" dirty="0">
              <a:solidFill>
                <a:srgbClr val="FF0000"/>
              </a:solidFill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5935318" y="1086409"/>
            <a:ext cx="648072" cy="798744"/>
          </a:xfrm>
          <a:prstGeom prst="star6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圓角矩形 8"/>
          <p:cNvSpPr/>
          <p:nvPr/>
        </p:nvSpPr>
        <p:spPr>
          <a:xfrm>
            <a:off x="3347864" y="2850464"/>
            <a:ext cx="3235526" cy="574293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55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5" grpId="0" animBg="1"/>
      <p:bldP spid="18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464794" y="624062"/>
            <a:ext cx="839901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zh-TW" sz="2800" spc="300" dirty="0" smtClean="0">
                <a:latin typeface="標楷體" panose="03000509000000000000" pitchFamily="65" charset="-120"/>
              </a:rPr>
              <a:t>2.</a:t>
            </a:r>
            <a:r>
              <a:rPr lang="zh-TW" altLang="en-US" sz="2800" u="sng" spc="300" dirty="0" smtClean="0">
                <a:latin typeface="+mn-ea"/>
                <a:ea typeface="+mn-ea"/>
              </a:rPr>
              <a:t>中國</a:t>
            </a:r>
            <a:r>
              <a:rPr lang="zh-TW" altLang="zh-HK" sz="2800" spc="300" dirty="0">
                <a:latin typeface="+mn-ea"/>
                <a:ea typeface="+mn-ea"/>
              </a:rPr>
              <a:t>北方的冬天都會下大雪，</a:t>
            </a:r>
            <a:r>
              <a:rPr lang="zh-TW" altLang="en-US" sz="2800" spc="600" dirty="0">
                <a:latin typeface="+mn-ea"/>
                <a:ea typeface="+mn-ea"/>
              </a:rPr>
              <a:t>如</a:t>
            </a:r>
            <a:r>
              <a:rPr lang="zh-TW" altLang="en-US" sz="2800" u="sng" spc="600" dirty="0">
                <a:latin typeface="+mn-ea"/>
                <a:ea typeface="+mn-ea"/>
              </a:rPr>
              <a:t>哈</a:t>
            </a:r>
            <a:r>
              <a:rPr lang="zh-TW" altLang="en-US" sz="2800" u="sng" spc="300" dirty="0">
                <a:latin typeface="+mn-ea"/>
                <a:ea typeface="+mn-ea"/>
              </a:rPr>
              <a:t>爾濱</a:t>
            </a:r>
            <a:r>
              <a:rPr lang="zh-TW" altLang="en-US" sz="2800" spc="300" dirty="0" smtClean="0">
                <a:latin typeface="+mn-ea"/>
                <a:ea typeface="+mn-ea"/>
              </a:rPr>
              <a:t>、  </a:t>
            </a:r>
            <a:r>
              <a:rPr lang="zh-TW" altLang="en-US" sz="2800" u="sng" spc="300" dirty="0" smtClean="0">
                <a:latin typeface="+mn-ea"/>
                <a:ea typeface="+mn-ea"/>
              </a:rPr>
              <a:t>吉林</a:t>
            </a:r>
            <a:r>
              <a:rPr lang="zh-TW" altLang="en-US" sz="2800" spc="300" dirty="0" smtClean="0">
                <a:latin typeface="+mn-ea"/>
                <a:ea typeface="+mn-ea"/>
              </a:rPr>
              <a:t>。</a:t>
            </a:r>
            <a:r>
              <a:rPr lang="zh-TW" altLang="en-US" sz="2800" spc="300" dirty="0">
                <a:latin typeface="+mn-ea"/>
              </a:rPr>
              <a:t>這些地方的雪水是當地居民的重要天然資源之一，具有很大的用途呢！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TW" altLang="en-US" sz="2800" spc="300" dirty="0" smtClean="0">
                <a:latin typeface="+mn-ea"/>
                <a:ea typeface="+mn-ea"/>
              </a:rPr>
              <a:t>。</a:t>
            </a:r>
            <a:endParaRPr lang="zh-TW" altLang="en-US" sz="2800" spc="300" dirty="0">
              <a:latin typeface="+mn-ea"/>
              <a:ea typeface="+mn-ea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80193" y="413901"/>
            <a:ext cx="8583613" cy="22950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37898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7899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79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A352C7-BB22-4705-B31F-A8E95415CB0E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zh-HK" sz="1200" smtClean="0"/>
          </a:p>
        </p:txBody>
      </p:sp>
      <p:pic>
        <p:nvPicPr>
          <p:cNvPr id="1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7514" y="2315001"/>
            <a:ext cx="1626478" cy="20730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9592" y="1358817"/>
            <a:ext cx="991017" cy="684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Oval 17"/>
          <p:cNvSpPr/>
          <p:nvPr/>
        </p:nvSpPr>
        <p:spPr>
          <a:xfrm>
            <a:off x="6516216" y="692696"/>
            <a:ext cx="1358642" cy="684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雲朵形圖說文字 20"/>
          <p:cNvSpPr/>
          <p:nvPr/>
        </p:nvSpPr>
        <p:spPr>
          <a:xfrm>
            <a:off x="3198104" y="3743118"/>
            <a:ext cx="4347320" cy="1475287"/>
          </a:xfrm>
          <a:prstGeom prst="wedgeRoundRectCallout">
            <a:avLst>
              <a:gd name="adj1" fmla="val 61050"/>
              <a:gd name="adj2" fmla="val -4428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800" dirty="0" smtClean="0">
                <a:solidFill>
                  <a:srgbClr val="FF0000"/>
                </a:solidFill>
              </a:rPr>
              <a:t>不是</a:t>
            </a:r>
            <a:r>
              <a:rPr lang="zh-TW" altLang="en-US" sz="2400" dirty="0"/>
              <a:t>，</a:t>
            </a:r>
            <a:r>
              <a:rPr lang="zh-TW" altLang="en-US" sz="2400" u="sng" dirty="0"/>
              <a:t>哈爾濱</a:t>
            </a:r>
            <a:r>
              <a:rPr lang="zh-TW" altLang="en-US" sz="2400" dirty="0"/>
              <a:t>和</a:t>
            </a:r>
            <a:r>
              <a:rPr lang="zh-TW" altLang="en-US" sz="2400" u="sng" dirty="0" smtClean="0"/>
              <a:t>吉林</a:t>
            </a:r>
            <a:r>
              <a:rPr lang="zh-TW" altLang="en-US" sz="2400" dirty="0" smtClean="0"/>
              <a:t>只是</a:t>
            </a:r>
            <a:r>
              <a:rPr lang="zh-TW" altLang="en-US" sz="2400" b="1" dirty="0">
                <a:solidFill>
                  <a:srgbClr val="7030A0"/>
                </a:solidFill>
              </a:rPr>
              <a:t>下雪的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地點</a:t>
            </a:r>
            <a:r>
              <a:rPr lang="zh-TW" altLang="en-US" sz="2400" dirty="0" smtClean="0"/>
              <a:t>，並不是有關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雪水</a:t>
            </a:r>
            <a:r>
              <a:rPr lang="zh-TW" altLang="en-US" sz="2400" b="1" dirty="0">
                <a:solidFill>
                  <a:srgbClr val="FF0000"/>
                </a:solidFill>
              </a:rPr>
              <a:t>的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用途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  <p:sp>
        <p:nvSpPr>
          <p:cNvPr id="17" name="雲朵形圖說文字 20"/>
          <p:cNvSpPr/>
          <p:nvPr/>
        </p:nvSpPr>
        <p:spPr>
          <a:xfrm>
            <a:off x="2964693" y="5128463"/>
            <a:ext cx="5100834" cy="1343313"/>
          </a:xfrm>
          <a:prstGeom prst="cloudCallout">
            <a:avLst>
              <a:gd name="adj1" fmla="val 58400"/>
              <a:gd name="adj2" fmla="val 761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300" dirty="0" smtClean="0">
                <a:solidFill>
                  <a:schemeClr val="tx1"/>
                </a:solidFill>
              </a:rPr>
              <a:t>明白了！</a:t>
            </a:r>
            <a:r>
              <a:rPr lang="zh-TW" altLang="en-US" sz="2300" dirty="0" smtClean="0">
                <a:solidFill>
                  <a:srgbClr val="C00000"/>
                </a:solidFill>
              </a:rPr>
              <a:t>例子與說明重點要有關係，必須是說明重點的事例</a:t>
            </a:r>
            <a:r>
              <a:rPr lang="zh-TW" altLang="en-US" sz="2300" dirty="0">
                <a:solidFill>
                  <a:srgbClr val="C00000"/>
                </a:solidFill>
              </a:rPr>
              <a:t>。</a:t>
            </a:r>
          </a:p>
        </p:txBody>
      </p:sp>
      <p:sp>
        <p:nvSpPr>
          <p:cNvPr id="20" name="6-Point Star 19"/>
          <p:cNvSpPr/>
          <p:nvPr/>
        </p:nvSpPr>
        <p:spPr>
          <a:xfrm>
            <a:off x="5940152" y="644187"/>
            <a:ext cx="648072" cy="798744"/>
          </a:xfrm>
          <a:prstGeom prst="star6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圓角矩形 8"/>
          <p:cNvSpPr/>
          <p:nvPr/>
        </p:nvSpPr>
        <p:spPr>
          <a:xfrm>
            <a:off x="3349863" y="1987794"/>
            <a:ext cx="3203337" cy="574293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98000" y="2953887"/>
            <a:ext cx="2968454" cy="10926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HK"/>
            </a:defPPr>
            <a:lvl1pPr eaLnBrk="1" hangingPunct="1">
              <a:spcBef>
                <a:spcPct val="50000"/>
              </a:spcBef>
              <a:buFontTx/>
              <a:buNone/>
              <a:defRPr sz="28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600" dirty="0"/>
              <a:t>這段文字</a:t>
            </a:r>
            <a:r>
              <a:rPr lang="zh-TW" altLang="en-US" sz="2600" dirty="0" smtClean="0"/>
              <a:t>說明</a:t>
            </a:r>
            <a:endParaRPr lang="en-US" altLang="zh-TW" sz="2600" dirty="0" smtClean="0"/>
          </a:p>
          <a:p>
            <a:r>
              <a:rPr lang="zh-TW" altLang="en-US" sz="2600" b="0" dirty="0" smtClean="0">
                <a:solidFill>
                  <a:srgbClr val="FF0000"/>
                </a:solidFill>
              </a:rPr>
              <a:t>雪水有很大的用途。</a:t>
            </a:r>
            <a:endParaRPr lang="zh-TW" altLang="en-US" sz="2600" b="0" dirty="0">
              <a:solidFill>
                <a:srgbClr val="FF0000"/>
              </a:solidFill>
            </a:endParaRPr>
          </a:p>
        </p:txBody>
      </p:sp>
      <p:sp>
        <p:nvSpPr>
          <p:cNvPr id="19" name="圓角矩形圖說文字 17"/>
          <p:cNvSpPr/>
          <p:nvPr/>
        </p:nvSpPr>
        <p:spPr>
          <a:xfrm>
            <a:off x="3122567" y="2885588"/>
            <a:ext cx="4535487" cy="785865"/>
          </a:xfrm>
          <a:prstGeom prst="wedgeRoundRectCallout">
            <a:avLst>
              <a:gd name="adj1" fmla="val 47299"/>
              <a:gd name="adj2" fmla="val -14775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zh-TW" altLang="en-US" dirty="0" smtClean="0">
                <a:solidFill>
                  <a:srgbClr val="000000"/>
                </a:solidFill>
              </a:rPr>
              <a:t>它們是舉例說明嗎</a:t>
            </a:r>
            <a:r>
              <a:rPr lang="en-US" altLang="zh-TW" dirty="0" smtClean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3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457200" y="106660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zh-TW" altLang="en-US" dirty="0" smtClean="0"/>
              <a:t>挑戰題</a:t>
            </a:r>
            <a:endParaRPr lang="zh-HK" altLang="en-US" dirty="0" smtClean="0"/>
          </a:p>
        </p:txBody>
      </p:sp>
      <p:sp>
        <p:nvSpPr>
          <p:cNvPr id="36867" name="內容版面配置區 3"/>
          <p:cNvSpPr>
            <a:spLocks noGrp="1"/>
          </p:cNvSpPr>
          <p:nvPr>
            <p:ph idx="1"/>
          </p:nvPr>
        </p:nvSpPr>
        <p:spPr>
          <a:xfrm>
            <a:off x="406400" y="1320800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zh-TW" altLang="en-US" dirty="0" smtClean="0"/>
              <a:t>以下哪一段運用了</a:t>
            </a:r>
            <a:r>
              <a:rPr lang="zh-TW" altLang="en-US" dirty="0" smtClean="0">
                <a:solidFill>
                  <a:srgbClr val="FF0000"/>
                </a:solidFill>
              </a:rPr>
              <a:t>舉例說明</a:t>
            </a:r>
            <a:r>
              <a:rPr lang="en-US" altLang="zh-TW" dirty="0" smtClean="0"/>
              <a:t>?</a:t>
            </a:r>
          </a:p>
        </p:txBody>
      </p:sp>
      <p:sp>
        <p:nvSpPr>
          <p:cNvPr id="6" name="圓角矩形 5"/>
          <p:cNvSpPr/>
          <p:nvPr/>
        </p:nvSpPr>
        <p:spPr bwMode="auto">
          <a:xfrm>
            <a:off x="315913" y="2060575"/>
            <a:ext cx="8613775" cy="17287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>
              <a:spcBef>
                <a:spcPct val="95000"/>
              </a:spcBef>
              <a:buFont typeface="+mj-lt"/>
              <a:buAutoNum type="arabicPeriod"/>
              <a:defRPr/>
            </a:pPr>
            <a:r>
              <a:rPr lang="zh-TW" altLang="en-US" sz="2800" dirty="0" smtClean="0">
                <a:latin typeface="+mn-ea"/>
              </a:rPr>
              <a:t>維他命</a:t>
            </a:r>
            <a:r>
              <a:rPr lang="en-US" altLang="zh-TW" sz="2800" dirty="0">
                <a:latin typeface="+mn-ea"/>
              </a:rPr>
              <a:t>C</a:t>
            </a:r>
            <a:r>
              <a:rPr lang="zh-TW" altLang="en-US" sz="2800" dirty="0">
                <a:latin typeface="+mn-ea"/>
              </a:rPr>
              <a:t>主要的作用除了可提升我們的免疫力外，它還有很多功用：如防止牙肉出血、</a:t>
            </a:r>
            <a:r>
              <a:rPr lang="zh-TW" altLang="en-US" sz="2800" dirty="0" smtClean="0">
                <a:latin typeface="+mn-ea"/>
              </a:rPr>
              <a:t>有利</a:t>
            </a:r>
            <a:r>
              <a:rPr lang="zh-TW" altLang="en-US" sz="2800" dirty="0">
                <a:latin typeface="+mn-ea"/>
              </a:rPr>
              <a:t>鐵質的吸收及有助傷口的癒合等。</a:t>
            </a:r>
          </a:p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grpSp>
        <p:nvGrpSpPr>
          <p:cNvPr id="36869" name="群組 7"/>
          <p:cNvGrpSpPr>
            <a:grpSpLocks/>
          </p:cNvGrpSpPr>
          <p:nvPr/>
        </p:nvGrpSpPr>
        <p:grpSpPr bwMode="auto">
          <a:xfrm>
            <a:off x="346075" y="4065588"/>
            <a:ext cx="8583613" cy="1995487"/>
            <a:chOff x="252951" y="2924945"/>
            <a:chExt cx="8583959" cy="1244954"/>
          </a:xfrm>
        </p:grpSpPr>
        <p:sp>
          <p:nvSpPr>
            <p:cNvPr id="9" name="圓角矩形 8"/>
            <p:cNvSpPr/>
            <p:nvPr/>
          </p:nvSpPr>
          <p:spPr>
            <a:xfrm>
              <a:off x="252951" y="2924945"/>
              <a:ext cx="8583959" cy="124495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HK" altLang="en-US" dirty="0">
                <a:latin typeface="+mn-ea"/>
              </a:endParaRPr>
            </a:p>
          </p:txBody>
        </p:sp>
        <p:sp>
          <p:nvSpPr>
            <p:cNvPr id="36877" name="Text Box 41"/>
            <p:cNvSpPr txBox="1">
              <a:spLocks noChangeArrowheads="1"/>
            </p:cNvSpPr>
            <p:nvPr/>
          </p:nvSpPr>
          <p:spPr bwMode="auto">
            <a:xfrm>
              <a:off x="313278" y="3107182"/>
              <a:ext cx="8282322" cy="86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dirty="0" smtClean="0">
                  <a:latin typeface="標楷體" panose="03000509000000000000" pitchFamily="65" charset="-120"/>
                </a:rPr>
                <a:t>2. </a:t>
              </a:r>
              <a:r>
                <a:rPr lang="zh-TW" altLang="en-US" sz="2800" u="sng" dirty="0" smtClean="0">
                  <a:latin typeface="標楷體" panose="03000509000000000000" pitchFamily="65" charset="-120"/>
                </a:rPr>
                <a:t>中國</a:t>
              </a:r>
              <a:r>
                <a:rPr lang="zh-TW" altLang="zh-HK" sz="2800" dirty="0" smtClean="0">
                  <a:latin typeface="標楷體" panose="03000509000000000000" pitchFamily="65" charset="-120"/>
                </a:rPr>
                <a:t>北方的冬天都會下大雪，</a:t>
              </a:r>
              <a:r>
                <a:rPr lang="zh-TW" altLang="en-US" sz="2800" dirty="0" smtClean="0">
                  <a:latin typeface="標楷體" panose="03000509000000000000" pitchFamily="65" charset="-120"/>
                </a:rPr>
                <a:t>如</a:t>
              </a:r>
              <a:r>
                <a:rPr lang="zh-TW" altLang="en-US" sz="2800" u="sng" dirty="0" smtClean="0">
                  <a:latin typeface="標楷體" panose="03000509000000000000" pitchFamily="65" charset="-120"/>
                </a:rPr>
                <a:t>哈爾濱</a:t>
              </a:r>
              <a:r>
                <a:rPr lang="zh-TW" altLang="en-US" sz="2800" dirty="0" smtClean="0">
                  <a:latin typeface="標楷體" panose="03000509000000000000" pitchFamily="65" charset="-120"/>
                </a:rPr>
                <a:t>、</a:t>
              </a:r>
              <a:r>
                <a:rPr lang="zh-TW" altLang="en-US" sz="2800" u="sng" dirty="0" smtClean="0">
                  <a:latin typeface="標楷體" panose="03000509000000000000" pitchFamily="65" charset="-120"/>
                </a:rPr>
                <a:t>吉林</a:t>
              </a:r>
              <a:r>
                <a:rPr lang="zh-TW" altLang="en-US" sz="2800" dirty="0">
                  <a:latin typeface="標楷體" panose="03000509000000000000" pitchFamily="65" charset="-120"/>
                </a:rPr>
                <a:t>。這些地方的雪水是當地居民的重要天然資源之一，具有很大的用途呢！</a:t>
              </a:r>
            </a:p>
          </p:txBody>
        </p:sp>
      </p:grpSp>
      <p:sp>
        <p:nvSpPr>
          <p:cNvPr id="36872" name="日期版面配置區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6873" name="頁尾版面配置區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687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09D1EA-C3B6-41FC-B2A3-D271909AFE88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zh-HK" altLang="en-US" sz="1200" smtClean="0"/>
          </a:p>
        </p:txBody>
      </p:sp>
      <p:sp>
        <p:nvSpPr>
          <p:cNvPr id="2" name="TextBox 1"/>
          <p:cNvSpPr txBox="1"/>
          <p:nvPr/>
        </p:nvSpPr>
        <p:spPr>
          <a:xfrm>
            <a:off x="7747423" y="3014355"/>
            <a:ext cx="886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</a:t>
            </a:r>
            <a:endParaRPr lang="zh-HK" altLang="en-US" sz="6000" dirty="0">
              <a:solidFill>
                <a:srgbClr val="FF000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277" y="5082849"/>
            <a:ext cx="886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+mn-ea"/>
                <a:sym typeface="Wingdings"/>
              </a:rPr>
              <a:t></a:t>
            </a:r>
            <a:endParaRPr lang="zh-HK" altLang="en-US" sz="6000" dirty="0">
              <a:solidFill>
                <a:srgbClr val="FF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027293" y="5289599"/>
            <a:ext cx="3683752" cy="907951"/>
          </a:xfrm>
          <a:prstGeom prst="wedgeRoundRectCallout">
            <a:avLst>
              <a:gd name="adj1" fmla="val 57319"/>
              <a:gd name="adj2" fmla="val 4693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+mn-ea"/>
              </a:rPr>
              <a:t>你們嘗試把這段文字</a:t>
            </a:r>
            <a:endParaRPr lang="en-US" altLang="zh-TW" sz="2800" dirty="0" smtClean="0">
              <a:latin typeface="+mn-ea"/>
            </a:endParaRPr>
          </a:p>
          <a:p>
            <a:pPr algn="ctr"/>
            <a:r>
              <a:rPr lang="zh-TW" altLang="en-US" sz="2800" dirty="0" smtClean="0">
                <a:latin typeface="+mn-ea"/>
              </a:rPr>
              <a:t>改寫成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舉例說明</a:t>
            </a:r>
            <a:r>
              <a:rPr lang="zh-TW" altLang="en-US" sz="2800" dirty="0" smtClean="0">
                <a:latin typeface="+mn-ea"/>
              </a:rPr>
              <a:t>。</a:t>
            </a:r>
            <a:endParaRPr lang="zh-HK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18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457200" y="106660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zh-TW" altLang="en-US" dirty="0" smtClean="0"/>
              <a:t>挑戰題</a:t>
            </a:r>
            <a:endParaRPr lang="zh-HK" altLang="en-US" dirty="0" smtClean="0"/>
          </a:p>
        </p:txBody>
      </p:sp>
      <p:sp>
        <p:nvSpPr>
          <p:cNvPr id="36867" name="內容版面配置區 3"/>
          <p:cNvSpPr>
            <a:spLocks noGrp="1"/>
          </p:cNvSpPr>
          <p:nvPr>
            <p:ph idx="1"/>
          </p:nvPr>
        </p:nvSpPr>
        <p:spPr>
          <a:xfrm>
            <a:off x="406400" y="1320800"/>
            <a:ext cx="8229600" cy="688331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zh-TW" altLang="en-US" dirty="0" smtClean="0"/>
              <a:t>把以下文字改寫成</a:t>
            </a:r>
            <a:r>
              <a:rPr lang="zh-TW" altLang="en-US" dirty="0" smtClean="0">
                <a:solidFill>
                  <a:srgbClr val="FF0000"/>
                </a:solidFill>
              </a:rPr>
              <a:t>舉例說明</a:t>
            </a:r>
            <a:endParaRPr lang="en-US" altLang="zh-TW" dirty="0" smtClean="0"/>
          </a:p>
        </p:txBody>
      </p:sp>
      <p:grpSp>
        <p:nvGrpSpPr>
          <p:cNvPr id="36869" name="群組 7"/>
          <p:cNvGrpSpPr>
            <a:grpSpLocks/>
          </p:cNvGrpSpPr>
          <p:nvPr/>
        </p:nvGrpSpPr>
        <p:grpSpPr bwMode="auto">
          <a:xfrm>
            <a:off x="229393" y="2034531"/>
            <a:ext cx="8583613" cy="1995487"/>
            <a:chOff x="252951" y="2924945"/>
            <a:chExt cx="8583959" cy="1244954"/>
          </a:xfrm>
        </p:grpSpPr>
        <p:sp>
          <p:nvSpPr>
            <p:cNvPr id="9" name="圓角矩形 8"/>
            <p:cNvSpPr/>
            <p:nvPr/>
          </p:nvSpPr>
          <p:spPr>
            <a:xfrm>
              <a:off x="252951" y="2924945"/>
              <a:ext cx="8583959" cy="124495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HK" altLang="en-US" dirty="0">
                <a:latin typeface="+mn-ea"/>
              </a:endParaRPr>
            </a:p>
          </p:txBody>
        </p:sp>
        <p:sp>
          <p:nvSpPr>
            <p:cNvPr id="36877" name="Text Box 41"/>
            <p:cNvSpPr txBox="1">
              <a:spLocks noChangeArrowheads="1"/>
            </p:cNvSpPr>
            <p:nvPr/>
          </p:nvSpPr>
          <p:spPr bwMode="auto">
            <a:xfrm>
              <a:off x="313278" y="3107182"/>
              <a:ext cx="8282322" cy="86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dirty="0" smtClean="0">
                  <a:latin typeface="標楷體" panose="03000509000000000000" pitchFamily="65" charset="-120"/>
                </a:rPr>
                <a:t>2. </a:t>
              </a:r>
              <a:r>
                <a:rPr lang="zh-TW" altLang="en-US" sz="2800" u="sng" dirty="0" smtClean="0">
                  <a:latin typeface="標楷體" panose="03000509000000000000" pitchFamily="65" charset="-120"/>
                </a:rPr>
                <a:t>中國</a:t>
              </a:r>
              <a:r>
                <a:rPr lang="zh-TW" altLang="zh-HK" sz="2800" dirty="0">
                  <a:latin typeface="標楷體" panose="03000509000000000000" pitchFamily="65" charset="-120"/>
                </a:rPr>
                <a:t>北方的冬天都會下大雪，</a:t>
              </a:r>
              <a:r>
                <a:rPr lang="zh-TW" altLang="en-US" sz="2800" dirty="0">
                  <a:latin typeface="標楷體" panose="03000509000000000000" pitchFamily="65" charset="-120"/>
                </a:rPr>
                <a:t>如</a:t>
              </a:r>
              <a:r>
                <a:rPr lang="zh-TW" altLang="en-US" sz="2800" u="sng" dirty="0">
                  <a:latin typeface="標楷體" panose="03000509000000000000" pitchFamily="65" charset="-120"/>
                </a:rPr>
                <a:t>哈爾濱</a:t>
              </a:r>
              <a:r>
                <a:rPr lang="zh-TW" altLang="en-US" sz="2800" dirty="0">
                  <a:latin typeface="標楷體" panose="03000509000000000000" pitchFamily="65" charset="-120"/>
                </a:rPr>
                <a:t>、</a:t>
              </a:r>
              <a:r>
                <a:rPr lang="zh-TW" altLang="en-US" sz="2800" u="sng" dirty="0">
                  <a:latin typeface="標楷體" panose="03000509000000000000" pitchFamily="65" charset="-120"/>
                </a:rPr>
                <a:t>吉林</a:t>
              </a:r>
              <a:r>
                <a:rPr lang="zh-TW" altLang="en-US" sz="2800" dirty="0">
                  <a:latin typeface="標楷體" panose="03000509000000000000" pitchFamily="65" charset="-120"/>
                </a:rPr>
                <a:t>。這些地方的雪水是當地居民的重要天然資源之一，具有很大的用途呢！</a:t>
              </a:r>
            </a:p>
          </p:txBody>
        </p:sp>
      </p:grpSp>
      <p:sp>
        <p:nvSpPr>
          <p:cNvPr id="36872" name="日期版面配置區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6873" name="頁尾版面配置區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687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09D1EA-C3B6-41FC-B2A3-D271909AFE88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zh-HK" altLang="en-US" sz="1200" smtClean="0"/>
          </a:p>
        </p:txBody>
      </p:sp>
      <p:sp>
        <p:nvSpPr>
          <p:cNvPr id="4" name="Cloud Callout 3"/>
          <p:cNvSpPr/>
          <p:nvPr/>
        </p:nvSpPr>
        <p:spPr>
          <a:xfrm>
            <a:off x="3050806" y="3627091"/>
            <a:ext cx="5985690" cy="3042269"/>
          </a:xfrm>
          <a:prstGeom prst="cloudCallout">
            <a:avLst>
              <a:gd name="adj1" fmla="val 46969"/>
              <a:gd name="adj2" fmla="val 315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sz="2400" dirty="0"/>
          </a:p>
        </p:txBody>
      </p:sp>
      <p:sp>
        <p:nvSpPr>
          <p:cNvPr id="15" name="Text Box 55"/>
          <p:cNvSpPr txBox="1">
            <a:spLocks noChangeArrowheads="1"/>
          </p:cNvSpPr>
          <p:nvPr/>
        </p:nvSpPr>
        <p:spPr bwMode="auto">
          <a:xfrm>
            <a:off x="296258" y="4155990"/>
            <a:ext cx="2968454" cy="10926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HK"/>
            </a:defPPr>
            <a:lvl1pPr eaLnBrk="1" hangingPunct="1">
              <a:spcBef>
                <a:spcPct val="50000"/>
              </a:spcBef>
              <a:buFontTx/>
              <a:buNone/>
              <a:defRPr sz="28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600" dirty="0"/>
              <a:t>這段文字</a:t>
            </a:r>
            <a:r>
              <a:rPr lang="zh-TW" altLang="en-US" sz="2600" dirty="0" smtClean="0"/>
              <a:t>說明</a:t>
            </a:r>
            <a:endParaRPr lang="en-US" altLang="zh-TW" sz="2600" dirty="0" smtClean="0"/>
          </a:p>
          <a:p>
            <a:r>
              <a:rPr lang="zh-TW" altLang="en-US" sz="2500" dirty="0">
                <a:solidFill>
                  <a:srgbClr val="FF0000"/>
                </a:solidFill>
                <a:latin typeface="+mn-ea"/>
                <a:ea typeface="+mn-ea"/>
              </a:rPr>
              <a:t>雪水有很大的用途。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1702" y="4165458"/>
            <a:ext cx="56847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00B050"/>
                </a:solidFill>
                <a:latin typeface="+mn-ea"/>
                <a:ea typeface="+mn-ea"/>
              </a:rPr>
              <a:t>    </a:t>
            </a:r>
            <a:r>
              <a:rPr lang="zh-TW" altLang="en-US" sz="2500" b="1" dirty="0" smtClean="0">
                <a:solidFill>
                  <a:srgbClr val="0066FF"/>
                </a:solidFill>
                <a:latin typeface="+mn-ea"/>
                <a:ea typeface="+mn-ea"/>
              </a:rPr>
              <a:t>例子</a:t>
            </a:r>
            <a:r>
              <a:rPr lang="zh-TW" altLang="en-US" sz="2500" dirty="0">
                <a:latin typeface="+mn-ea"/>
                <a:ea typeface="+mn-ea"/>
              </a:rPr>
              <a:t>與</a:t>
            </a:r>
            <a:r>
              <a:rPr lang="zh-TW" altLang="en-US" sz="2500" b="1" dirty="0">
                <a:solidFill>
                  <a:srgbClr val="FF0000"/>
                </a:solidFill>
                <a:latin typeface="+mn-ea"/>
                <a:ea typeface="+mn-ea"/>
              </a:rPr>
              <a:t>說明重點</a:t>
            </a:r>
            <a:r>
              <a:rPr lang="zh-TW" altLang="en-US" sz="2500" dirty="0">
                <a:latin typeface="+mn-ea"/>
                <a:ea typeface="+mn-ea"/>
              </a:rPr>
              <a:t>要有關係</a:t>
            </a:r>
            <a:r>
              <a:rPr lang="zh-TW" altLang="en-US" sz="2500" dirty="0" smtClean="0">
                <a:latin typeface="+mn-ea"/>
                <a:ea typeface="+mn-ea"/>
              </a:rPr>
              <a:t>，</a:t>
            </a:r>
            <a:endParaRPr lang="en-US" altLang="zh-TW" sz="2500" dirty="0" smtClean="0">
              <a:latin typeface="+mn-ea"/>
              <a:ea typeface="+mn-ea"/>
            </a:endParaRPr>
          </a:p>
          <a:p>
            <a:r>
              <a:rPr lang="zh-TW" altLang="en-US" sz="2500" dirty="0">
                <a:latin typeface="+mn-ea"/>
                <a:ea typeface="+mn-ea"/>
              </a:rPr>
              <a:t>即是</a:t>
            </a:r>
            <a:r>
              <a:rPr lang="zh-TW" altLang="en-US" sz="2500" b="1" dirty="0" smtClean="0">
                <a:solidFill>
                  <a:srgbClr val="0066FF"/>
                </a:solidFill>
                <a:latin typeface="+mn-ea"/>
                <a:ea typeface="+mn-ea"/>
              </a:rPr>
              <a:t>例子</a:t>
            </a:r>
            <a:r>
              <a:rPr lang="zh-TW" altLang="en-US" sz="2500" dirty="0" smtClean="0">
                <a:latin typeface="+mn-ea"/>
                <a:ea typeface="+mn-ea"/>
              </a:rPr>
              <a:t>與</a:t>
            </a:r>
            <a:r>
              <a:rPr lang="zh-TW" altLang="en-US" sz="2500" b="1" dirty="0">
                <a:solidFill>
                  <a:srgbClr val="E7FDC9"/>
                </a:solidFill>
                <a:latin typeface="+mn-ea"/>
                <a:ea typeface="+mn-ea"/>
              </a:rPr>
              <a:t>雪水有很大的</a:t>
            </a:r>
            <a:r>
              <a:rPr lang="zh-TW" altLang="en-US" sz="2500" b="1" dirty="0" smtClean="0">
                <a:solidFill>
                  <a:srgbClr val="E7FDC9"/>
                </a:solidFill>
                <a:latin typeface="+mn-ea"/>
                <a:ea typeface="+mn-ea"/>
              </a:rPr>
              <a:t>用途</a:t>
            </a:r>
            <a:r>
              <a:rPr lang="zh-TW" altLang="en-US" sz="2500" dirty="0">
                <a:latin typeface="+mn-ea"/>
                <a:ea typeface="+mn-ea"/>
              </a:rPr>
              <a:t>要</a:t>
            </a:r>
            <a:r>
              <a:rPr lang="zh-TW" altLang="en-US" sz="2500" dirty="0" smtClean="0">
                <a:latin typeface="+mn-ea"/>
                <a:ea typeface="+mn-ea"/>
              </a:rPr>
              <a:t>相關。</a:t>
            </a:r>
            <a:endParaRPr lang="zh-HK" altLang="en-US" sz="2500" dirty="0">
              <a:latin typeface="+mn-ea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1702" y="5279419"/>
            <a:ext cx="56847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+mn-ea"/>
                <a:ea typeface="+mn-ea"/>
              </a:rPr>
              <a:t>雪水的用途</a:t>
            </a:r>
            <a:r>
              <a:rPr lang="zh-TW" altLang="en-US" sz="2500" dirty="0" smtClean="0">
                <a:latin typeface="+mn-ea"/>
                <a:ea typeface="+mn-ea"/>
              </a:rPr>
              <a:t>有甚麼呢</a:t>
            </a:r>
            <a:r>
              <a:rPr lang="en-US" altLang="zh-TW" sz="2500" b="1" dirty="0" smtClean="0">
                <a:latin typeface="+mn-ea"/>
                <a:ea typeface="+mn-ea"/>
              </a:rPr>
              <a:t>﹖</a:t>
            </a:r>
          </a:p>
          <a:p>
            <a:r>
              <a:rPr lang="zh-TW" altLang="en-US" sz="2500" dirty="0" smtClean="0">
                <a:latin typeface="+mn-ea"/>
                <a:ea typeface="+mn-ea"/>
              </a:rPr>
              <a:t>可以</a:t>
            </a:r>
            <a:r>
              <a:rPr lang="zh-TW" altLang="en-US" sz="2500" b="1" dirty="0">
                <a:solidFill>
                  <a:srgbClr val="0066FF"/>
                </a:solidFill>
                <a:latin typeface="+mn-ea"/>
                <a:ea typeface="+mn-ea"/>
              </a:rPr>
              <a:t>飲用、耕種、</a:t>
            </a:r>
            <a:r>
              <a:rPr lang="zh-TW" altLang="en-US" sz="2500" b="1" dirty="0" smtClean="0">
                <a:solidFill>
                  <a:srgbClr val="0066FF"/>
                </a:solidFill>
                <a:latin typeface="+mn-ea"/>
                <a:ea typeface="+mn-ea"/>
              </a:rPr>
              <a:t>餵養動物等。</a:t>
            </a:r>
            <a:endParaRPr lang="zh-HK" altLang="en-US" sz="2500" dirty="0"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258" y="4742348"/>
            <a:ext cx="2731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solidFill>
                  <a:srgbClr val="FF0000"/>
                </a:solidFill>
                <a:latin typeface="+mn-ea"/>
                <a:ea typeface="+mn-ea"/>
              </a:rPr>
              <a:t>雪水有很大的用途</a:t>
            </a:r>
            <a:endParaRPr lang="zh-HK" altLang="en-US" sz="25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22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50729 -0.024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65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457200" y="106660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zh-TW" altLang="en-US" dirty="0" smtClean="0"/>
              <a:t>挑戰題</a:t>
            </a:r>
            <a:endParaRPr lang="zh-HK" altLang="en-US" dirty="0" smtClean="0"/>
          </a:p>
        </p:txBody>
      </p:sp>
      <p:sp>
        <p:nvSpPr>
          <p:cNvPr id="36867" name="內容版面配置區 3"/>
          <p:cNvSpPr>
            <a:spLocks noGrp="1"/>
          </p:cNvSpPr>
          <p:nvPr>
            <p:ph idx="1"/>
          </p:nvPr>
        </p:nvSpPr>
        <p:spPr>
          <a:xfrm>
            <a:off x="406400" y="1320800"/>
            <a:ext cx="8229600" cy="688331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zh-TW" altLang="en-US" dirty="0" smtClean="0"/>
              <a:t>把以下文字改寫成</a:t>
            </a:r>
            <a:r>
              <a:rPr lang="zh-TW" altLang="en-US" dirty="0" smtClean="0">
                <a:solidFill>
                  <a:srgbClr val="FF0000"/>
                </a:solidFill>
              </a:rPr>
              <a:t>舉例說明</a:t>
            </a:r>
            <a:endParaRPr lang="en-US" altLang="zh-TW" dirty="0" smtClean="0"/>
          </a:p>
        </p:txBody>
      </p:sp>
      <p:sp>
        <p:nvSpPr>
          <p:cNvPr id="36872" name="日期版面配置區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6873" name="頁尾版面配置區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687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09D1EA-C3B6-41FC-B2A3-D271909AFE88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zh-HK" altLang="en-US" sz="1200" smtClean="0"/>
          </a:p>
        </p:txBody>
      </p:sp>
      <p:sp>
        <p:nvSpPr>
          <p:cNvPr id="17" name="圓角矩形 8"/>
          <p:cNvSpPr/>
          <p:nvPr/>
        </p:nvSpPr>
        <p:spPr bwMode="auto">
          <a:xfrm>
            <a:off x="308718" y="2798572"/>
            <a:ext cx="8583613" cy="2502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514637" y="2711062"/>
            <a:ext cx="811472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zh-TW" sz="2800" spc="300" dirty="0" smtClean="0">
                <a:latin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</a:rPr>
              <a:t>中國</a:t>
            </a:r>
            <a:r>
              <a:rPr lang="zh-TW" altLang="zh-HK" sz="2800" dirty="0">
                <a:latin typeface="標楷體" panose="03000509000000000000" pitchFamily="65" charset="-120"/>
              </a:rPr>
              <a:t>北方的冬天都會下大雪，</a:t>
            </a:r>
            <a:r>
              <a:rPr lang="zh-TW" altLang="en-US" sz="2800" dirty="0">
                <a:latin typeface="標楷體" panose="03000509000000000000" pitchFamily="65" charset="-120"/>
              </a:rPr>
              <a:t>如</a:t>
            </a:r>
            <a:r>
              <a:rPr lang="zh-TW" altLang="en-US" sz="2800" u="sng" dirty="0">
                <a:latin typeface="標楷體" panose="03000509000000000000" pitchFamily="65" charset="-120"/>
              </a:rPr>
              <a:t>哈爾濱</a:t>
            </a:r>
            <a:r>
              <a:rPr lang="zh-TW" altLang="en-US" sz="2800" dirty="0">
                <a:latin typeface="標楷體" panose="03000509000000000000" pitchFamily="65" charset="-120"/>
              </a:rPr>
              <a:t>、</a:t>
            </a:r>
            <a:r>
              <a:rPr lang="zh-TW" altLang="en-US" sz="2800" u="sng" dirty="0">
                <a:latin typeface="標楷體" panose="03000509000000000000" pitchFamily="65" charset="-120"/>
              </a:rPr>
              <a:t>吉林</a:t>
            </a:r>
            <a:r>
              <a:rPr lang="zh-TW" altLang="en-US" sz="2800" dirty="0" smtClean="0">
                <a:latin typeface="標楷體" panose="03000509000000000000" pitchFamily="65" charset="-120"/>
              </a:rPr>
              <a:t>。</a:t>
            </a:r>
            <a:r>
              <a:rPr lang="zh-TW" altLang="en-US" sz="2800" dirty="0">
                <a:latin typeface="標楷體" panose="03000509000000000000" pitchFamily="65" charset="-120"/>
              </a:rPr>
              <a:t>這些地方的雪水是當地居民的重要天然資源之一</a:t>
            </a:r>
            <a:r>
              <a:rPr lang="zh-TW" altLang="en-US" sz="2800" dirty="0" smtClean="0">
                <a:latin typeface="標楷體" panose="03000509000000000000" pitchFamily="65" charset="-120"/>
              </a:rPr>
              <a:t>，</a:t>
            </a:r>
            <a:r>
              <a:rPr lang="zh-TW" altLang="en-US" sz="2800" b="1" dirty="0">
                <a:solidFill>
                  <a:srgbClr val="0066FF"/>
                </a:solidFill>
                <a:latin typeface="標楷體" panose="03000509000000000000" pitchFamily="65" charset="-120"/>
              </a:rPr>
              <a:t>例如：</a:t>
            </a:r>
            <a:r>
              <a:rPr lang="zh-TW" altLang="en-US" sz="2800" b="1" dirty="0" smtClean="0">
                <a:solidFill>
                  <a:srgbClr val="0066FF"/>
                </a:solidFill>
                <a:latin typeface="標楷體" panose="03000509000000000000" pitchFamily="65" charset="-120"/>
              </a:rPr>
              <a:t>可以用作農耕，</a:t>
            </a:r>
            <a:r>
              <a:rPr lang="zh-TW" altLang="en-US" sz="2800" b="1" dirty="0">
                <a:solidFill>
                  <a:srgbClr val="0066FF"/>
                </a:solidFill>
                <a:latin typeface="標楷體" panose="03000509000000000000" pitchFamily="65" charset="-120"/>
              </a:rPr>
              <a:t>也可餵飼</a:t>
            </a:r>
            <a:r>
              <a:rPr lang="zh-TW" altLang="en-US" sz="2800" b="1" dirty="0" smtClean="0">
                <a:solidFill>
                  <a:srgbClr val="0066FF"/>
                </a:solidFill>
                <a:latin typeface="標楷體" panose="03000509000000000000" pitchFamily="65" charset="-120"/>
              </a:rPr>
              <a:t>動物</a:t>
            </a:r>
            <a:r>
              <a:rPr lang="zh-TW" altLang="en-US" sz="2800" dirty="0" smtClean="0">
                <a:latin typeface="標楷體" panose="03000509000000000000" pitchFamily="65" charset="-120"/>
              </a:rPr>
              <a:t>，具有</a:t>
            </a:r>
            <a:r>
              <a:rPr lang="zh-TW" altLang="en-US" sz="2800" dirty="0">
                <a:latin typeface="標楷體" panose="03000509000000000000" pitchFamily="65" charset="-120"/>
              </a:rPr>
              <a:t>很大的用途呢</a:t>
            </a:r>
            <a:r>
              <a:rPr lang="zh-TW" altLang="en-US" sz="2800" dirty="0" smtClean="0">
                <a:latin typeface="標楷體" panose="03000509000000000000" pitchFamily="65" charset="-120"/>
              </a:rPr>
              <a:t>！</a:t>
            </a:r>
            <a:endParaRPr lang="zh-TW" altLang="en-US" sz="2800" dirty="0">
              <a:latin typeface="標楷體" panose="03000509000000000000" pitchFamily="65" charset="-12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101172" y="1196752"/>
            <a:ext cx="4233952" cy="1080120"/>
          </a:xfrm>
          <a:prstGeom prst="cloudCallout">
            <a:avLst>
              <a:gd name="adj1" fmla="val -54028"/>
              <a:gd name="adj2" fmla="val 699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我懂得改寫了！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3317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437064" y="1736307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>以下哪一段運用了</a:t>
            </a:r>
            <a:r>
              <a:rPr lang="zh-TW" altLang="en-US" sz="3600" dirty="0" smtClean="0">
                <a:solidFill>
                  <a:srgbClr val="FF0000"/>
                </a:solidFill>
              </a:rPr>
              <a:t>數字說明</a:t>
            </a:r>
            <a:r>
              <a:rPr lang="en-US" altLang="zh-TW" sz="3600" dirty="0" smtClean="0"/>
              <a:t>?</a:t>
            </a:r>
            <a:br>
              <a:rPr lang="en-US" altLang="zh-TW" sz="3600" dirty="0" smtClean="0"/>
            </a:br>
            <a:endParaRPr lang="zh-HK" alt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280987" y="2740610"/>
            <a:ext cx="8582025" cy="1454150"/>
            <a:chOff x="280987" y="2740610"/>
            <a:chExt cx="8582025" cy="1454150"/>
          </a:xfrm>
        </p:grpSpPr>
        <p:sp>
          <p:nvSpPr>
            <p:cNvPr id="5" name="圓角矩形 4"/>
            <p:cNvSpPr/>
            <p:nvPr/>
          </p:nvSpPr>
          <p:spPr bwMode="auto">
            <a:xfrm>
              <a:off x="280987" y="2740610"/>
              <a:ext cx="8582025" cy="145415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HK" altLang="en-US" dirty="0">
                <a:latin typeface="+mn-ea"/>
              </a:endParaRPr>
            </a:p>
          </p:txBody>
        </p:sp>
        <p:sp>
          <p:nvSpPr>
            <p:cNvPr id="18440" name="Text Box 40"/>
            <p:cNvSpPr txBox="1">
              <a:spLocks noChangeArrowheads="1"/>
            </p:cNvSpPr>
            <p:nvPr/>
          </p:nvSpPr>
          <p:spPr bwMode="auto">
            <a:xfrm>
              <a:off x="423069" y="3022391"/>
              <a:ext cx="8426450" cy="946150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449263" indent="-4492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marL="514350" indent="-514350" eaLnBrk="1" hangingPunct="1">
                <a:spcBef>
                  <a:spcPct val="50000"/>
                </a:spcBef>
                <a:buFont typeface="+mj-lt"/>
                <a:buAutoNum type="arabicPeriod"/>
                <a:defRPr/>
              </a:pPr>
              <a:r>
                <a:rPr lang="zh-TW" altLang="en-US" sz="2800" dirty="0" smtClean="0">
                  <a:latin typeface="+mn-ea"/>
                  <a:ea typeface="+mn-ea"/>
                </a:rPr>
                <a:t>一九四九年十月一日是</a:t>
              </a:r>
              <a:r>
                <a:rPr lang="zh-TW" altLang="en-US" sz="2800" u="sng" dirty="0" smtClean="0">
                  <a:latin typeface="+mn-ea"/>
                  <a:ea typeface="+mn-ea"/>
                </a:rPr>
                <a:t>中華人民共和國</a:t>
              </a:r>
              <a:r>
                <a:rPr lang="zh-TW" altLang="en-US" sz="2800" dirty="0" smtClean="0">
                  <a:latin typeface="+mn-ea"/>
                  <a:ea typeface="+mn-ea"/>
                </a:rPr>
                <a:t>成立的日子。在這特別的一天，全國人民無不歡呼慶賀。</a:t>
              </a:r>
            </a:p>
          </p:txBody>
        </p:sp>
      </p:grpSp>
      <p:sp>
        <p:nvSpPr>
          <p:cNvPr id="8" name="圓角矩形 7"/>
          <p:cNvSpPr/>
          <p:nvPr/>
        </p:nvSpPr>
        <p:spPr bwMode="auto">
          <a:xfrm>
            <a:off x="260057" y="4337844"/>
            <a:ext cx="8583613" cy="14557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2" name="Text Box 41"/>
          <p:cNvSpPr txBox="1">
            <a:spLocks noChangeArrowheads="1"/>
          </p:cNvSpPr>
          <p:nvPr/>
        </p:nvSpPr>
        <p:spPr bwMode="auto">
          <a:xfrm>
            <a:off x="354013" y="4663301"/>
            <a:ext cx="8564562" cy="95408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49263" indent="-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Font typeface="+mj-lt"/>
              <a:buAutoNum type="arabicPeriod" startAt="2"/>
              <a:defRPr/>
            </a:pPr>
            <a:r>
              <a:rPr lang="zh-TW" altLang="en-US" sz="2800" dirty="0" smtClean="0">
                <a:latin typeface="+mn-ea"/>
                <a:ea typeface="+mn-ea"/>
              </a:rPr>
              <a:t>年輕</a:t>
            </a:r>
            <a:r>
              <a:rPr lang="zh-TW" altLang="en-US" sz="2800" dirty="0">
                <a:latin typeface="+mn-ea"/>
                <a:ea typeface="+mn-ea"/>
              </a:rPr>
              <a:t>吸煙人口比例在今年大幅攀升，比例較去年</a:t>
            </a:r>
            <a:r>
              <a:rPr lang="zh-TW" altLang="en-US" sz="2800" dirty="0" smtClean="0">
                <a:latin typeface="+mn-ea"/>
                <a:ea typeface="+mn-ea"/>
              </a:rPr>
              <a:t>多 出超過一倍。  </a:t>
            </a:r>
            <a:endParaRPr lang="zh-TW" altLang="en-US" sz="2800" dirty="0">
              <a:latin typeface="+mn-ea"/>
              <a:ea typeface="+mn-ea"/>
            </a:endParaRPr>
          </a:p>
        </p:txBody>
      </p:sp>
      <p:sp>
        <p:nvSpPr>
          <p:cNvPr id="39943" name="日期版面配置區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9944" name="頁尾版面配置區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994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3572C0-F748-4D9D-B43C-8D0D74630D0A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zh-HK" sz="1200" smtClean="0"/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464513" y="2873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mtClean="0"/>
              <a:t>挑戰題</a:t>
            </a:r>
            <a:endParaRPr kumimoji="0" lang="zh-HK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41991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419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AF542A-E0D3-4400-9BA3-4D8A78E38A2A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zh-HK" sz="120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280987" y="332656"/>
            <a:ext cx="8582025" cy="1454150"/>
            <a:chOff x="280987" y="2740610"/>
            <a:chExt cx="8582025" cy="1454150"/>
          </a:xfrm>
        </p:grpSpPr>
        <p:sp>
          <p:nvSpPr>
            <p:cNvPr id="10" name="圓角矩形 4"/>
            <p:cNvSpPr/>
            <p:nvPr/>
          </p:nvSpPr>
          <p:spPr bwMode="auto">
            <a:xfrm>
              <a:off x="280987" y="2740610"/>
              <a:ext cx="8582025" cy="145415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HK" altLang="en-US" dirty="0">
                <a:latin typeface="+mn-ea"/>
              </a:endParaRPr>
            </a:p>
          </p:txBody>
        </p:sp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423069" y="3022391"/>
              <a:ext cx="8426450" cy="946150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449263" indent="-4492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marL="514350" indent="-514350" eaLnBrk="1" hangingPunct="1">
                <a:spcBef>
                  <a:spcPct val="50000"/>
                </a:spcBef>
                <a:buFont typeface="+mj-lt"/>
                <a:buAutoNum type="arabicPeriod"/>
                <a:defRPr/>
              </a:pPr>
              <a:r>
                <a:rPr lang="zh-TW" altLang="en-US" sz="2800" dirty="0" smtClean="0">
                  <a:latin typeface="+mn-ea"/>
                  <a:ea typeface="+mn-ea"/>
                </a:rPr>
                <a:t>一九四九年十月一日是</a:t>
              </a:r>
              <a:r>
                <a:rPr lang="zh-TW" altLang="en-US" sz="2800" u="sng" dirty="0" smtClean="0">
                  <a:latin typeface="+mn-ea"/>
                  <a:ea typeface="+mn-ea"/>
                </a:rPr>
                <a:t>中華人民共和國</a:t>
              </a:r>
              <a:r>
                <a:rPr lang="zh-TW" altLang="en-US" sz="2800" dirty="0" smtClean="0">
                  <a:latin typeface="+mn-ea"/>
                  <a:ea typeface="+mn-ea"/>
                </a:rPr>
                <a:t>成立的日子。在這特別的一天，全國人民無不歡呼慶賀。</a:t>
              </a:r>
            </a:p>
          </p:txBody>
        </p:sp>
      </p:grp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389359" y="1875136"/>
            <a:ext cx="4107206" cy="523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dirty="0">
                <a:latin typeface="標楷體" panose="03000509000000000000" pitchFamily="65" charset="-120"/>
              </a:rPr>
              <a:t>這段文字</a:t>
            </a:r>
            <a:r>
              <a:rPr lang="zh-TW" altLang="en-US" sz="2800" b="1" dirty="0" smtClean="0">
                <a:latin typeface="標楷體" panose="03000509000000000000" pitchFamily="65" charset="-120"/>
              </a:rPr>
              <a:t>說明甚麼</a:t>
            </a:r>
            <a:r>
              <a:rPr lang="zh-TW" altLang="en-US" sz="2800" b="1" dirty="0">
                <a:latin typeface="標楷體" panose="03000509000000000000" pitchFamily="65" charset="-120"/>
              </a:rPr>
              <a:t>？</a:t>
            </a: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457200" y="2527436"/>
            <a:ext cx="812676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</a:rPr>
              <a:t>說明</a:t>
            </a:r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全國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人民在</a:t>
            </a:r>
            <a:r>
              <a:rPr lang="zh-TW" altLang="en-US" sz="2800" u="sng" dirty="0">
                <a:latin typeface="+mn-ea"/>
              </a:rPr>
              <a:t>中華人民共和國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成立日歡呼慶賀</a:t>
            </a:r>
            <a:r>
              <a:rPr lang="zh-TW" altLang="en-US" sz="2800" dirty="0" smtClean="0">
                <a:latin typeface="+mn-ea"/>
              </a:rPr>
              <a:t>。</a:t>
            </a:r>
            <a:endParaRPr lang="zh-TW" altLang="en-US" sz="2800" b="1" dirty="0">
              <a:latin typeface="標楷體" panose="03000509000000000000" pitchFamily="65" charset="-12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499992" y="1024748"/>
            <a:ext cx="3743456" cy="597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596275" y="3263689"/>
            <a:ext cx="6107429" cy="925051"/>
          </a:xfrm>
          <a:prstGeom prst="wedgeRoundRectCallout">
            <a:avLst>
              <a:gd name="adj1" fmla="val 56480"/>
              <a:gd name="adj2" fmla="val 5014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那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一九四九、十、一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是數字說明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</a:rPr>
              <a:t>嗎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</a:rPr>
              <a:t>﹖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  <p:pic>
        <p:nvPicPr>
          <p:cNvPr id="1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0997" y="2900281"/>
            <a:ext cx="1626478" cy="2073094"/>
          </a:xfrm>
          <a:prstGeom prst="rect">
            <a:avLst/>
          </a:prstGeom>
        </p:spPr>
      </p:pic>
      <p:sp>
        <p:nvSpPr>
          <p:cNvPr id="18" name="雲朵形圖說文字 20"/>
          <p:cNvSpPr/>
          <p:nvPr/>
        </p:nvSpPr>
        <p:spPr>
          <a:xfrm>
            <a:off x="596274" y="4277070"/>
            <a:ext cx="6913555" cy="2079280"/>
          </a:xfrm>
          <a:prstGeom prst="cloudCallout">
            <a:avLst>
              <a:gd name="adj1" fmla="val 62536"/>
              <a:gd name="adj2" fmla="val 2397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676" y="4731934"/>
            <a:ext cx="63507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600" dirty="0" smtClean="0">
                <a:solidFill>
                  <a:srgbClr val="FF0000"/>
                </a:solidFill>
                <a:latin typeface="+mn-ea"/>
                <a:ea typeface="+mn-ea"/>
              </a:rPr>
              <a:t>不是，</a:t>
            </a:r>
            <a:r>
              <a:rPr lang="zh-TW" altLang="en-US" sz="2600" dirty="0" smtClean="0">
                <a:latin typeface="+mn-ea"/>
                <a:ea typeface="+mn-ea"/>
              </a:rPr>
              <a:t>它們只是</a:t>
            </a:r>
            <a:r>
              <a:rPr lang="zh-TW" altLang="en-US" sz="2600" dirty="0" smtClean="0">
                <a:solidFill>
                  <a:srgbClr val="7030A0"/>
                </a:solidFill>
                <a:latin typeface="+mn-ea"/>
                <a:ea typeface="+mn-ea"/>
              </a:rPr>
              <a:t>年月日的數字</a:t>
            </a:r>
            <a:r>
              <a:rPr lang="zh-TW" altLang="en-US" sz="2600" dirty="0" smtClean="0">
                <a:latin typeface="+mn-ea"/>
                <a:ea typeface="+mn-ea"/>
              </a:rPr>
              <a:t>，</a:t>
            </a:r>
            <a:endParaRPr lang="en-US" altLang="zh-TW" sz="2600" dirty="0" smtClean="0">
              <a:latin typeface="+mn-ea"/>
              <a:ea typeface="+mn-ea"/>
            </a:endParaRPr>
          </a:p>
          <a:p>
            <a:pPr algn="ctr">
              <a:defRPr/>
            </a:pPr>
            <a:r>
              <a:rPr lang="zh-TW" altLang="en-US" sz="2600" dirty="0" smtClean="0">
                <a:latin typeface="+mn-ea"/>
                <a:ea typeface="+mn-ea"/>
              </a:rPr>
              <a:t>沒有</a:t>
            </a:r>
            <a:r>
              <a:rPr lang="zh-TW" altLang="en-US" sz="2600" dirty="0">
                <a:latin typeface="+mn-ea"/>
                <a:ea typeface="+mn-ea"/>
              </a:rPr>
              <a:t>協助說明人民慶賀的情況。</a:t>
            </a:r>
            <a:endParaRPr lang="en-US" altLang="zh-TW" sz="2600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HK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37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6" grpId="0" animBg="1"/>
      <p:bldP spid="18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HK" smtClean="0"/>
          </a:p>
        </p:txBody>
      </p:sp>
      <p:sp>
        <p:nvSpPr>
          <p:cNvPr id="11268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11269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1127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9048FA-5E12-43A4-9C42-E281BA4C280D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HK" sz="1200" smtClean="0"/>
          </a:p>
        </p:txBody>
      </p:sp>
      <p:pic>
        <p:nvPicPr>
          <p:cNvPr id="11271" name="Picture 2" descr="flying bird cartoon png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85" y="952389"/>
            <a:ext cx="16732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 descr="lion cartoon png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23" y="2527853"/>
            <a:ext cx="21050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6" descr="ç¸éåç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15" y="3003883"/>
            <a:ext cx="12890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8" descr="ç¸éåç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98" y="4886543"/>
            <a:ext cx="2260238" cy="125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at clipartçåçæå°çµæ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989">
            <a:off x="5109600" y="1226448"/>
            <a:ext cx="1931368" cy="98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wnfish clipartçåçæå°çµæ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8469" y="4970332"/>
            <a:ext cx="1432520" cy="108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w clipartçåçæå°çµæ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57" y="2675859"/>
            <a:ext cx="2394486" cy="210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41991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419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AF542A-E0D3-4400-9BA3-4D8A78E38A2A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zh-HK" sz="120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280987" y="332656"/>
            <a:ext cx="8582025" cy="1454150"/>
            <a:chOff x="280987" y="2740610"/>
            <a:chExt cx="8582025" cy="1454150"/>
          </a:xfrm>
        </p:grpSpPr>
        <p:sp>
          <p:nvSpPr>
            <p:cNvPr id="10" name="圓角矩形 4"/>
            <p:cNvSpPr/>
            <p:nvPr/>
          </p:nvSpPr>
          <p:spPr bwMode="auto">
            <a:xfrm>
              <a:off x="280987" y="2740610"/>
              <a:ext cx="8582025" cy="145415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HK" altLang="en-US" dirty="0">
                <a:latin typeface="+mn-ea"/>
              </a:endParaRPr>
            </a:p>
          </p:txBody>
        </p:sp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423069" y="3022391"/>
              <a:ext cx="8426450" cy="946150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449263" indent="-4492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marL="514350" indent="-514350" eaLnBrk="1" hangingPunct="1">
                <a:spcBef>
                  <a:spcPct val="50000"/>
                </a:spcBef>
                <a:buFont typeface="+mj-lt"/>
                <a:buAutoNum type="arabicPeriod"/>
                <a:defRPr/>
              </a:pPr>
              <a:r>
                <a:rPr lang="zh-TW" altLang="en-US" sz="2800" dirty="0" smtClean="0">
                  <a:latin typeface="+mn-ea"/>
                  <a:ea typeface="+mn-ea"/>
                </a:rPr>
                <a:t>一九四九年十月一日是</a:t>
              </a:r>
              <a:r>
                <a:rPr lang="zh-TW" altLang="en-US" sz="2800" u="sng" dirty="0" smtClean="0">
                  <a:latin typeface="+mn-ea"/>
                  <a:ea typeface="+mn-ea"/>
                </a:rPr>
                <a:t>中華人民共和國</a:t>
              </a:r>
              <a:r>
                <a:rPr lang="zh-TW" altLang="en-US" sz="2800" dirty="0" smtClean="0">
                  <a:latin typeface="+mn-ea"/>
                  <a:ea typeface="+mn-ea"/>
                </a:rPr>
                <a:t>成立的日子。在這特別的一天，全國人民無不歡呼慶賀。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4576821" y="1052736"/>
            <a:ext cx="3649786" cy="597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3041" y="2492896"/>
            <a:ext cx="1626478" cy="2073094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280987" y="2215395"/>
            <a:ext cx="6942054" cy="2062424"/>
          </a:xfrm>
          <a:prstGeom prst="wedgeRoundRectCallout">
            <a:avLst>
              <a:gd name="adj1" fmla="val 57176"/>
              <a:gd name="adj2" fmla="val -286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對啊！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如果刪去了這些數字，對「</a:t>
            </a:r>
            <a:r>
              <a:rPr lang="zh-TW" altLang="en-US" sz="2800" dirty="0">
                <a:latin typeface="+mn-ea"/>
              </a:rPr>
              <a:t>全國人民無不歡呼慶賀</a:t>
            </a:r>
            <a:r>
              <a:rPr lang="zh-TW" altLang="en-US" sz="2800" dirty="0" smtClean="0">
                <a:solidFill>
                  <a:schemeClr val="tx1"/>
                </a:solidFill>
              </a:rPr>
              <a:t>」這個說明重點也沒有影響。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你們可以想一想。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  <p:sp>
        <p:nvSpPr>
          <p:cNvPr id="20" name="雲朵形圖說文字 20"/>
          <p:cNvSpPr/>
          <p:nvPr/>
        </p:nvSpPr>
        <p:spPr>
          <a:xfrm>
            <a:off x="611560" y="4421067"/>
            <a:ext cx="6913555" cy="1429170"/>
          </a:xfrm>
          <a:prstGeom prst="cloudCallout">
            <a:avLst>
              <a:gd name="adj1" fmla="val 62536"/>
              <a:gd name="adj2" fmla="val 2397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2400" dirty="0" smtClean="0">
                <a:latin typeface="+mn-ea"/>
              </a:rPr>
              <a:t>在</a:t>
            </a:r>
            <a:r>
              <a:rPr lang="zh-TW" altLang="en-US" sz="2400" u="sng" dirty="0" smtClean="0">
                <a:latin typeface="+mn-ea"/>
              </a:rPr>
              <a:t>中華人民共和國</a:t>
            </a:r>
            <a:r>
              <a:rPr lang="zh-TW" altLang="en-US" sz="2400" dirty="0" smtClean="0">
                <a:latin typeface="+mn-ea"/>
              </a:rPr>
              <a:t>成立</a:t>
            </a:r>
            <a:r>
              <a:rPr lang="zh-TW" altLang="en-US" sz="2400" dirty="0">
                <a:latin typeface="+mn-ea"/>
              </a:rPr>
              <a:t>這</a:t>
            </a:r>
            <a:r>
              <a:rPr lang="zh-TW" altLang="en-US" sz="2400" dirty="0" smtClean="0">
                <a:latin typeface="+mn-ea"/>
              </a:rPr>
              <a:t>特別的一天</a:t>
            </a:r>
            <a:r>
              <a:rPr lang="zh-TW" altLang="en-US" sz="2400" dirty="0">
                <a:latin typeface="+mn-ea"/>
              </a:rPr>
              <a:t>，全國人民無不歡呼慶賀。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4"/>
          <p:cNvSpPr/>
          <p:nvPr/>
        </p:nvSpPr>
        <p:spPr bwMode="auto">
          <a:xfrm>
            <a:off x="280987" y="332656"/>
            <a:ext cx="8582025" cy="1816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503547" y="653247"/>
            <a:ext cx="8136904" cy="138499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49263" indent="-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50000"/>
              </a:spcBef>
              <a:buFont typeface="+mj-lt"/>
              <a:buAutoNum type="arabicPeriod" startAt="2"/>
              <a:defRPr/>
            </a:pPr>
            <a:r>
              <a:rPr lang="zh-TW" altLang="en-US" sz="2800" dirty="0" smtClean="0">
                <a:latin typeface="+mn-ea"/>
                <a:ea typeface="+mn-ea"/>
              </a:rPr>
              <a:t>年輕</a:t>
            </a:r>
            <a:r>
              <a:rPr lang="zh-TW" altLang="en-US" sz="2800" dirty="0">
                <a:latin typeface="+mn-ea"/>
                <a:ea typeface="+mn-ea"/>
              </a:rPr>
              <a:t>吸煙人口比例在今年大幅攀升</a:t>
            </a:r>
            <a:r>
              <a:rPr lang="zh-TW" altLang="en-US" sz="2800" dirty="0" smtClean="0">
                <a:latin typeface="+mn-ea"/>
                <a:ea typeface="+mn-ea"/>
              </a:rPr>
              <a:t>，較</a:t>
            </a:r>
            <a:r>
              <a:rPr lang="zh-TW" altLang="en-US" sz="2800" dirty="0">
                <a:latin typeface="+mn-ea"/>
                <a:ea typeface="+mn-ea"/>
              </a:rPr>
              <a:t>去年</a:t>
            </a:r>
            <a:r>
              <a:rPr lang="zh-TW" altLang="en-US" sz="2800" dirty="0" smtClean="0">
                <a:latin typeface="+mn-ea"/>
                <a:ea typeface="+mn-ea"/>
              </a:rPr>
              <a:t>多 出超過一倍。  </a:t>
            </a:r>
            <a:endParaRPr lang="zh-TW" altLang="en-US" sz="2800" dirty="0">
              <a:latin typeface="+mn-ea"/>
              <a:ea typeface="+mn-ea"/>
            </a:endParaRPr>
          </a:p>
        </p:txBody>
      </p:sp>
      <p:sp>
        <p:nvSpPr>
          <p:cNvPr id="41990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41991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419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AF542A-E0D3-4400-9BA3-4D8A78E38A2A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zh-HK" sz="1200" smtClean="0"/>
          </a:p>
        </p:txBody>
      </p: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389333" y="2401069"/>
            <a:ext cx="4107206" cy="523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dirty="0">
                <a:latin typeface="標楷體" panose="03000509000000000000" pitchFamily="65" charset="-120"/>
              </a:rPr>
              <a:t>這段文字</a:t>
            </a:r>
            <a:r>
              <a:rPr lang="zh-TW" altLang="en-US" sz="2800" b="1" dirty="0" smtClean="0">
                <a:latin typeface="標楷體" panose="03000509000000000000" pitchFamily="65" charset="-120"/>
              </a:rPr>
              <a:t>說明甚麼</a:t>
            </a:r>
            <a:r>
              <a:rPr lang="zh-TW" altLang="en-US" sz="2800" b="1" dirty="0">
                <a:latin typeface="標楷體" panose="03000509000000000000" pitchFamily="65" charset="-120"/>
              </a:rPr>
              <a:t>？</a:t>
            </a: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1835696" y="2977788"/>
            <a:ext cx="587532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</a:rPr>
              <a:t>說明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年輕人吸煙的問題較去年嚴重。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98290" y="763333"/>
            <a:ext cx="2992083" cy="597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280987" y="3787909"/>
            <a:ext cx="7819405" cy="925051"/>
          </a:xfrm>
          <a:prstGeom prst="wedgeRoundRectCallout">
            <a:avLst>
              <a:gd name="adj1" fmla="val 52330"/>
              <a:gd name="adj2" fmla="val -847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數據</a:t>
            </a:r>
            <a:r>
              <a:rPr lang="zh-TW" altLang="en-US" sz="2800" dirty="0" smtClean="0">
                <a:solidFill>
                  <a:srgbClr val="7030A0"/>
                </a:solidFill>
                <a:latin typeface="+mn-ea"/>
              </a:rPr>
              <a:t>「超過一</a:t>
            </a:r>
            <a:r>
              <a:rPr lang="zh-TW" altLang="en-US" sz="2800" dirty="0">
                <a:solidFill>
                  <a:srgbClr val="7030A0"/>
                </a:solidFill>
                <a:latin typeface="+mn-ea"/>
              </a:rPr>
              <a:t>倍</a:t>
            </a:r>
            <a:r>
              <a:rPr lang="zh-TW" altLang="en-US" sz="2800" dirty="0" smtClean="0">
                <a:solidFill>
                  <a:srgbClr val="7030A0"/>
                </a:solidFill>
                <a:latin typeface="+mn-ea"/>
              </a:rPr>
              <a:t>」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與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年輕人吸煙的問題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</a:rPr>
              <a:t>有關嗎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</a:rPr>
              <a:t>﹖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  <p:pic>
        <p:nvPicPr>
          <p:cNvPr id="1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8870" y="4013253"/>
            <a:ext cx="1626478" cy="2073094"/>
          </a:xfrm>
          <a:prstGeom prst="rect">
            <a:avLst/>
          </a:prstGeom>
        </p:spPr>
      </p:pic>
      <p:sp>
        <p:nvSpPr>
          <p:cNvPr id="18" name="雲朵形圖說文字 20"/>
          <p:cNvSpPr/>
          <p:nvPr/>
        </p:nvSpPr>
        <p:spPr>
          <a:xfrm>
            <a:off x="389334" y="4741584"/>
            <a:ext cx="7711058" cy="1641235"/>
          </a:xfrm>
          <a:prstGeom prst="cloudCallout">
            <a:avLst>
              <a:gd name="adj1" fmla="val -57087"/>
              <a:gd name="adj2" fmla="val 4904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8290" y="4807558"/>
            <a:ext cx="6712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600" dirty="0" smtClean="0">
                <a:solidFill>
                  <a:srgbClr val="FF0000"/>
                </a:solidFill>
                <a:latin typeface="+mn-ea"/>
                <a:ea typeface="+mn-ea"/>
              </a:rPr>
              <a:t>有關係</a:t>
            </a:r>
            <a:r>
              <a:rPr lang="zh-TW" altLang="en-US" sz="2600" dirty="0" smtClean="0">
                <a:latin typeface="+mn-ea"/>
                <a:ea typeface="+mn-ea"/>
              </a:rPr>
              <a:t>。</a:t>
            </a:r>
            <a:endParaRPr lang="en-US" altLang="zh-TW" sz="2600" dirty="0">
              <a:latin typeface="+mn-ea"/>
              <a:ea typeface="+mn-ea"/>
            </a:endParaRPr>
          </a:p>
          <a:p>
            <a:pPr algn="ctr">
              <a:defRPr/>
            </a:pPr>
            <a:r>
              <a:rPr lang="zh-TW" altLang="en-US" sz="2400" dirty="0" smtClean="0">
                <a:solidFill>
                  <a:srgbClr val="7030A0"/>
                </a:solidFill>
                <a:latin typeface="+mn-ea"/>
                <a:ea typeface="+mn-ea"/>
              </a:rPr>
              <a:t>「超過一倍」</a:t>
            </a:r>
            <a:r>
              <a:rPr lang="zh-TW" altLang="en-US" sz="2400" dirty="0" smtClean="0">
                <a:latin typeface="+mn-ea"/>
                <a:ea typeface="+mn-ea"/>
              </a:rPr>
              <a:t>是年輕吸煙人口比例的增幅，說服 讀者是</a:t>
            </a:r>
            <a:r>
              <a:rPr lang="zh-TW" altLang="en-US" sz="2400" dirty="0">
                <a:latin typeface="+mn-ea"/>
                <a:ea typeface="+mn-ea"/>
              </a:rPr>
              <a:t>「</a:t>
            </a:r>
            <a:r>
              <a:rPr lang="zh-TW" altLang="en-US" sz="2400" dirty="0" smtClean="0">
                <a:solidFill>
                  <a:srgbClr val="7030A0"/>
                </a:solidFill>
                <a:latin typeface="+mn-ea"/>
                <a:ea typeface="+mn-ea"/>
              </a:rPr>
              <a:t>大幅</a:t>
            </a:r>
            <a:r>
              <a:rPr lang="zh-TW" altLang="en-US" sz="2400" dirty="0">
                <a:solidFill>
                  <a:srgbClr val="7030A0"/>
                </a:solidFill>
                <a:latin typeface="+mn-ea"/>
                <a:ea typeface="+mn-ea"/>
              </a:rPr>
              <a:t>攀</a:t>
            </a:r>
            <a:r>
              <a:rPr lang="zh-TW" altLang="en-US" sz="2400" dirty="0" smtClean="0">
                <a:solidFill>
                  <a:srgbClr val="7030A0"/>
                </a:solidFill>
                <a:latin typeface="+mn-ea"/>
                <a:ea typeface="+mn-ea"/>
              </a:rPr>
              <a:t>升」</a:t>
            </a:r>
            <a:r>
              <a:rPr lang="zh-TW" altLang="en-US" sz="2400" dirty="0" smtClean="0">
                <a:latin typeface="+mn-ea"/>
                <a:ea typeface="+mn-ea"/>
              </a:rPr>
              <a:t>，所以</a:t>
            </a:r>
            <a:r>
              <a:rPr lang="zh-TW" altLang="en-US" sz="2400" dirty="0">
                <a:latin typeface="+mn-ea"/>
                <a:ea typeface="+mn-ea"/>
              </a:rPr>
              <a:t>這</a:t>
            </a:r>
            <a:r>
              <a:rPr lang="zh-TW" altLang="en-US" sz="2400" dirty="0" smtClean="0">
                <a:latin typeface="+mn-ea"/>
                <a:ea typeface="+mn-ea"/>
              </a:rPr>
              <a:t>句是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數字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說明</a:t>
            </a:r>
            <a:r>
              <a:rPr lang="zh-TW" altLang="en-US" sz="2600" dirty="0">
                <a:latin typeface="+mn-ea"/>
                <a:ea typeface="+mn-ea"/>
              </a:rPr>
              <a:t>。</a:t>
            </a:r>
            <a:endParaRPr lang="en-US" altLang="zh-TW" sz="2600" dirty="0">
              <a:latin typeface="+mn-ea"/>
              <a:ea typeface="+mn-ea"/>
            </a:endParaRPr>
          </a:p>
          <a:p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03648" y="1397170"/>
            <a:ext cx="1512168" cy="597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405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6" grpId="0" animBg="1"/>
      <p:bldP spid="18" grpId="0" animBg="1"/>
      <p:bldP spid="3" grpId="0"/>
      <p:bldP spid="2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437064" y="1736307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>以下哪一段運用了</a:t>
            </a:r>
            <a:r>
              <a:rPr lang="zh-TW" altLang="en-US" sz="3600" dirty="0" smtClean="0">
                <a:solidFill>
                  <a:srgbClr val="FF0000"/>
                </a:solidFill>
              </a:rPr>
              <a:t>數字說明</a:t>
            </a:r>
            <a:r>
              <a:rPr lang="en-US" altLang="zh-TW" sz="3600" dirty="0" smtClean="0"/>
              <a:t>?</a:t>
            </a:r>
            <a:br>
              <a:rPr lang="en-US" altLang="zh-TW" sz="3600" dirty="0" smtClean="0"/>
            </a:br>
            <a:endParaRPr lang="zh-HK" alt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280987" y="2740610"/>
            <a:ext cx="8582025" cy="1454150"/>
            <a:chOff x="280987" y="2740610"/>
            <a:chExt cx="8582025" cy="1454150"/>
          </a:xfrm>
        </p:grpSpPr>
        <p:sp>
          <p:nvSpPr>
            <p:cNvPr id="5" name="圓角矩形 4"/>
            <p:cNvSpPr/>
            <p:nvPr/>
          </p:nvSpPr>
          <p:spPr bwMode="auto">
            <a:xfrm>
              <a:off x="280987" y="2740610"/>
              <a:ext cx="8582025" cy="145415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HK" altLang="en-US" dirty="0">
                <a:latin typeface="+mn-ea"/>
              </a:endParaRPr>
            </a:p>
          </p:txBody>
        </p:sp>
        <p:sp>
          <p:nvSpPr>
            <p:cNvPr id="18440" name="Text Box 40"/>
            <p:cNvSpPr txBox="1">
              <a:spLocks noChangeArrowheads="1"/>
            </p:cNvSpPr>
            <p:nvPr/>
          </p:nvSpPr>
          <p:spPr bwMode="auto">
            <a:xfrm>
              <a:off x="423069" y="3022391"/>
              <a:ext cx="8426450" cy="946150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449263" indent="-4492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marL="514350" indent="-514350" eaLnBrk="1" hangingPunct="1">
                <a:spcBef>
                  <a:spcPct val="50000"/>
                </a:spcBef>
                <a:buFont typeface="+mj-lt"/>
                <a:buAutoNum type="arabicPeriod"/>
                <a:defRPr/>
              </a:pPr>
              <a:r>
                <a:rPr lang="zh-TW" altLang="en-US" sz="2800" dirty="0" smtClean="0">
                  <a:latin typeface="+mn-ea"/>
                  <a:ea typeface="+mn-ea"/>
                </a:rPr>
                <a:t>一九四九年十月一日是</a:t>
              </a:r>
              <a:r>
                <a:rPr lang="zh-TW" altLang="en-US" sz="2800" u="sng" dirty="0" smtClean="0">
                  <a:latin typeface="+mn-ea"/>
                  <a:ea typeface="+mn-ea"/>
                </a:rPr>
                <a:t>中華人民共和國</a:t>
              </a:r>
              <a:r>
                <a:rPr lang="zh-TW" altLang="en-US" sz="2800" dirty="0" smtClean="0">
                  <a:latin typeface="+mn-ea"/>
                  <a:ea typeface="+mn-ea"/>
                </a:rPr>
                <a:t>成立的日子。在這特別的一天，全國人民無不歡呼慶賀。</a:t>
              </a:r>
            </a:p>
          </p:txBody>
        </p:sp>
      </p:grpSp>
      <p:sp>
        <p:nvSpPr>
          <p:cNvPr id="8" name="圓角矩形 7"/>
          <p:cNvSpPr/>
          <p:nvPr/>
        </p:nvSpPr>
        <p:spPr bwMode="auto">
          <a:xfrm>
            <a:off x="260057" y="4337844"/>
            <a:ext cx="8583613" cy="14557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2" name="Text Box 41"/>
          <p:cNvSpPr txBox="1">
            <a:spLocks noChangeArrowheads="1"/>
          </p:cNvSpPr>
          <p:nvPr/>
        </p:nvSpPr>
        <p:spPr bwMode="auto">
          <a:xfrm>
            <a:off x="354013" y="4663301"/>
            <a:ext cx="8564562" cy="95408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49263" indent="-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Font typeface="+mj-lt"/>
              <a:buAutoNum type="arabicPeriod" startAt="2"/>
              <a:defRPr/>
            </a:pPr>
            <a:r>
              <a:rPr lang="zh-TW" altLang="en-US" sz="2800" dirty="0" smtClean="0">
                <a:latin typeface="+mn-ea"/>
                <a:ea typeface="+mn-ea"/>
              </a:rPr>
              <a:t>年輕</a:t>
            </a:r>
            <a:r>
              <a:rPr lang="zh-TW" altLang="en-US" sz="2800" dirty="0">
                <a:latin typeface="+mn-ea"/>
                <a:ea typeface="+mn-ea"/>
              </a:rPr>
              <a:t>吸煙人口比例在今年大幅攀升，比例較去年</a:t>
            </a:r>
            <a:r>
              <a:rPr lang="zh-TW" altLang="en-US" sz="2800" dirty="0" smtClean="0">
                <a:latin typeface="+mn-ea"/>
                <a:ea typeface="+mn-ea"/>
              </a:rPr>
              <a:t>多 出超過一倍。  </a:t>
            </a:r>
            <a:endParaRPr lang="zh-TW" altLang="en-US" sz="2800" dirty="0">
              <a:latin typeface="+mn-ea"/>
              <a:ea typeface="+mn-ea"/>
            </a:endParaRPr>
          </a:p>
        </p:txBody>
      </p:sp>
      <p:sp>
        <p:nvSpPr>
          <p:cNvPr id="39943" name="日期版面配置區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39944" name="頁尾版面配置區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3994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3572C0-F748-4D9D-B43C-8D0D74630D0A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zh-HK" sz="1200" smtClean="0"/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464513" y="2873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mtClean="0"/>
              <a:t>挑戰題</a:t>
            </a:r>
            <a:endParaRPr kumimoji="0" lang="zh-HK" alt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967139" y="5103376"/>
            <a:ext cx="886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</a:t>
            </a:r>
            <a:endParaRPr lang="zh-HK" altLang="en-US" sz="6000" dirty="0">
              <a:solidFill>
                <a:srgbClr val="FF0000"/>
              </a:solidFill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957432" y="3429000"/>
            <a:ext cx="886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+mn-ea"/>
                <a:sym typeface="Wingdings"/>
              </a:rPr>
              <a:t></a:t>
            </a:r>
            <a:endParaRPr lang="zh-HK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41991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419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AF542A-E0D3-4400-9BA3-4D8A78E38A2A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zh-HK" sz="1200" smtClean="0"/>
          </a:p>
        </p:txBody>
      </p:sp>
      <p:pic>
        <p:nvPicPr>
          <p:cNvPr id="1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8046" y="3705037"/>
            <a:ext cx="1626478" cy="207309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25278" y="980728"/>
            <a:ext cx="6912768" cy="3312368"/>
          </a:xfrm>
          <a:prstGeom prst="wedgeRoundRectCallout">
            <a:avLst>
              <a:gd name="adj1" fmla="val 59435"/>
              <a:gd name="adj2" fmla="val 4731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3600" dirty="0" smtClean="0"/>
              <a:t>使用舉例說明及數字說明時，</a:t>
            </a:r>
            <a:endParaRPr lang="en-US" altLang="zh-TW" sz="3600" dirty="0" smtClean="0"/>
          </a:p>
          <a:p>
            <a:pPr algn="ctr">
              <a:lnSpc>
                <a:spcPct val="150000"/>
              </a:lnSpc>
            </a:pPr>
            <a:r>
              <a:rPr lang="zh-TW" altLang="en-US" sz="3600" b="1" dirty="0" smtClean="0">
                <a:solidFill>
                  <a:schemeClr val="tx1"/>
                </a:solidFill>
              </a:rPr>
              <a:t>所舉的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例子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及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數字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要與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b="1" dirty="0" smtClean="0">
                <a:solidFill>
                  <a:srgbClr val="FF0000"/>
                </a:solidFill>
              </a:rPr>
              <a:t>說明的重點有</a:t>
            </a:r>
            <a:r>
              <a:rPr lang="zh-TW" altLang="en-US" sz="3600" b="1" dirty="0">
                <a:solidFill>
                  <a:srgbClr val="FF0000"/>
                </a:solidFill>
              </a:rPr>
              <a:t>關</a:t>
            </a:r>
            <a:r>
              <a:rPr lang="zh-TW" altLang="en-US" sz="3600" dirty="0" smtClean="0">
                <a:solidFill>
                  <a:schemeClr val="tx1"/>
                </a:solidFill>
              </a:rPr>
              <a:t>，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dirty="0" smtClean="0"/>
              <a:t>才可達到說明的目的。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59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564166" y="378210"/>
            <a:ext cx="8122634" cy="57603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7200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kumimoji="0" lang="zh-TW" altLang="en-US" sz="4000" u="sng" dirty="0" smtClean="0">
                <a:solidFill>
                  <a:srgbClr val="000000"/>
                </a:solidFill>
                <a:latin typeface="標楷體" pitchFamily="65" charset="-120"/>
              </a:rPr>
              <a:t>總結</a:t>
            </a:r>
            <a:endParaRPr kumimoji="0" lang="en-US" altLang="zh-TW" sz="4000" u="sng" dirty="0" smtClean="0">
              <a:solidFill>
                <a:srgbClr val="000000"/>
              </a:solidFill>
              <a:latin typeface="標楷體" pitchFamily="65" charset="-120"/>
            </a:endParaRP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kumimoji="0" lang="zh-TW" altLang="en-US" sz="3600" dirty="0" smtClean="0">
                <a:solidFill>
                  <a:srgbClr val="000000"/>
                </a:solidFill>
                <a:latin typeface="標楷體" pitchFamily="65" charset="-120"/>
              </a:rPr>
              <a:t>我們說明事物時，會因應不同的目的，運用不同的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標楷體" pitchFamily="65" charset="-120"/>
              </a:rPr>
              <a:t>說明方法</a:t>
            </a:r>
            <a:r>
              <a:rPr kumimoji="0" lang="zh-TW" altLang="en-US" sz="3600" dirty="0" smtClean="0">
                <a:solidFill>
                  <a:srgbClr val="000000"/>
                </a:solidFill>
                <a:latin typeface="標楷體" pitchFamily="65" charset="-120"/>
              </a:rPr>
              <a:t>，期望加深讀者對該事物的認識及增加說服力。</a:t>
            </a:r>
            <a:endParaRPr kumimoji="0" lang="en-US" altLang="zh-TW" sz="3600" dirty="0" smtClean="0">
              <a:solidFill>
                <a:srgbClr val="000000"/>
              </a:solidFill>
              <a:latin typeface="標楷體" pitchFamily="65" charset="-120"/>
            </a:endParaRP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endParaRPr kumimoji="0" lang="en-US" altLang="zh-HK" sz="4000" dirty="0" smtClean="0">
              <a:solidFill>
                <a:srgbClr val="000000"/>
              </a:solidFill>
              <a:latin typeface="標楷體" pitchFamily="65" charset="-120"/>
            </a:endParaRP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endParaRPr kumimoji="0" lang="en-US" altLang="zh-HK" sz="4000" dirty="0" smtClean="0">
              <a:solidFill>
                <a:srgbClr val="000000"/>
              </a:solidFill>
              <a:latin typeface="標楷體" pitchFamily="65" charset="-120"/>
            </a:endParaRP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endParaRPr kumimoji="0" lang="en-US" altLang="zh-HK" sz="4000" dirty="0" smtClean="0">
              <a:solidFill>
                <a:srgbClr val="000000"/>
              </a:solidFill>
              <a:latin typeface="標楷體" pitchFamily="65" charset="-120"/>
            </a:endParaRP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endParaRPr kumimoji="0" lang="zh-HK" altLang="en-US" sz="4000" dirty="0" smtClean="0">
              <a:solidFill>
                <a:srgbClr val="000000"/>
              </a:solidFill>
              <a:latin typeface="標楷體" pitchFamily="65" charset="-12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endParaRPr kumimoji="0" lang="zh-HK" altLang="en-US" sz="1800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15616" y="3294621"/>
            <a:ext cx="7388621" cy="2626183"/>
            <a:chOff x="-1043383" y="3034842"/>
            <a:chExt cx="7388621" cy="2626183"/>
          </a:xfrm>
        </p:grpSpPr>
        <p:grpSp>
          <p:nvGrpSpPr>
            <p:cNvPr id="43011" name="群組 13"/>
            <p:cNvGrpSpPr>
              <a:grpSpLocks/>
            </p:cNvGrpSpPr>
            <p:nvPr/>
          </p:nvGrpSpPr>
          <p:grpSpPr bwMode="auto">
            <a:xfrm>
              <a:off x="2987675" y="4854575"/>
              <a:ext cx="3357563" cy="806450"/>
              <a:chOff x="863588" y="4581129"/>
              <a:chExt cx="3357897" cy="806388"/>
            </a:xfrm>
          </p:grpSpPr>
          <p:sp>
            <p:nvSpPr>
              <p:cNvPr id="43021" name="內容版面配置區 2"/>
              <p:cNvSpPr txBox="1">
                <a:spLocks/>
              </p:cNvSpPr>
              <p:nvPr/>
            </p:nvSpPr>
            <p:spPr bwMode="auto">
              <a:xfrm>
                <a:off x="1412918" y="4652562"/>
                <a:ext cx="2808567" cy="734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 typeface="Arial" panose="020B0604020202020204" pitchFamily="34" charset="0"/>
                  <a:buNone/>
                </a:pPr>
                <a:r>
                  <a:rPr kumimoji="0" lang="zh-TW" altLang="en-US" sz="4400" b="1">
                    <a:solidFill>
                      <a:srgbClr val="FF6600"/>
                    </a:solidFill>
                    <a:latin typeface="標楷體" panose="03000509000000000000" pitchFamily="65" charset="-120"/>
                  </a:rPr>
                  <a:t>數字說明</a:t>
                </a:r>
                <a:endParaRPr kumimoji="0" lang="zh-HK" altLang="en-US" sz="4400" b="1">
                  <a:solidFill>
                    <a:srgbClr val="FF6600"/>
                  </a:solidFill>
                  <a:latin typeface="標楷體" panose="03000509000000000000" pitchFamily="65" charset="-120"/>
                </a:endParaRPr>
              </a:p>
            </p:txBody>
          </p:sp>
          <p:pic>
            <p:nvPicPr>
              <p:cNvPr id="43022" name="圖片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215" r="-2"/>
              <a:stretch>
                <a:fillRect/>
              </a:stretch>
            </p:blipFill>
            <p:spPr bwMode="auto">
              <a:xfrm>
                <a:off x="863588" y="4581129"/>
                <a:ext cx="779952" cy="806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3012" name="群組 12"/>
            <p:cNvGrpSpPr>
              <a:grpSpLocks/>
            </p:cNvGrpSpPr>
            <p:nvPr/>
          </p:nvGrpSpPr>
          <p:grpSpPr bwMode="auto">
            <a:xfrm>
              <a:off x="754712" y="3897717"/>
              <a:ext cx="4176712" cy="1082675"/>
              <a:chOff x="-348609" y="3635932"/>
              <a:chExt cx="4176464" cy="1083253"/>
            </a:xfrm>
          </p:grpSpPr>
          <p:sp>
            <p:nvSpPr>
              <p:cNvPr id="43019" name="內容版面配置區 2"/>
              <p:cNvSpPr txBox="1">
                <a:spLocks/>
              </p:cNvSpPr>
              <p:nvPr/>
            </p:nvSpPr>
            <p:spPr bwMode="auto">
              <a:xfrm>
                <a:off x="-348609" y="3682473"/>
                <a:ext cx="4176464" cy="103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kumimoji="0" lang="zh-TW" altLang="en-US" sz="4400" b="1" dirty="0">
                    <a:solidFill>
                      <a:srgbClr val="00B050"/>
                    </a:solidFill>
                    <a:latin typeface="標楷體" panose="03000509000000000000" pitchFamily="65" charset="-120"/>
                  </a:rPr>
                  <a:t>舉例說明</a:t>
                </a:r>
                <a:endParaRPr kumimoji="0" lang="zh-HK" altLang="en-US" sz="4400" b="1" dirty="0">
                  <a:solidFill>
                    <a:srgbClr val="00B050"/>
                  </a:solidFill>
                  <a:latin typeface="標楷體" panose="03000509000000000000" pitchFamily="65" charset="-120"/>
                </a:endParaRPr>
              </a:p>
            </p:txBody>
          </p:sp>
          <p:pic>
            <p:nvPicPr>
              <p:cNvPr id="43020" name="圖片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29" r="35785"/>
              <a:stretch>
                <a:fillRect/>
              </a:stretch>
            </p:blipFill>
            <p:spPr bwMode="auto">
              <a:xfrm>
                <a:off x="-202498" y="3635932"/>
                <a:ext cx="811735" cy="839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3013" name="群組 18"/>
            <p:cNvGrpSpPr>
              <a:grpSpLocks/>
            </p:cNvGrpSpPr>
            <p:nvPr/>
          </p:nvGrpSpPr>
          <p:grpSpPr bwMode="auto">
            <a:xfrm>
              <a:off x="-1043383" y="3034842"/>
              <a:ext cx="3195639" cy="833437"/>
              <a:chOff x="2603962" y="2146214"/>
              <a:chExt cx="3194833" cy="832928"/>
            </a:xfrm>
          </p:grpSpPr>
          <p:sp>
            <p:nvSpPr>
              <p:cNvPr id="43017" name="內容版面配置區 2"/>
              <p:cNvSpPr txBox="1">
                <a:spLocks/>
              </p:cNvSpPr>
              <p:nvPr/>
            </p:nvSpPr>
            <p:spPr bwMode="auto">
              <a:xfrm>
                <a:off x="2991216" y="2214435"/>
                <a:ext cx="2807579" cy="734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 typeface="Arial" panose="020B0604020202020204" pitchFamily="34" charset="0"/>
                  <a:buNone/>
                </a:pPr>
                <a:r>
                  <a:rPr kumimoji="0" lang="zh-TW" altLang="en-US" sz="4400" b="1" dirty="0">
                    <a:solidFill>
                      <a:srgbClr val="0066FF"/>
                    </a:solidFill>
                    <a:latin typeface="標楷體" panose="03000509000000000000" pitchFamily="65" charset="-120"/>
                  </a:rPr>
                  <a:t>分類說明</a:t>
                </a:r>
                <a:endParaRPr kumimoji="0" lang="zh-HK" altLang="en-US" sz="4400" b="1" dirty="0">
                  <a:solidFill>
                    <a:srgbClr val="0066FF"/>
                  </a:solidFill>
                  <a:latin typeface="標楷體" panose="03000509000000000000" pitchFamily="65" charset="-120"/>
                </a:endParaRPr>
              </a:p>
            </p:txBody>
          </p:sp>
          <p:pic>
            <p:nvPicPr>
              <p:cNvPr id="43018" name="圖片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542"/>
              <a:stretch>
                <a:fillRect/>
              </a:stretch>
            </p:blipFill>
            <p:spPr bwMode="auto">
              <a:xfrm>
                <a:off x="2603962" y="2146214"/>
                <a:ext cx="720080" cy="832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3014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43015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4301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8B77A0-235E-4531-B1A8-AED62E2ED5FD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zh-HK" sz="1200" smtClean="0"/>
          </a:p>
        </p:txBody>
      </p:sp>
    </p:spTree>
    <p:extLst>
      <p:ext uri="{BB962C8B-B14F-4D97-AF65-F5344CB8AC3E}">
        <p14:creationId xmlns:p14="http://schemas.microsoft.com/office/powerpoint/2010/main" val="307627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anose="03000509000000000000" pitchFamily="65" charset="-120"/>
              </a:rPr>
              <a:t>後測</a:t>
            </a:r>
            <a:endParaRPr lang="zh-HK" altLang="en-US" b="1" smtClean="0">
              <a:latin typeface="標楷體" panose="03000509000000000000" pitchFamily="65" charset="-120"/>
            </a:endParaRPr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zh-TW" altLang="en-US" sz="3600" smtClean="0">
                <a:solidFill>
                  <a:srgbClr val="000000"/>
                </a:solidFill>
                <a:latin typeface="標楷體" panose="03000509000000000000" pitchFamily="65" charset="-120"/>
              </a:rPr>
              <a:t>檔案：</a:t>
            </a:r>
            <a:endParaRPr lang="en-US" altLang="zh-TW" sz="3600" smtClean="0">
              <a:solidFill>
                <a:srgbClr val="000000"/>
              </a:solidFill>
              <a:latin typeface="標楷體" panose="03000509000000000000" pitchFamily="65" charset="-12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zh-TW" altLang="en-US" sz="3600" smtClean="0">
                <a:solidFill>
                  <a:srgbClr val="000000"/>
                </a:solidFill>
                <a:latin typeface="標楷體" panose="03000509000000000000" pitchFamily="65" charset="-120"/>
              </a:rPr>
              <a:t>說</a:t>
            </a:r>
            <a:r>
              <a:rPr lang="en-US" altLang="zh-TW" sz="3600" smtClean="0">
                <a:solidFill>
                  <a:srgbClr val="000000"/>
                </a:solidFill>
                <a:latin typeface="標楷體" panose="03000509000000000000" pitchFamily="65" charset="-120"/>
              </a:rPr>
              <a:t>_</a:t>
            </a:r>
            <a:r>
              <a:rPr lang="zh-TW" altLang="en-US" sz="3600" smtClean="0">
                <a:solidFill>
                  <a:srgbClr val="000000"/>
                </a:solidFill>
                <a:latin typeface="標楷體" panose="03000509000000000000" pitchFamily="65" charset="-120"/>
              </a:rPr>
              <a:t>閱</a:t>
            </a:r>
            <a:r>
              <a:rPr lang="en-US" altLang="zh-TW" sz="3600" smtClean="0">
                <a:solidFill>
                  <a:srgbClr val="000000"/>
                </a:solidFill>
                <a:latin typeface="標楷體" panose="03000509000000000000" pitchFamily="65" charset="-120"/>
              </a:rPr>
              <a:t>_</a:t>
            </a:r>
            <a:r>
              <a:rPr lang="zh-TW" altLang="en-US" sz="3600" smtClean="0">
                <a:solidFill>
                  <a:srgbClr val="000000"/>
                </a:solidFill>
                <a:latin typeface="標楷體" panose="03000509000000000000" pitchFamily="65" charset="-120"/>
              </a:rPr>
              <a:t>說明方法</a:t>
            </a:r>
            <a:r>
              <a:rPr lang="en-US" altLang="zh-TW" sz="3600" smtClean="0">
                <a:solidFill>
                  <a:srgbClr val="000000"/>
                </a:solidFill>
                <a:latin typeface="標楷體" panose="03000509000000000000" pitchFamily="65" charset="-120"/>
              </a:rPr>
              <a:t>_</a:t>
            </a:r>
            <a:r>
              <a:rPr lang="zh-TW" altLang="en-US" sz="3600" smtClean="0">
                <a:solidFill>
                  <a:srgbClr val="000000"/>
                </a:solidFill>
                <a:latin typeface="標楷體" panose="03000509000000000000" pitchFamily="65" charset="-120"/>
              </a:rPr>
              <a:t>前後測</a:t>
            </a:r>
            <a:endParaRPr lang="zh-HK" altLang="en-US" sz="3600" smtClean="0">
              <a:solidFill>
                <a:srgbClr val="000000"/>
              </a:solidFill>
              <a:latin typeface="標楷體" panose="03000509000000000000" pitchFamily="65" charset="-12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zh-HK" altLang="en-US" sz="4400" smtClean="0">
              <a:latin typeface="標楷體" panose="03000509000000000000" pitchFamily="65" charset="-120"/>
            </a:endParaRPr>
          </a:p>
        </p:txBody>
      </p:sp>
      <p:sp>
        <p:nvSpPr>
          <p:cNvPr id="4403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4403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4403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F50718-A910-42B6-AF89-14C78FD07155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zh-HK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13315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dirty="0" smtClean="0"/>
              <a:t>教育局教育心理服務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新界東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組 </a:t>
            </a:r>
            <a:r>
              <a:rPr lang="en-US" altLang="zh-TW" sz="1200" dirty="0" smtClean="0"/>
              <a:t>©2019</a:t>
            </a:r>
            <a:endParaRPr lang="zh-HK" altLang="en-US" sz="1200" dirty="0" smtClean="0"/>
          </a:p>
        </p:txBody>
      </p:sp>
      <p:sp>
        <p:nvSpPr>
          <p:cNvPr id="1331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568999-9CE7-4C4B-AF93-1F29B415F568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HK" sz="1200" smtClean="0"/>
          </a:p>
        </p:txBody>
      </p:sp>
      <p:pic>
        <p:nvPicPr>
          <p:cNvPr id="13317" name="Picture 4" descr="lion cartoon png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7" y="3312908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258300" y="47780"/>
            <a:ext cx="5472608" cy="1910398"/>
          </a:xfrm>
          <a:prstGeom prst="cloudCallout">
            <a:avLst>
              <a:gd name="adj1" fmla="val -64743"/>
              <a:gd name="adj2" fmla="val 642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600" dirty="0"/>
              <a:t>我會</a:t>
            </a:r>
            <a:r>
              <a:rPr lang="zh-TW" altLang="en-US" sz="3600" dirty="0" smtClean="0"/>
              <a:t>這樣介紹</a:t>
            </a:r>
            <a:r>
              <a:rPr lang="zh-TW" altLang="en-US" sz="3600" dirty="0"/>
              <a:t>，</a:t>
            </a:r>
            <a:r>
              <a:rPr lang="zh-TW" altLang="en-US" sz="3600" dirty="0" smtClean="0"/>
              <a:t>地球的生物分成</a:t>
            </a:r>
            <a:r>
              <a:rPr lang="zh-TW" altLang="en-US" sz="3600" dirty="0" smtClean="0">
                <a:solidFill>
                  <a:srgbClr val="FF0000"/>
                </a:solidFill>
              </a:rPr>
              <a:t>三大類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pic>
        <p:nvPicPr>
          <p:cNvPr id="13320" name="Picture 8" descr="ç¸éåç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76" y="5104514"/>
            <a:ext cx="1647701" cy="110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 descr="flying bird cartoon pngçåçæå°çµæ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91" y="1893284"/>
            <a:ext cx="1397495" cy="117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6" descr="ç¸éåç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61" y="3772007"/>
            <a:ext cx="913076" cy="86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457200" y="5084758"/>
            <a:ext cx="1892319" cy="946159"/>
            <a:chOff x="808" y="1164761"/>
            <a:chExt cx="1892319" cy="946159"/>
          </a:xfrm>
        </p:grpSpPr>
        <p:sp>
          <p:nvSpPr>
            <p:cNvPr id="12" name="圓角矩形 11"/>
            <p:cNvSpPr/>
            <p:nvPr/>
          </p:nvSpPr>
          <p:spPr>
            <a:xfrm>
              <a:off x="808" y="1164761"/>
              <a:ext cx="1892319" cy="9461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圓角矩形 4"/>
            <p:cNvSpPr txBox="1"/>
            <p:nvPr/>
          </p:nvSpPr>
          <p:spPr>
            <a:xfrm>
              <a:off x="28520" y="1192473"/>
              <a:ext cx="1836895" cy="890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63500" rIns="95250" bIns="6350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5000" kern="1200" dirty="0" smtClean="0">
                  <a:solidFill>
                    <a:schemeClr val="tx1"/>
                  </a:solidFill>
                </a:rPr>
                <a:t>海</a:t>
              </a:r>
              <a:endParaRPr lang="en-US" altLang="zh-HK" sz="5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30198" y="3562487"/>
            <a:ext cx="1892319" cy="946159"/>
            <a:chOff x="2366208" y="1164761"/>
            <a:chExt cx="1892319" cy="946159"/>
          </a:xfrm>
        </p:grpSpPr>
        <p:sp>
          <p:nvSpPr>
            <p:cNvPr id="15" name="圓角矩形 14"/>
            <p:cNvSpPr/>
            <p:nvPr/>
          </p:nvSpPr>
          <p:spPr>
            <a:xfrm>
              <a:off x="2366208" y="1164761"/>
              <a:ext cx="1892319" cy="9461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圓角矩形 4"/>
            <p:cNvSpPr txBox="1"/>
            <p:nvPr/>
          </p:nvSpPr>
          <p:spPr>
            <a:xfrm>
              <a:off x="2393920" y="1192473"/>
              <a:ext cx="1836895" cy="890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63500" rIns="95250" bIns="6350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5000" kern="1200" dirty="0" smtClean="0">
                  <a:solidFill>
                    <a:schemeClr val="tx1"/>
                  </a:solidFill>
                </a:rPr>
                <a:t>陸</a:t>
              </a:r>
              <a:endParaRPr lang="en-US" altLang="zh-HK" sz="5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98899" y="2021959"/>
            <a:ext cx="1892319" cy="946159"/>
            <a:chOff x="4731607" y="1164761"/>
            <a:chExt cx="1892319" cy="946159"/>
          </a:xfrm>
        </p:grpSpPr>
        <p:sp>
          <p:nvSpPr>
            <p:cNvPr id="18" name="圓角矩形 17"/>
            <p:cNvSpPr/>
            <p:nvPr/>
          </p:nvSpPr>
          <p:spPr>
            <a:xfrm>
              <a:off x="4731607" y="1164761"/>
              <a:ext cx="1892319" cy="9461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圓角矩形 4"/>
            <p:cNvSpPr txBox="1"/>
            <p:nvPr/>
          </p:nvSpPr>
          <p:spPr>
            <a:xfrm>
              <a:off x="4759319" y="1192473"/>
              <a:ext cx="1836895" cy="890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63500" rIns="95250" bIns="6350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5000" kern="1200" dirty="0" smtClean="0">
                  <a:solidFill>
                    <a:schemeClr val="tx1"/>
                  </a:solidFill>
                </a:rPr>
                <a:t>空</a:t>
              </a:r>
              <a:endParaRPr lang="en-US" altLang="zh-HK" sz="50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4" descr="clownfish clipartçåçæå°çµæ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2235" y="5104514"/>
            <a:ext cx="1185876" cy="89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ow clipartçåçæå°çµæ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23" y="3486615"/>
            <a:ext cx="1674877" cy="14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at clipartçåçæå°çµæ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989">
            <a:off x="4822894" y="2132128"/>
            <a:ext cx="1773176" cy="8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971600" y="2132856"/>
            <a:ext cx="771519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/>
              <a:t>從不同方面或角度，</a:t>
            </a:r>
            <a:r>
              <a:rPr lang="zh-TW" altLang="en-US" sz="3600" dirty="0" smtClean="0"/>
              <a:t>分門別類說明</a:t>
            </a:r>
            <a:r>
              <a:rPr lang="zh-TW" altLang="en-US" sz="3600" dirty="0"/>
              <a:t>事物的本質、特徵或</a:t>
            </a:r>
            <a:r>
              <a:rPr lang="zh-TW" altLang="en-US" sz="3600" dirty="0" smtClean="0"/>
              <a:t>功能，令解說條理分明</a:t>
            </a:r>
            <a:r>
              <a:rPr lang="zh-TW" altLang="en-US" sz="3600" dirty="0"/>
              <a:t>。</a:t>
            </a:r>
            <a:endParaRPr lang="en-US" altLang="zh-TW" sz="3600" dirty="0"/>
          </a:p>
          <a:p>
            <a:pPr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5" name="圓角矩形 4"/>
          <p:cNvSpPr/>
          <p:nvPr/>
        </p:nvSpPr>
        <p:spPr>
          <a:xfrm>
            <a:off x="2411413" y="601663"/>
            <a:ext cx="4106862" cy="882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000" dirty="0" smtClean="0"/>
              <a:t>1. </a:t>
            </a:r>
            <a:r>
              <a:rPr lang="zh-TW" altLang="en-US" sz="4000" dirty="0" smtClean="0"/>
              <a:t>分類說明</a:t>
            </a:r>
            <a:endParaRPr lang="zh-HK" altLang="en-US" sz="4000" dirty="0" smtClean="0"/>
          </a:p>
        </p:txBody>
      </p:sp>
      <p:sp>
        <p:nvSpPr>
          <p:cNvPr id="15365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15366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1536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3B0BC4-7092-48EF-929B-F89F856652A9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HK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圖說文字 10"/>
          <p:cNvSpPr/>
          <p:nvPr/>
        </p:nvSpPr>
        <p:spPr>
          <a:xfrm>
            <a:off x="1676400" y="3860800"/>
            <a:ext cx="6624638" cy="1222375"/>
          </a:xfrm>
          <a:prstGeom prst="wedgeRoundRectCallout">
            <a:avLst>
              <a:gd name="adj1" fmla="val 59721"/>
              <a:gd name="adj2" fmla="val 1099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zh-TW" altLang="en-US" sz="3600" dirty="0" smtClean="0">
                <a:solidFill>
                  <a:srgbClr val="000000"/>
                </a:solidFill>
                <a:latin typeface="標楷體" pitchFamily="65" charset="-120"/>
              </a:rPr>
              <a:t>作者介紹了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itchFamily="65" charset="-120"/>
              </a:rPr>
              <a:t>環境</a:t>
            </a:r>
            <a:r>
              <a:rPr lang="zh-HK" altLang="zh-HK" sz="3600" dirty="0" smtClean="0">
                <a:solidFill>
                  <a:srgbClr val="000000"/>
                </a:solidFill>
                <a:latin typeface="標楷體" pitchFamily="65" charset="-120"/>
              </a:rPr>
              <a:t>污染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itchFamily="65" charset="-120"/>
              </a:rPr>
              <a:t>的</a:t>
            </a:r>
            <a:r>
              <a:rPr lang="zh-TW" altLang="en-US" sz="3600" dirty="0" smtClean="0">
                <a:solidFill>
                  <a:srgbClr val="FF0066"/>
                </a:solidFill>
                <a:latin typeface="標楷體" pitchFamily="65" charset="-120"/>
              </a:rPr>
              <a:t>甚麼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itchFamily="65" charset="-120"/>
              </a:rPr>
              <a:t>﹖</a:t>
            </a:r>
            <a:endParaRPr lang="en-US" altLang="zh-TW" sz="3600" b="1" dirty="0" smtClean="0">
              <a:solidFill>
                <a:srgbClr val="558ED5"/>
              </a:solidFill>
              <a:latin typeface="標楷體" pitchFamily="65" charset="-120"/>
            </a:endParaRPr>
          </a:p>
        </p:txBody>
      </p:sp>
      <p:sp>
        <p:nvSpPr>
          <p:cNvPr id="1638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1638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341FF9-6883-4C20-B8D3-4772C96EFF9A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HK" sz="1200" smtClean="0"/>
          </a:p>
        </p:txBody>
      </p:sp>
      <p:sp>
        <p:nvSpPr>
          <p:cNvPr id="10" name="圓角矩形 4"/>
          <p:cNvSpPr/>
          <p:nvPr/>
        </p:nvSpPr>
        <p:spPr>
          <a:xfrm>
            <a:off x="2438400" y="330200"/>
            <a:ext cx="4106863" cy="882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000" smtClean="0"/>
              <a:t>1. </a:t>
            </a:r>
            <a:r>
              <a:rPr lang="zh-TW" altLang="en-US" sz="4000" smtClean="0"/>
              <a:t>分類說明</a:t>
            </a:r>
            <a:endParaRPr lang="zh-HK" altLang="en-US" sz="4000" smtClean="0"/>
          </a:p>
        </p:txBody>
      </p:sp>
      <p:sp>
        <p:nvSpPr>
          <p:cNvPr id="3" name="TextBox 2"/>
          <p:cNvSpPr txBox="1"/>
          <p:nvPr/>
        </p:nvSpPr>
        <p:spPr>
          <a:xfrm>
            <a:off x="900113" y="1443038"/>
            <a:ext cx="7610475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HK" altLang="zh-HK" sz="3200" dirty="0">
                <a:solidFill>
                  <a:srgbClr val="000000"/>
                </a:solidFill>
                <a:latin typeface="標楷體" pitchFamily="65" charset="-120"/>
              </a:rPr>
              <a:t>一般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</a:rPr>
              <a:t>環境</a:t>
            </a:r>
            <a:r>
              <a:rPr lang="zh-HK" altLang="zh-HK" sz="3200" dirty="0">
                <a:solidFill>
                  <a:srgbClr val="000000"/>
                </a:solidFill>
                <a:latin typeface="標楷體" pitchFamily="65" charset="-120"/>
              </a:rPr>
              <a:t>污染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</a:rPr>
              <a:t>可</a:t>
            </a:r>
            <a:r>
              <a:rPr lang="zh-HK" altLang="zh-HK" sz="3200" dirty="0">
                <a:solidFill>
                  <a:srgbClr val="000000"/>
                </a:solidFill>
                <a:latin typeface="標楷體" pitchFamily="65" charset="-120"/>
              </a:rPr>
              <a:t>分為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</a:rPr>
              <a:t>五大類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</a:rPr>
              <a:t>︰</a:t>
            </a:r>
            <a:r>
              <a:rPr lang="zh-HK" altLang="zh-HK" sz="3200" dirty="0">
                <a:solidFill>
                  <a:srgbClr val="000000"/>
                </a:solidFill>
                <a:latin typeface="標楷體" pitchFamily="65" charset="-120"/>
              </a:rPr>
              <a:t>空氣污染、水污染、固體廢棄物污染、土壤污染和</a:t>
            </a:r>
            <a:r>
              <a:rPr lang="en-US" altLang="zh-HK" sz="3200" dirty="0">
                <a:solidFill>
                  <a:srgbClr val="000000"/>
                </a:solidFill>
                <a:latin typeface="標楷體" pitchFamily="65" charset="-120"/>
              </a:rPr>
              <a:t> </a:t>
            </a:r>
            <a:r>
              <a:rPr lang="zh-HK" altLang="zh-HK" sz="3200" dirty="0">
                <a:solidFill>
                  <a:srgbClr val="000000"/>
                </a:solidFill>
                <a:latin typeface="標楷體" pitchFamily="65" charset="-120"/>
              </a:rPr>
              <a:t>放射性污染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</a:rPr>
              <a:t>。</a:t>
            </a:r>
            <a:endParaRPr lang="en-GB" altLang="zh-HK" sz="3200" dirty="0">
              <a:solidFill>
                <a:srgbClr val="000000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單元二 說明單元</a:t>
            </a:r>
            <a:r>
              <a:rPr lang="en-US" altLang="zh-TW" sz="1200" smtClean="0"/>
              <a:t>(</a:t>
            </a:r>
            <a:r>
              <a:rPr lang="zh-TW" altLang="en-US" sz="1200" smtClean="0"/>
              <a:t>閱讀</a:t>
            </a:r>
            <a:r>
              <a:rPr lang="en-US" altLang="zh-TW" sz="1200" smtClean="0"/>
              <a:t>)</a:t>
            </a:r>
            <a:endParaRPr lang="zh-HK" altLang="en-US" sz="1200" smtClean="0"/>
          </a:p>
        </p:txBody>
      </p:sp>
      <p:sp>
        <p:nvSpPr>
          <p:cNvPr id="1638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HK" altLang="en-US" sz="1200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341FF9-6883-4C20-B8D3-4772C96EFF9A}" type="slidenum">
              <a:rPr lang="zh-HK" altLang="en-US" sz="12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HK" sz="1200" smtClean="0"/>
          </a:p>
        </p:txBody>
      </p:sp>
      <p:sp>
        <p:nvSpPr>
          <p:cNvPr id="11" name="圓角矩形圖說文字 10"/>
          <p:cNvSpPr/>
          <p:nvPr/>
        </p:nvSpPr>
        <p:spPr>
          <a:xfrm>
            <a:off x="1545431" y="3004187"/>
            <a:ext cx="6624637" cy="568829"/>
          </a:xfrm>
          <a:prstGeom prst="wedgeRoundRectCallout">
            <a:avLst>
              <a:gd name="adj1" fmla="val 59571"/>
              <a:gd name="adj2" fmla="val 1018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zh-TW" altLang="en-US" dirty="0" smtClean="0">
                <a:solidFill>
                  <a:srgbClr val="000000"/>
                </a:solidFill>
                <a:latin typeface="標楷體" pitchFamily="65" charset="-120"/>
              </a:rPr>
              <a:t>作者介紹了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</a:rPr>
              <a:t>環境</a:t>
            </a:r>
            <a:r>
              <a:rPr lang="zh-HK" altLang="zh-HK" dirty="0" smtClean="0">
                <a:solidFill>
                  <a:srgbClr val="000000"/>
                </a:solidFill>
                <a:latin typeface="標楷體" pitchFamily="65" charset="-120"/>
              </a:rPr>
              <a:t>污染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</a:rPr>
              <a:t>的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分類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itchFamily="65" charset="-120"/>
              </a:rPr>
              <a:t>。</a:t>
            </a:r>
            <a:endParaRPr lang="en-US" altLang="zh-TW" b="1" dirty="0" smtClean="0">
              <a:solidFill>
                <a:srgbClr val="558ED5"/>
              </a:solidFill>
              <a:latin typeface="標楷體" pitchFamily="65" charset="-120"/>
            </a:endParaRPr>
          </a:p>
        </p:txBody>
      </p:sp>
      <p:sp>
        <p:nvSpPr>
          <p:cNvPr id="12" name="雲朵形圖說文字 11"/>
          <p:cNvSpPr/>
          <p:nvPr/>
        </p:nvSpPr>
        <p:spPr>
          <a:xfrm>
            <a:off x="3591881" y="239106"/>
            <a:ext cx="5012568" cy="1042119"/>
          </a:xfrm>
          <a:prstGeom prst="cloudCallout">
            <a:avLst>
              <a:gd name="adj1" fmla="val 57685"/>
              <a:gd name="adj2" fmla="val -5687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 sz="1600" dirty="0"/>
          </a:p>
        </p:txBody>
      </p:sp>
      <p:sp>
        <p:nvSpPr>
          <p:cNvPr id="10" name="圓角矩形 4"/>
          <p:cNvSpPr/>
          <p:nvPr/>
        </p:nvSpPr>
        <p:spPr>
          <a:xfrm>
            <a:off x="252501" y="239107"/>
            <a:ext cx="3095364" cy="882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000" smtClean="0"/>
              <a:t>1. </a:t>
            </a:r>
            <a:r>
              <a:rPr lang="zh-TW" altLang="en-US" sz="4000" smtClean="0"/>
              <a:t>分類說明</a:t>
            </a:r>
            <a:endParaRPr lang="zh-HK" altLang="en-US" sz="400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1340768"/>
            <a:ext cx="9144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HK" altLang="zh-HK" sz="3200" dirty="0">
                <a:solidFill>
                  <a:srgbClr val="000000"/>
                </a:solidFill>
                <a:latin typeface="標楷體" pitchFamily="65" charset="-120"/>
              </a:rPr>
              <a:t>一般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</a:rPr>
              <a:t>環境</a:t>
            </a:r>
            <a:r>
              <a:rPr lang="zh-HK" altLang="zh-HK" sz="3200" dirty="0">
                <a:solidFill>
                  <a:srgbClr val="000000"/>
                </a:solidFill>
                <a:latin typeface="標楷體" pitchFamily="65" charset="-120"/>
              </a:rPr>
              <a:t>污染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</a:rPr>
              <a:t>可</a:t>
            </a:r>
            <a:r>
              <a:rPr lang="zh-HK" altLang="zh-HK" sz="3200" dirty="0">
                <a:solidFill>
                  <a:srgbClr val="000000"/>
                </a:solidFill>
                <a:latin typeface="標楷體" pitchFamily="65" charset="-120"/>
              </a:rPr>
              <a:t>分為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</a:rPr>
              <a:t>五大類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</a:rPr>
              <a:t>︰</a:t>
            </a:r>
            <a:r>
              <a:rPr lang="zh-HK" altLang="zh-HK" sz="3200" dirty="0">
                <a:solidFill>
                  <a:srgbClr val="000000"/>
                </a:solidFill>
                <a:latin typeface="標楷體" pitchFamily="65" charset="-120"/>
              </a:rPr>
              <a:t>空氣污染、水污染、固體廢棄物污染、土壤污染</a:t>
            </a:r>
            <a:r>
              <a:rPr lang="zh-HK" altLang="zh-HK" sz="3200" dirty="0" smtClean="0">
                <a:solidFill>
                  <a:srgbClr val="000000"/>
                </a:solidFill>
                <a:latin typeface="標楷體" pitchFamily="65" charset="-120"/>
              </a:rPr>
              <a:t>和放射性</a:t>
            </a:r>
            <a:r>
              <a:rPr lang="zh-HK" altLang="zh-HK" sz="3200" dirty="0">
                <a:solidFill>
                  <a:srgbClr val="000000"/>
                </a:solidFill>
                <a:latin typeface="標楷體" pitchFamily="65" charset="-120"/>
              </a:rPr>
              <a:t>污染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</a:rPr>
              <a:t>。</a:t>
            </a:r>
            <a:endParaRPr lang="en-GB" altLang="zh-HK" sz="3200" dirty="0">
              <a:solidFill>
                <a:srgbClr val="000000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83968" y="422158"/>
            <a:ext cx="3814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知道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</a:t>
            </a:r>
            <a:r>
              <a:rPr lang="zh-HK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污染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的類別，幫助我 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更明白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甚麼是環境</a:t>
            </a:r>
            <a:r>
              <a:rPr lang="zh-HK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污染</a:t>
            </a:r>
            <a:r>
              <a:rPr kumimoji="0"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3" name="Google Shape;722;p74"/>
          <p:cNvGrpSpPr/>
          <p:nvPr/>
        </p:nvGrpSpPr>
        <p:grpSpPr>
          <a:xfrm>
            <a:off x="215163" y="3666774"/>
            <a:ext cx="8746275" cy="1693081"/>
            <a:chOff x="135175" y="2094118"/>
            <a:chExt cx="8746275" cy="1664400"/>
          </a:xfrm>
        </p:grpSpPr>
        <p:sp>
          <p:nvSpPr>
            <p:cNvPr id="14" name="Google Shape;723;p74"/>
            <p:cNvSpPr/>
            <p:nvPr/>
          </p:nvSpPr>
          <p:spPr>
            <a:xfrm>
              <a:off x="4498788" y="2686267"/>
              <a:ext cx="3741855" cy="3171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" name="Google Shape;724;p74"/>
            <p:cNvSpPr/>
            <p:nvPr/>
          </p:nvSpPr>
          <p:spPr>
            <a:xfrm>
              <a:off x="4498788" y="2686267"/>
              <a:ext cx="1850479" cy="3171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" name="Google Shape;725;p74"/>
            <p:cNvSpPr/>
            <p:nvPr/>
          </p:nvSpPr>
          <p:spPr>
            <a:xfrm>
              <a:off x="4365929" y="2686267"/>
              <a:ext cx="91440" cy="3171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4356" y="0"/>
                  </a:moveTo>
                  <a:lnTo>
                    <a:pt x="174356" y="60000"/>
                  </a:lnTo>
                  <a:lnTo>
                    <a:pt x="60000" y="60000"/>
                  </a:ln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" name="Google Shape;726;p74"/>
            <p:cNvSpPr/>
            <p:nvPr/>
          </p:nvSpPr>
          <p:spPr>
            <a:xfrm>
              <a:off x="2584290" y="2686267"/>
              <a:ext cx="1914497" cy="3171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" name="Google Shape;727;p74"/>
            <p:cNvSpPr/>
            <p:nvPr/>
          </p:nvSpPr>
          <p:spPr>
            <a:xfrm>
              <a:off x="756932" y="2686267"/>
              <a:ext cx="3741855" cy="3171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" name="Google Shape;729;p74"/>
            <p:cNvSpPr txBox="1"/>
            <p:nvPr/>
          </p:nvSpPr>
          <p:spPr>
            <a:xfrm>
              <a:off x="3743681" y="2094118"/>
              <a:ext cx="1510213" cy="5921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4600" tIns="14600" rIns="1460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400" b="0" i="0" u="none" strike="noStrike" cap="none" dirty="0" err="1">
                  <a:latin typeface="+mn-ea"/>
                  <a:ea typeface="+mn-ea"/>
                  <a:cs typeface="Arial"/>
                  <a:sym typeface="Arial"/>
                </a:rPr>
                <a:t>環境污染</a:t>
              </a:r>
              <a:endParaRPr sz="2400" b="0" i="0" u="none" strike="noStrike" cap="none" dirty="0"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730;p74"/>
            <p:cNvSpPr/>
            <p:nvPr/>
          </p:nvSpPr>
          <p:spPr>
            <a:xfrm>
              <a:off x="144700" y="3003412"/>
              <a:ext cx="1510213" cy="755106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31;p74"/>
            <p:cNvSpPr txBox="1"/>
            <p:nvPr/>
          </p:nvSpPr>
          <p:spPr>
            <a:xfrm>
              <a:off x="135175" y="3003412"/>
              <a:ext cx="1510213" cy="7551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4600" tIns="14600" rIns="1460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400" b="0" i="0" u="none" strike="noStrike" cap="none" dirty="0" err="1">
                  <a:latin typeface="+mn-ea"/>
                  <a:ea typeface="+mn-ea"/>
                  <a:cs typeface="Arial"/>
                  <a:sym typeface="Arial"/>
                </a:rPr>
                <a:t>空氣污染</a:t>
              </a:r>
              <a:endParaRPr sz="2400" b="0" i="0" u="none" strike="noStrike" cap="none" dirty="0"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732;p74"/>
            <p:cNvSpPr/>
            <p:nvPr/>
          </p:nvSpPr>
          <p:spPr>
            <a:xfrm>
              <a:off x="1829184" y="3003412"/>
              <a:ext cx="1510213" cy="755106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33;p74"/>
            <p:cNvSpPr txBox="1"/>
            <p:nvPr/>
          </p:nvSpPr>
          <p:spPr>
            <a:xfrm>
              <a:off x="1829184" y="3003412"/>
              <a:ext cx="1510213" cy="7551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4600" tIns="14600" rIns="1460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400" b="0" i="0" u="none" strike="noStrike" cap="none" dirty="0" err="1">
                  <a:latin typeface="+mn-ea"/>
                  <a:ea typeface="+mn-ea"/>
                  <a:cs typeface="Arial"/>
                  <a:sym typeface="Arial"/>
                </a:rPr>
                <a:t>水污染</a:t>
              </a:r>
              <a:endParaRPr sz="2400" b="0" i="0" u="none" strike="noStrike" cap="none" dirty="0"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734;p74"/>
            <p:cNvSpPr/>
            <p:nvPr/>
          </p:nvSpPr>
          <p:spPr>
            <a:xfrm>
              <a:off x="3656542" y="3003412"/>
              <a:ext cx="1510213" cy="755106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35;p74"/>
            <p:cNvSpPr txBox="1"/>
            <p:nvPr/>
          </p:nvSpPr>
          <p:spPr>
            <a:xfrm>
              <a:off x="3656542" y="3003412"/>
              <a:ext cx="1510213" cy="7551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2300" b="0" i="0" u="none" strike="noStrike" cap="none" dirty="0" err="1" smtClean="0">
                  <a:latin typeface="+mn-ea"/>
                  <a:ea typeface="+mn-ea"/>
                  <a:cs typeface="Arial"/>
                  <a:sym typeface="Arial"/>
                </a:rPr>
                <a:t>固體廢棄物</a:t>
              </a:r>
              <a:r>
                <a:rPr lang="en-US" sz="2300" b="0" i="0" u="none" strike="noStrike" cap="none" dirty="0" smtClean="0">
                  <a:latin typeface="+mn-ea"/>
                  <a:ea typeface="+mn-ea"/>
                  <a:cs typeface="Arial"/>
                  <a:sym typeface="Arial"/>
                </a:rPr>
                <a:t/>
              </a:r>
              <a:br>
                <a:rPr lang="en-US" sz="2300" b="0" i="0" u="none" strike="noStrike" cap="none" dirty="0" smtClean="0">
                  <a:latin typeface="+mn-ea"/>
                  <a:ea typeface="+mn-ea"/>
                  <a:cs typeface="Arial"/>
                  <a:sym typeface="Arial"/>
                </a:rPr>
              </a:br>
              <a:r>
                <a:rPr lang="en-US" sz="2300" b="0" i="0" u="none" strike="noStrike" cap="none" dirty="0" err="1" smtClean="0">
                  <a:latin typeface="+mn-ea"/>
                  <a:ea typeface="+mn-ea"/>
                  <a:cs typeface="Arial"/>
                  <a:sym typeface="Arial"/>
                </a:rPr>
                <a:t>污染</a:t>
              </a:r>
              <a:endParaRPr sz="2300" b="0" i="0" u="none" strike="noStrike" cap="none" dirty="0"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736;p74"/>
            <p:cNvSpPr/>
            <p:nvPr/>
          </p:nvSpPr>
          <p:spPr>
            <a:xfrm>
              <a:off x="5507022" y="3003412"/>
              <a:ext cx="1684492" cy="735156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737;p74"/>
            <p:cNvSpPr txBox="1"/>
            <p:nvPr/>
          </p:nvSpPr>
          <p:spPr>
            <a:xfrm>
              <a:off x="5507022" y="3003412"/>
              <a:ext cx="1684492" cy="7351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4600" tIns="14600" rIns="1460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400" b="0" i="0" u="none" strike="noStrike" cap="none" dirty="0" err="1">
                  <a:latin typeface="+mn-ea"/>
                  <a:ea typeface="+mn-ea"/>
                  <a:cs typeface="Arial"/>
                  <a:sym typeface="Arial"/>
                </a:rPr>
                <a:t>土壤污染</a:t>
              </a:r>
              <a:endParaRPr sz="2400" b="0" i="0" u="none" strike="noStrike" cap="none" dirty="0"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738;p74"/>
            <p:cNvSpPr/>
            <p:nvPr/>
          </p:nvSpPr>
          <p:spPr>
            <a:xfrm>
              <a:off x="7371237" y="3003412"/>
              <a:ext cx="1510213" cy="755106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39;p74"/>
            <p:cNvSpPr txBox="1"/>
            <p:nvPr/>
          </p:nvSpPr>
          <p:spPr>
            <a:xfrm>
              <a:off x="7352187" y="3003412"/>
              <a:ext cx="1510213" cy="7551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4600" tIns="14600" rIns="1460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0" i="0" u="none" strike="noStrike" cap="none" dirty="0" err="1">
                  <a:latin typeface="+mn-ea"/>
                  <a:ea typeface="+mn-ea"/>
                  <a:cs typeface="Arial"/>
                  <a:sym typeface="Arial"/>
                </a:rPr>
                <a:t>放射性污染</a:t>
              </a:r>
              <a:endParaRPr sz="2300" b="0" i="0" u="none" strike="noStrike" cap="none" dirty="0">
                <a:latin typeface="+mn-ea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026" name="Picture 2" descr="空氣污染的圖片搜尋結果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t="21850" r="34304" b="16823"/>
          <a:stretch/>
        </p:blipFill>
        <p:spPr bwMode="auto">
          <a:xfrm>
            <a:off x="273099" y="5254325"/>
            <a:ext cx="1447589" cy="114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ter pollution的圖片搜尋結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 b="25300"/>
          <a:stretch/>
        </p:blipFill>
        <p:spPr bwMode="auto">
          <a:xfrm>
            <a:off x="1904789" y="5301319"/>
            <a:ext cx="1572862" cy="109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lid waste pollution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064" y="5249253"/>
            <a:ext cx="1527119" cy="114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il pollution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752" y="5254094"/>
            <a:ext cx="1544860" cy="11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adioactive pollution的圖片搜尋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21" y="5249253"/>
            <a:ext cx="1194121" cy="11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74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3508</TotalTime>
  <Words>4461</Words>
  <Application>Microsoft Office PowerPoint</Application>
  <PresentationFormat>On-screen Show (4:3)</PresentationFormat>
  <Paragraphs>668</Paragraphs>
  <Slides>55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新細明體</vt:lpstr>
      <vt:lpstr>標楷體</vt:lpstr>
      <vt:lpstr>Arial</vt:lpstr>
      <vt:lpstr>Calibri</vt:lpstr>
      <vt:lpstr>Times New Roman</vt:lpstr>
      <vt:lpstr>Wingdings</vt:lpstr>
      <vt:lpstr>Wingdings 2</vt:lpstr>
      <vt:lpstr>Office 佈景主題</vt:lpstr>
      <vt:lpstr>四年級讀寫小組輔助教材 單元二　說明單元 閱讀：說明的方法</vt:lpstr>
      <vt:lpstr>前測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以下的句子都運用了分類說明， 你能找出當中的關鍵詞嗎？</vt:lpstr>
      <vt:lpstr>以下的句子都運用了分類說明， 你能找出當中的關鍵詞嗎？</vt:lpstr>
      <vt:lpstr>以下的句子都運用了分類說明， 你能找出當中的關鍵詞嗎？</vt:lpstr>
      <vt:lpstr>以下的句子都運用了分類說明， 你能找出當中的關鍵詞嗎？</vt:lpstr>
      <vt:lpstr>以下的句子都運用了分類說明， 你能找出當中的關鍵詞嗎？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說明的方法</vt:lpstr>
      <vt:lpstr>工作紙(一)  說明有辦法</vt:lpstr>
      <vt:lpstr>PowerPoint Presentation</vt:lpstr>
      <vt:lpstr>PowerPoint Presentation</vt:lpstr>
      <vt:lpstr> 說明有辦法 挑戰題</vt:lpstr>
      <vt:lpstr>挑戰題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挑戰題</vt:lpstr>
      <vt:lpstr>挑戰題</vt:lpstr>
      <vt:lpstr>挑戰題</vt:lpstr>
      <vt:lpstr>以下哪一段運用了數字說明? </vt:lpstr>
      <vt:lpstr>PowerPoint Presentation</vt:lpstr>
      <vt:lpstr>PowerPoint Presentation</vt:lpstr>
      <vt:lpstr>PowerPoint Presentation</vt:lpstr>
      <vt:lpstr>以下哪一段運用了數字說明? </vt:lpstr>
      <vt:lpstr>PowerPoint Presentation</vt:lpstr>
      <vt:lpstr>PowerPoint Presentation</vt:lpstr>
      <vt:lpstr>後測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常見的說明手法</dc:title>
  <dc:creator>CHAN, Mei-yee</dc:creator>
  <cp:lastModifiedBy>LAU, Suk-kau</cp:lastModifiedBy>
  <cp:revision>395</cp:revision>
  <cp:lastPrinted>2019-10-30T05:24:46Z</cp:lastPrinted>
  <dcterms:created xsi:type="dcterms:W3CDTF">2014-11-07T04:52:02Z</dcterms:created>
  <dcterms:modified xsi:type="dcterms:W3CDTF">2019-11-23T07:22:52Z</dcterms:modified>
</cp:coreProperties>
</file>