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0" r:id="rId3"/>
    <p:sldId id="307" r:id="rId4"/>
    <p:sldId id="346" r:id="rId5"/>
    <p:sldId id="344" r:id="rId6"/>
    <p:sldId id="342" r:id="rId7"/>
    <p:sldId id="343" r:id="rId8"/>
    <p:sldId id="347" r:id="rId9"/>
    <p:sldId id="348" r:id="rId10"/>
    <p:sldId id="329" r:id="rId11"/>
    <p:sldId id="330" r:id="rId12"/>
    <p:sldId id="332" r:id="rId13"/>
    <p:sldId id="333" r:id="rId14"/>
    <p:sldId id="334" r:id="rId15"/>
    <p:sldId id="335" r:id="rId16"/>
    <p:sldId id="338" r:id="rId17"/>
    <p:sldId id="320" r:id="rId18"/>
    <p:sldId id="340" r:id="rId1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14BC"/>
    <a:srgbClr val="002060"/>
    <a:srgbClr val="0000FF"/>
    <a:srgbClr val="CCFFCC"/>
    <a:srgbClr val="99FF33"/>
    <a:srgbClr val="F1EBD5"/>
    <a:srgbClr val="000000"/>
    <a:srgbClr val="DACEAE"/>
    <a:srgbClr val="EEE8D1"/>
    <a:srgbClr val="E4D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2" autoAdjust="0"/>
    <p:restoredTop sz="94660"/>
  </p:normalViewPr>
  <p:slideViewPr>
    <p:cSldViewPr showGuides="1">
      <p:cViewPr varScale="1">
        <p:scale>
          <a:sx n="63" d="100"/>
          <a:sy n="63" d="100"/>
        </p:scale>
        <p:origin x="6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BAE3-BBBA-4247-B239-F1D62550E1E7}" type="datetimeFigureOut">
              <a:rPr lang="zh-HK" altLang="en-US" smtClean="0"/>
              <a:t>9/11/2019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91F28-B849-426D-BDCF-5B456CFB940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441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805C3CB5-5927-47CC-8F98-98C79ED453DC}" type="datetimeFigureOut">
              <a:rPr lang="zh-TW" altLang="en-US" smtClean="0"/>
              <a:pPr/>
              <a:t>2019/11/9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6C3758CF-2FD0-4DF1-A427-E303033362C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796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我們可透過</a:t>
            </a:r>
            <a:r>
              <a:rPr lang="zh-TW" altLang="en-US" smtClean="0">
                <a:latin typeface="標楷體" panose="03000509000000000000" pitchFamily="65" charset="-120"/>
              </a:rPr>
              <a:t>回收廢紙，讓環保團體把廢物</a:t>
            </a:r>
            <a:r>
              <a:rPr lang="zh-TW" altLang="en-US" smtClean="0"/>
              <a:t>循環再造。</a:t>
            </a:r>
            <a:endParaRPr lang="en-US" altLang="zh-HK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fld id="{E3780EEC-70E7-4FEF-86BA-6E7A4542466C}" type="slidenum">
              <a:rPr lang="en-US" altLang="zh-HK" smtClean="0">
                <a:latin typeface="Times New Roman" panose="02020603050405020304" pitchFamily="18" charset="0"/>
                <a:ea typeface="標楷體" panose="03000509000000000000" pitchFamily="65" charset="-120"/>
              </a:rPr>
              <a:pPr/>
              <a:t>10</a:t>
            </a:fld>
            <a:endParaRPr lang="en-US" altLang="zh-HK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821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我們可透過</a:t>
            </a:r>
            <a:r>
              <a:rPr lang="zh-TW" altLang="en-US" smtClean="0">
                <a:latin typeface="標楷體" panose="03000509000000000000" pitchFamily="65" charset="-120"/>
              </a:rPr>
              <a:t>回收廢紙，讓環保團體把廢物</a:t>
            </a:r>
            <a:r>
              <a:rPr lang="zh-TW" altLang="en-US" smtClean="0"/>
              <a:t>循環再造。</a:t>
            </a:r>
            <a:endParaRPr lang="en-US" altLang="zh-HK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fld id="{E3780EEC-70E7-4FEF-86BA-6E7A4542466C}" type="slidenum">
              <a:rPr lang="en-US" altLang="zh-HK" smtClean="0">
                <a:latin typeface="Times New Roman" panose="02020603050405020304" pitchFamily="18" charset="0"/>
                <a:ea typeface="標楷體" panose="03000509000000000000" pitchFamily="65" charset="-120"/>
              </a:rPr>
              <a:pPr/>
              <a:t>11</a:t>
            </a:fld>
            <a:endParaRPr lang="en-US" altLang="zh-HK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7569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我們可透過</a:t>
            </a:r>
            <a:r>
              <a:rPr lang="zh-TW" altLang="en-US" smtClean="0">
                <a:latin typeface="標楷體" panose="03000509000000000000" pitchFamily="65" charset="-120"/>
              </a:rPr>
              <a:t>回收廢紙，讓環保團體把廢物</a:t>
            </a:r>
            <a:r>
              <a:rPr lang="zh-TW" altLang="en-US" smtClean="0"/>
              <a:t>循環再造。</a:t>
            </a:r>
            <a:endParaRPr lang="en-US" altLang="zh-HK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fld id="{E3780EEC-70E7-4FEF-86BA-6E7A4542466C}" type="slidenum">
              <a:rPr lang="en-US" altLang="zh-HK" smtClean="0">
                <a:latin typeface="Times New Roman" panose="02020603050405020304" pitchFamily="18" charset="0"/>
                <a:ea typeface="標楷體" panose="03000509000000000000" pitchFamily="65" charset="-120"/>
              </a:rPr>
              <a:pPr/>
              <a:t>12</a:t>
            </a:fld>
            <a:endParaRPr lang="en-US" altLang="zh-HK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9158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我們可透過</a:t>
            </a:r>
            <a:r>
              <a:rPr lang="zh-TW" altLang="en-US" smtClean="0">
                <a:latin typeface="標楷體" panose="03000509000000000000" pitchFamily="65" charset="-120"/>
              </a:rPr>
              <a:t>回收廢紙，讓環保團體把廢物</a:t>
            </a:r>
            <a:r>
              <a:rPr lang="zh-TW" altLang="en-US" smtClean="0"/>
              <a:t>循環再造。</a:t>
            </a:r>
            <a:endParaRPr lang="en-US" altLang="zh-HK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fld id="{E3780EEC-70E7-4FEF-86BA-6E7A4542466C}" type="slidenum">
              <a:rPr lang="en-US" altLang="zh-HK" smtClean="0">
                <a:latin typeface="Times New Roman" panose="02020603050405020304" pitchFamily="18" charset="0"/>
                <a:ea typeface="標楷體" panose="03000509000000000000" pitchFamily="65" charset="-120"/>
              </a:rPr>
              <a:pPr/>
              <a:t>13</a:t>
            </a:fld>
            <a:endParaRPr lang="en-US" altLang="zh-HK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156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我們可透過</a:t>
            </a:r>
            <a:r>
              <a:rPr lang="zh-TW" altLang="en-US" smtClean="0">
                <a:latin typeface="標楷體" panose="03000509000000000000" pitchFamily="65" charset="-120"/>
              </a:rPr>
              <a:t>回收廢紙，讓環保團體把廢物</a:t>
            </a:r>
            <a:r>
              <a:rPr lang="zh-TW" altLang="en-US" smtClean="0"/>
              <a:t>循環再造。</a:t>
            </a:r>
            <a:endParaRPr lang="en-US" altLang="zh-HK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fld id="{E3780EEC-70E7-4FEF-86BA-6E7A4542466C}" type="slidenum">
              <a:rPr lang="en-US" altLang="zh-HK" smtClean="0">
                <a:latin typeface="Times New Roman" panose="02020603050405020304" pitchFamily="18" charset="0"/>
                <a:ea typeface="標楷體" panose="03000509000000000000" pitchFamily="65" charset="-120"/>
              </a:rPr>
              <a:pPr/>
              <a:t>14</a:t>
            </a:fld>
            <a:endParaRPr lang="en-US" altLang="zh-HK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8375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我們可透過</a:t>
            </a:r>
            <a:r>
              <a:rPr lang="zh-TW" altLang="en-US" smtClean="0">
                <a:latin typeface="標楷體" panose="03000509000000000000" pitchFamily="65" charset="-120"/>
              </a:rPr>
              <a:t>回收廢紙，讓環保團體把廢物</a:t>
            </a:r>
            <a:r>
              <a:rPr lang="zh-TW" altLang="en-US" smtClean="0"/>
              <a:t>循環再造。</a:t>
            </a:r>
            <a:endParaRPr lang="en-US" altLang="zh-HK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fld id="{E3780EEC-70E7-4FEF-86BA-6E7A4542466C}" type="slidenum">
              <a:rPr lang="en-US" altLang="zh-HK" smtClean="0">
                <a:latin typeface="Times New Roman" panose="02020603050405020304" pitchFamily="18" charset="0"/>
                <a:ea typeface="標楷體" panose="03000509000000000000" pitchFamily="65" charset="-120"/>
              </a:rPr>
              <a:pPr/>
              <a:t>15</a:t>
            </a:fld>
            <a:endParaRPr lang="en-US" altLang="zh-HK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7440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我們可透過</a:t>
            </a:r>
            <a:r>
              <a:rPr lang="zh-TW" altLang="en-US" smtClean="0">
                <a:latin typeface="標楷體" panose="03000509000000000000" pitchFamily="65" charset="-120"/>
              </a:rPr>
              <a:t>回收廢紙，讓環保團體把廢物</a:t>
            </a:r>
            <a:r>
              <a:rPr lang="zh-TW" altLang="en-US" smtClean="0"/>
              <a:t>循環再造。</a:t>
            </a:r>
            <a:endParaRPr lang="en-US" altLang="zh-HK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fld id="{E3780EEC-70E7-4FEF-86BA-6E7A4542466C}" type="slidenum">
              <a:rPr lang="en-US" altLang="zh-HK" smtClean="0">
                <a:latin typeface="Times New Roman" panose="02020603050405020304" pitchFamily="18" charset="0"/>
                <a:ea typeface="標楷體" panose="03000509000000000000" pitchFamily="65" charset="-120"/>
              </a:rPr>
              <a:pPr/>
              <a:t>16</a:t>
            </a:fld>
            <a:endParaRPr lang="en-US" altLang="zh-HK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962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A1316-8B62-44EF-AB8C-BF18F7F97A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96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1831504" cy="283800"/>
          </a:xfrm>
        </p:spPr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43808" y="6381328"/>
            <a:ext cx="3733800" cy="283800"/>
          </a:xfrm>
        </p:spPr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62056" y="6381328"/>
            <a:ext cx="914400" cy="283464"/>
          </a:xfrm>
        </p:spPr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dirty="0">
              <a:ea typeface="KaiTi" panose="02010609060101010101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1831504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843808" y="6381328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1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762056" y="6381328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r" eaLnBrk="1" latinLnBrk="0" hangingPunct="1">
              <a:defRPr kumimoji="0" sz="1100" b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BDDC5CBC-8BF2-4C1B-BA00-34A70727D52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34290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四年級讀寫小組輔助教材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單元二　說明單元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cs typeface="Times New Roman" panose="02020603050405020304" pitchFamily="18" charset="0"/>
              </a:rPr>
              <a:t>寫作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：說明文的結構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323850" y="666750"/>
          <a:ext cx="8648700" cy="5930900"/>
        </p:xfrm>
        <a:graphic>
          <a:graphicData uri="http://schemas.openxmlformats.org/drawingml/2006/table">
            <a:tbl>
              <a:tblPr/>
              <a:tblGrid>
                <a:gridCol w="130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  </a:t>
                      </a: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</a:t>
                      </a: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1731812" y="5625793"/>
            <a:ext cx="7056437" cy="792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buFontTx/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</a:t>
            </a:r>
            <a:r>
              <a:rPr lang="zh-TW" altLang="zh-HK" sz="2000" dirty="0">
                <a:latin typeface="標楷體" panose="03000509000000000000" pitchFamily="65" charset="-120"/>
              </a:rPr>
              <a:t>總括而言，愛護地球人人有責，我們只要在衣食住行各方面做些小改變，便能為環保出一分力。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1763713" y="3235325"/>
            <a:ext cx="7056437" cy="2281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此外，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我們可以把</a:t>
            </a:r>
            <a:r>
              <a:rPr lang="zh-TW" altLang="en-US" sz="2000" dirty="0">
                <a:latin typeface="標楷體" panose="03000509000000000000" pitchFamily="65" charset="-120"/>
              </a:rPr>
              <a:t>廢物分類後放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進回收桶，讓環保生產商廢物回收，循環</a:t>
            </a:r>
            <a:r>
              <a:rPr lang="zh-TW" altLang="en-US" sz="2000" dirty="0">
                <a:latin typeface="標楷體" panose="03000509000000000000" pitchFamily="65" charset="-120"/>
              </a:rPr>
              <a:t>再造成有用的物品。第一類是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廢紙，</a:t>
            </a:r>
            <a:r>
              <a:rPr lang="zh-TW" altLang="en-US" sz="2000" dirty="0">
                <a:latin typeface="標楷體" panose="03000509000000000000" pitchFamily="65" charset="-120"/>
              </a:rPr>
              <a:t>舊報紙、宣傳單張、物件包裝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紙盒等回收後，經過科學處理，便可製成再造紙。</a:t>
            </a:r>
            <a:r>
              <a:rPr lang="zh-TW" altLang="en-US" sz="2000" dirty="0">
                <a:latin typeface="標楷體" panose="03000509000000000000" pitchFamily="65" charset="-120"/>
              </a:rPr>
              <a:t>第二類是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塑膠，把清潔</a:t>
            </a:r>
            <a:r>
              <a:rPr lang="zh-TW" altLang="en-US" sz="2000" dirty="0">
                <a:latin typeface="標楷體" panose="03000509000000000000" pitchFamily="65" charset="-120"/>
              </a:rPr>
              <a:t>的膠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瓶器皿、購物</a:t>
            </a:r>
            <a:r>
              <a:rPr lang="zh-TW" altLang="en-US" sz="2000" dirty="0">
                <a:latin typeface="標楷體" panose="03000509000000000000" pitchFamily="65" charset="-120"/>
              </a:rPr>
              <a:t>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袋等物品回收、清洗及加工，可製成有用的塑粒</a:t>
            </a:r>
            <a:r>
              <a:rPr lang="zh-TW" altLang="en-US" sz="2000" dirty="0">
                <a:latin typeface="標楷體" panose="03000509000000000000" pitchFamily="65" charset="-120"/>
              </a:rPr>
              <a:t>原料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</a:t>
            </a:r>
            <a:r>
              <a:rPr lang="zh-TW" altLang="en-US" sz="2000" dirty="0">
                <a:latin typeface="標楷體" panose="03000509000000000000" pitchFamily="65" charset="-120"/>
              </a:rPr>
              <a:t>第三類是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金屬，</a:t>
            </a:r>
            <a:r>
              <a:rPr lang="zh-TW" altLang="en-US" sz="2000" dirty="0">
                <a:latin typeface="標楷體" panose="03000509000000000000" pitchFamily="65" charset="-120"/>
              </a:rPr>
              <a:t>已清洗的汽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水罐和月餅罐同樣可回收及</a:t>
            </a:r>
            <a:r>
              <a:rPr lang="zh-TW" altLang="en-US" sz="2000" dirty="0">
                <a:latin typeface="標楷體" panose="03000509000000000000" pitchFamily="65" charset="-120"/>
              </a:rPr>
              <a:t>再造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。我們</a:t>
            </a:r>
            <a:r>
              <a:rPr lang="zh-TW" altLang="en-US" sz="2000" dirty="0">
                <a:latin typeface="標楷體" panose="03000509000000000000" pitchFamily="65" charset="-120"/>
              </a:rPr>
              <a:t>只要花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少許時間</a:t>
            </a:r>
            <a:r>
              <a:rPr lang="zh-TW" altLang="en-US" sz="2000" dirty="0">
                <a:latin typeface="標楷體" panose="03000509000000000000" pitchFamily="65" charset="-120"/>
              </a:rPr>
              <a:t>進行垃圾分類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，協助推動</a:t>
            </a:r>
            <a:r>
              <a:rPr lang="zh-TW" altLang="en-US" sz="2000" dirty="0">
                <a:latin typeface="標楷體" panose="03000509000000000000" pitchFamily="65" charset="-120"/>
              </a:rPr>
              <a:t>循環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再造，就「減廢」在望呢！</a:t>
            </a:r>
            <a:endParaRPr lang="zh-TW" altLang="en-US" sz="2000" dirty="0">
              <a:latin typeface="標楷體" panose="03000509000000000000" pitchFamily="65" charset="-120"/>
            </a:endParaRPr>
          </a:p>
        </p:txBody>
      </p:sp>
      <p:sp>
        <p:nvSpPr>
          <p:cNvPr id="18436" name="矩形 13"/>
          <p:cNvSpPr>
            <a:spLocks noChangeArrowheads="1"/>
          </p:cNvSpPr>
          <p:nvPr/>
        </p:nvSpPr>
        <p:spPr bwMode="auto">
          <a:xfrm>
            <a:off x="1763713" y="1570038"/>
            <a:ext cx="7056437" cy="1598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</a:rPr>
              <a:t>    </a:t>
            </a:r>
            <a:r>
              <a:rPr lang="zh-TW" altLang="zh-HK" sz="2000" dirty="0" smtClean="0">
                <a:latin typeface="標楷體" pitchFamily="65" charset="-120"/>
              </a:rPr>
              <a:t>首先，要在生活中節</a:t>
            </a:r>
            <a:r>
              <a:rPr lang="zh-TW" altLang="en-US" sz="2000" dirty="0" smtClean="0">
                <a:latin typeface="標楷體" pitchFamily="65" charset="-120"/>
              </a:rPr>
              <a:t>約</a:t>
            </a:r>
            <a:r>
              <a:rPr lang="zh-TW" altLang="zh-HK" sz="2000" dirty="0" smtClean="0">
                <a:latin typeface="標楷體" pitchFamily="65" charset="-120"/>
              </a:rPr>
              <a:t>用電其實十分簡單，</a:t>
            </a:r>
            <a:r>
              <a:rPr lang="zh-TW" altLang="en-US" sz="2000" dirty="0" smtClean="0">
                <a:latin typeface="標楷體" pitchFamily="65" charset="-120"/>
              </a:rPr>
              <a:t>例</a:t>
            </a:r>
            <a:r>
              <a:rPr lang="zh-TW" altLang="zh-HK" sz="2000" dirty="0" smtClean="0">
                <a:latin typeface="標楷體" pitchFamily="65" charset="-120"/>
              </a:rPr>
              <a:t>如我們不要在睡前才洗頭，</a:t>
            </a:r>
            <a:r>
              <a:rPr lang="zh-TW" altLang="en-US" sz="2000" dirty="0" smtClean="0">
                <a:latin typeface="標楷體" pitchFamily="65" charset="-120"/>
              </a:rPr>
              <a:t>應</a:t>
            </a:r>
            <a:r>
              <a:rPr lang="zh-TW" altLang="zh-HK" sz="2000" dirty="0" smtClean="0">
                <a:latin typeface="標楷體" pitchFamily="65" charset="-120"/>
              </a:rPr>
              <a:t>讓濕髮有足</a:t>
            </a:r>
            <a:r>
              <a:rPr lang="zh-TW" altLang="en-US" sz="2000" dirty="0" smtClean="0">
                <a:latin typeface="標楷體" pitchFamily="65" charset="-120"/>
              </a:rPr>
              <a:t>夠的</a:t>
            </a:r>
            <a:r>
              <a:rPr lang="zh-TW" altLang="zh-HK" sz="2000" dirty="0" smtClean="0">
                <a:latin typeface="標楷體" pitchFamily="65" charset="-120"/>
              </a:rPr>
              <a:t>時間自然</a:t>
            </a:r>
            <a:r>
              <a:rPr lang="zh-TW" altLang="en-US" sz="2000" dirty="0" smtClean="0">
                <a:latin typeface="標楷體" pitchFamily="65" charset="-120"/>
              </a:rPr>
              <a:t>風</a:t>
            </a:r>
            <a:r>
              <a:rPr lang="zh-TW" altLang="zh-HK" sz="2000" dirty="0" smtClean="0">
                <a:latin typeface="標楷體" pitchFamily="65" charset="-120"/>
              </a:rPr>
              <a:t>乾，減少使用電風筒吹</a:t>
            </a:r>
            <a:r>
              <a:rPr lang="zh-TW" altLang="en-US" sz="2000" dirty="0" smtClean="0">
                <a:latin typeface="標楷體" pitchFamily="65" charset="-120"/>
              </a:rPr>
              <a:t>乾</a:t>
            </a:r>
            <a:r>
              <a:rPr lang="zh-TW" altLang="zh-HK" sz="2000" dirty="0" smtClean="0">
                <a:latin typeface="標楷體" pitchFamily="65" charset="-120"/>
              </a:rPr>
              <a:t>頭</a:t>
            </a:r>
            <a:r>
              <a:rPr lang="zh-TW" altLang="en-US" sz="2000" dirty="0" smtClean="0">
                <a:latin typeface="標楷體" pitchFamily="65" charset="-120"/>
              </a:rPr>
              <a:t>髮</a:t>
            </a:r>
            <a:r>
              <a:rPr lang="zh-TW" altLang="zh-HK" sz="2000" dirty="0" smtClean="0">
                <a:latin typeface="標楷體" pitchFamily="65" charset="-120"/>
              </a:rPr>
              <a:t>；又比如我們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使用冷氣機時可將溫度調較至二十五度</a:t>
            </a:r>
            <a:r>
              <a:rPr lang="zh-TW" altLang="zh-HK" sz="2000" dirty="0" smtClean="0">
                <a:latin typeface="標楷體" pitchFamily="65" charset="-120"/>
              </a:rPr>
              <a:t>；我們還可以在睡覺前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關掉電腦和電視機的電源</a:t>
            </a:r>
            <a:r>
              <a:rPr lang="zh-TW" altLang="zh-HK" sz="2000" dirty="0" smtClean="0">
                <a:latin typeface="標楷體" pitchFamily="65" charset="-120"/>
              </a:rPr>
              <a:t>，減少不必要的電力消耗。</a:t>
            </a:r>
            <a:endParaRPr lang="en-US" altLang="zh-TW" sz="2000" dirty="0" smtClean="0">
              <a:latin typeface="標楷體" pitchFamily="65" charset="-12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763713" y="732478"/>
            <a:ext cx="7056437" cy="709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1800" dirty="0">
                <a:latin typeface="Comic Sans MS" panose="030F0702030302020204" pitchFamily="66" charset="0"/>
                <a:ea typeface="新細明體" panose="02020500000000000000" pitchFamily="18" charset="-120"/>
              </a:rPr>
              <a:t>       </a:t>
            </a:r>
            <a:r>
              <a:rPr lang="zh-TW" altLang="en-US" sz="2000" dirty="0">
                <a:latin typeface="標楷體" panose="03000509000000000000" pitchFamily="65" charset="-120"/>
              </a:rPr>
              <a:t>愛護地球由綠色生活做起，我們就從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節約用</a:t>
            </a:r>
            <a:r>
              <a:rPr lang="zh-TW" altLang="en-US" sz="2000" dirty="0">
                <a:latin typeface="標楷體" panose="03000509000000000000" pitchFamily="65" charset="-120"/>
              </a:rPr>
              <a:t>電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和回收再造起步吧！</a:t>
            </a:r>
            <a:endParaRPr lang="zh-HK" altLang="en-US" sz="2000" dirty="0">
              <a:latin typeface="標楷體" panose="03000509000000000000" pitchFamily="65" charset="-120"/>
            </a:endParaRPr>
          </a:p>
        </p:txBody>
      </p:sp>
      <p:pic>
        <p:nvPicPr>
          <p:cNvPr id="3074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93750"/>
            <a:ext cx="9636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2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3068638"/>
            <a:ext cx="10080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3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707063"/>
            <a:ext cx="1008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30744" name="矩形 1"/>
          <p:cNvSpPr>
            <a:spLocks noChangeArrowheads="1"/>
          </p:cNvSpPr>
          <p:nvPr/>
        </p:nvSpPr>
        <p:spPr bwMode="auto">
          <a:xfrm>
            <a:off x="323850" y="33556"/>
            <a:ext cx="8648700" cy="584775"/>
          </a:xfrm>
          <a:prstGeom prst="rect">
            <a:avLst/>
          </a:prstGeom>
          <a:gradFill>
            <a:gsLst>
              <a:gs pos="0">
                <a:schemeClr val="accent5">
                  <a:tint val="98000"/>
                  <a:satMod val="220000"/>
                </a:schemeClr>
              </a:gs>
              <a:gs pos="31000">
                <a:schemeClr val="accent5">
                  <a:tint val="30000"/>
                  <a:satMod val="150000"/>
                </a:schemeClr>
              </a:gs>
              <a:gs pos="91000">
                <a:schemeClr val="accent5">
                  <a:tint val="96000"/>
                </a:schemeClr>
              </a:gs>
            </a:gsLst>
            <a:path path="circle">
              <a:fillToRect l="50000" t="150000" r="50000"/>
            </a:path>
          </a:gradFill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  <p:sp>
        <p:nvSpPr>
          <p:cNvPr id="30745" name="日期版面配置區 13"/>
          <p:cNvSpPr>
            <a:spLocks noGrp="1"/>
          </p:cNvSpPr>
          <p:nvPr>
            <p:ph type="dt" sz="quarter" idx="10"/>
          </p:nvPr>
        </p:nvSpPr>
        <p:spPr bwMode="auto">
          <a:xfrm>
            <a:off x="251520" y="6552588"/>
            <a:ext cx="1831504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dirty="0" smtClean="0"/>
          </a:p>
        </p:txBody>
      </p:sp>
      <p:sp>
        <p:nvSpPr>
          <p:cNvPr id="30746" name="頁尾版面配置區 14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6561655"/>
            <a:ext cx="3733800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  <a:endParaRPr lang="en-US" altLang="zh-TW" sz="1200" dirty="0" smtClean="0"/>
          </a:p>
        </p:txBody>
      </p:sp>
      <p:sp>
        <p:nvSpPr>
          <p:cNvPr id="30747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6545904"/>
            <a:ext cx="914400" cy="28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BC64D-26B7-4CDA-8EB8-E393838034FD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200" dirty="0" smtClean="0"/>
          </a:p>
        </p:txBody>
      </p:sp>
      <p:sp>
        <p:nvSpPr>
          <p:cNvPr id="14" name="圓角矩形圖說文字 22"/>
          <p:cNvSpPr>
            <a:spLocks noChangeArrowheads="1"/>
          </p:cNvSpPr>
          <p:nvPr/>
        </p:nvSpPr>
        <p:spPr bwMode="auto">
          <a:xfrm>
            <a:off x="7034415" y="94610"/>
            <a:ext cx="1938135" cy="517525"/>
          </a:xfrm>
          <a:prstGeom prst="wedgeRoundRectCallout">
            <a:avLst>
              <a:gd name="adj1" fmla="val 43190"/>
              <a:gd name="adj2" fmla="val 95824"/>
              <a:gd name="adj3" fmla="val 16667"/>
            </a:avLst>
          </a:prstGeom>
          <a:solidFill>
            <a:schemeClr val="bg1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排次序</a:t>
            </a:r>
            <a:endParaRPr lang="zh-HK" altLang="en-US" sz="40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713" y="727284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713" y="1570038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2876" y="3235325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1812" y="5635493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4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nimBg="1" autoUpdateAnimBg="0"/>
      <p:bldP spid="18436" grpId="0" animBg="1" autoUpdateAnimBg="0"/>
      <p:bldP spid="18437" grpId="0" animBg="1" autoUpdateAnimBg="0"/>
      <p:bldP spid="2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323850" y="666750"/>
          <a:ext cx="8648700" cy="5930900"/>
        </p:xfrm>
        <a:graphic>
          <a:graphicData uri="http://schemas.openxmlformats.org/drawingml/2006/table">
            <a:tbl>
              <a:tblPr/>
              <a:tblGrid>
                <a:gridCol w="130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  </a:t>
                      </a: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</a:t>
                      </a: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1731812" y="5625793"/>
            <a:ext cx="7056437" cy="792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buFontTx/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</a:t>
            </a:r>
            <a:r>
              <a:rPr lang="zh-TW" altLang="zh-HK" sz="2000" dirty="0">
                <a:latin typeface="標楷體" panose="03000509000000000000" pitchFamily="65" charset="-120"/>
              </a:rPr>
              <a:t>總括而言，愛護地球人人有責，我們只要在衣食住行各方面做些小改變，便能為環保出一分力。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1763713" y="3235325"/>
            <a:ext cx="7056437" cy="2281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此外，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我們可以把</a:t>
            </a:r>
            <a:r>
              <a:rPr lang="zh-TW" altLang="en-US" sz="2000" dirty="0">
                <a:latin typeface="標楷體" panose="03000509000000000000" pitchFamily="65" charset="-120"/>
              </a:rPr>
              <a:t>廢物分類後放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進回收桶，讓環保生產商廢物回收，循環</a:t>
            </a:r>
            <a:r>
              <a:rPr lang="zh-TW" altLang="en-US" sz="2000" dirty="0">
                <a:latin typeface="標楷體" panose="03000509000000000000" pitchFamily="65" charset="-120"/>
              </a:rPr>
              <a:t>再造成有用的物品。第一類是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廢紙，</a:t>
            </a:r>
            <a:r>
              <a:rPr lang="zh-TW" altLang="en-US" sz="2000" dirty="0">
                <a:latin typeface="標楷體" panose="03000509000000000000" pitchFamily="65" charset="-120"/>
              </a:rPr>
              <a:t>舊報紙、宣傳單張、物件包裝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紙盒等回收後，經過科學處理，便可製成再造紙。</a:t>
            </a:r>
            <a:r>
              <a:rPr lang="zh-TW" altLang="en-US" sz="2000" dirty="0">
                <a:latin typeface="標楷體" panose="03000509000000000000" pitchFamily="65" charset="-120"/>
              </a:rPr>
              <a:t>第二類是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塑膠，把清潔</a:t>
            </a:r>
            <a:r>
              <a:rPr lang="zh-TW" altLang="en-US" sz="2000" dirty="0">
                <a:latin typeface="標楷體" panose="03000509000000000000" pitchFamily="65" charset="-120"/>
              </a:rPr>
              <a:t>的膠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瓶器皿、購物</a:t>
            </a:r>
            <a:r>
              <a:rPr lang="zh-TW" altLang="en-US" sz="2000" dirty="0">
                <a:latin typeface="標楷體" panose="03000509000000000000" pitchFamily="65" charset="-120"/>
              </a:rPr>
              <a:t>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袋等物品回收、清洗及加工，可製成有用的塑粒</a:t>
            </a:r>
            <a:r>
              <a:rPr lang="zh-TW" altLang="en-US" sz="2000" dirty="0">
                <a:latin typeface="標楷體" panose="03000509000000000000" pitchFamily="65" charset="-120"/>
              </a:rPr>
              <a:t>原料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</a:t>
            </a:r>
            <a:r>
              <a:rPr lang="zh-TW" altLang="en-US" sz="2000" dirty="0">
                <a:latin typeface="標楷體" panose="03000509000000000000" pitchFamily="65" charset="-120"/>
              </a:rPr>
              <a:t>第三類是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金屬，</a:t>
            </a:r>
            <a:r>
              <a:rPr lang="zh-TW" altLang="en-US" sz="2000" dirty="0">
                <a:latin typeface="標楷體" panose="03000509000000000000" pitchFamily="65" charset="-120"/>
              </a:rPr>
              <a:t>已清洗的汽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水罐和月餅罐同樣可回收及</a:t>
            </a:r>
            <a:r>
              <a:rPr lang="zh-TW" altLang="en-US" sz="2000" dirty="0">
                <a:latin typeface="標楷體" panose="03000509000000000000" pitchFamily="65" charset="-120"/>
              </a:rPr>
              <a:t>再造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。我們</a:t>
            </a:r>
            <a:r>
              <a:rPr lang="zh-TW" altLang="en-US" sz="2000" dirty="0">
                <a:latin typeface="標楷體" panose="03000509000000000000" pitchFamily="65" charset="-120"/>
              </a:rPr>
              <a:t>只要花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少許時間</a:t>
            </a:r>
            <a:r>
              <a:rPr lang="zh-TW" altLang="en-US" sz="2000" dirty="0">
                <a:latin typeface="標楷體" panose="03000509000000000000" pitchFamily="65" charset="-120"/>
              </a:rPr>
              <a:t>進行垃圾分類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，協助推動</a:t>
            </a:r>
            <a:r>
              <a:rPr lang="zh-TW" altLang="en-US" sz="2000" dirty="0">
                <a:latin typeface="標楷體" panose="03000509000000000000" pitchFamily="65" charset="-120"/>
              </a:rPr>
              <a:t>循環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再造，就「減廢」在望呢！</a:t>
            </a:r>
            <a:endParaRPr lang="zh-TW" altLang="en-US" sz="2000" dirty="0">
              <a:latin typeface="標楷體" panose="03000509000000000000" pitchFamily="65" charset="-120"/>
            </a:endParaRPr>
          </a:p>
        </p:txBody>
      </p:sp>
      <p:sp>
        <p:nvSpPr>
          <p:cNvPr id="18436" name="矩形 13"/>
          <p:cNvSpPr>
            <a:spLocks noChangeArrowheads="1"/>
          </p:cNvSpPr>
          <p:nvPr/>
        </p:nvSpPr>
        <p:spPr bwMode="auto">
          <a:xfrm>
            <a:off x="1763713" y="1570038"/>
            <a:ext cx="7056437" cy="1598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</a:rPr>
              <a:t>    </a:t>
            </a:r>
            <a:r>
              <a:rPr lang="zh-TW" altLang="zh-HK" sz="2000" dirty="0" smtClean="0">
                <a:latin typeface="標楷體" pitchFamily="65" charset="-120"/>
              </a:rPr>
              <a:t>首先，要在生活中節</a:t>
            </a:r>
            <a:r>
              <a:rPr lang="zh-TW" altLang="en-US" sz="2000" dirty="0" smtClean="0">
                <a:latin typeface="標楷體" pitchFamily="65" charset="-120"/>
              </a:rPr>
              <a:t>約</a:t>
            </a:r>
            <a:r>
              <a:rPr lang="zh-TW" altLang="zh-HK" sz="2000" dirty="0" smtClean="0">
                <a:latin typeface="標楷體" pitchFamily="65" charset="-120"/>
              </a:rPr>
              <a:t>用電其實十分簡單，</a:t>
            </a:r>
            <a:r>
              <a:rPr lang="zh-TW" altLang="en-US" sz="2000" dirty="0" smtClean="0">
                <a:latin typeface="標楷體" pitchFamily="65" charset="-120"/>
              </a:rPr>
              <a:t>例</a:t>
            </a:r>
            <a:r>
              <a:rPr lang="zh-TW" altLang="zh-HK" sz="2000" dirty="0" smtClean="0">
                <a:latin typeface="標楷體" pitchFamily="65" charset="-120"/>
              </a:rPr>
              <a:t>如我們不要在睡前才洗頭，</a:t>
            </a:r>
            <a:r>
              <a:rPr lang="zh-TW" altLang="en-US" sz="2000" dirty="0" smtClean="0">
                <a:latin typeface="標楷體" pitchFamily="65" charset="-120"/>
              </a:rPr>
              <a:t>應</a:t>
            </a:r>
            <a:r>
              <a:rPr lang="zh-TW" altLang="zh-HK" sz="2000" dirty="0" smtClean="0">
                <a:latin typeface="標楷體" pitchFamily="65" charset="-120"/>
              </a:rPr>
              <a:t>讓濕髮有足</a:t>
            </a:r>
            <a:r>
              <a:rPr lang="zh-TW" altLang="en-US" sz="2000" dirty="0" smtClean="0">
                <a:latin typeface="標楷體" pitchFamily="65" charset="-120"/>
              </a:rPr>
              <a:t>夠的</a:t>
            </a:r>
            <a:r>
              <a:rPr lang="zh-TW" altLang="zh-HK" sz="2000" dirty="0" smtClean="0">
                <a:latin typeface="標楷體" pitchFamily="65" charset="-120"/>
              </a:rPr>
              <a:t>時間自然</a:t>
            </a:r>
            <a:r>
              <a:rPr lang="zh-TW" altLang="en-US" sz="2000" dirty="0" smtClean="0">
                <a:latin typeface="標楷體" pitchFamily="65" charset="-120"/>
              </a:rPr>
              <a:t>風</a:t>
            </a:r>
            <a:r>
              <a:rPr lang="zh-TW" altLang="zh-HK" sz="2000" dirty="0" smtClean="0">
                <a:latin typeface="標楷體" pitchFamily="65" charset="-120"/>
              </a:rPr>
              <a:t>乾，減少使用電風筒吹</a:t>
            </a:r>
            <a:r>
              <a:rPr lang="zh-TW" altLang="en-US" sz="2000" dirty="0" smtClean="0">
                <a:latin typeface="標楷體" pitchFamily="65" charset="-120"/>
              </a:rPr>
              <a:t>乾</a:t>
            </a:r>
            <a:r>
              <a:rPr lang="zh-TW" altLang="zh-HK" sz="2000" dirty="0" smtClean="0">
                <a:latin typeface="標楷體" pitchFamily="65" charset="-120"/>
              </a:rPr>
              <a:t>頭</a:t>
            </a:r>
            <a:r>
              <a:rPr lang="zh-TW" altLang="en-US" sz="2000" dirty="0" smtClean="0">
                <a:latin typeface="標楷體" pitchFamily="65" charset="-120"/>
              </a:rPr>
              <a:t>髮</a:t>
            </a:r>
            <a:r>
              <a:rPr lang="zh-TW" altLang="zh-HK" sz="2000" dirty="0" smtClean="0">
                <a:latin typeface="標楷體" pitchFamily="65" charset="-120"/>
              </a:rPr>
              <a:t>；又比如我們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使用冷氣機時可將溫度調較至二十五度</a:t>
            </a:r>
            <a:r>
              <a:rPr lang="zh-TW" altLang="zh-HK" sz="2000" dirty="0" smtClean="0">
                <a:latin typeface="標楷體" pitchFamily="65" charset="-120"/>
              </a:rPr>
              <a:t>；我們還可以在睡覺前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關掉電腦和電視機的電源</a:t>
            </a:r>
            <a:r>
              <a:rPr lang="zh-TW" altLang="zh-HK" sz="2000" dirty="0" smtClean="0">
                <a:latin typeface="標楷體" pitchFamily="65" charset="-120"/>
              </a:rPr>
              <a:t>，減少不必要的電力消耗。</a:t>
            </a:r>
            <a:endParaRPr lang="en-US" altLang="zh-TW" sz="2000" dirty="0" smtClean="0">
              <a:latin typeface="標楷體" pitchFamily="65" charset="-12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763713" y="732478"/>
            <a:ext cx="7056437" cy="709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1800" dirty="0">
                <a:latin typeface="Comic Sans MS" panose="030F0702030302020204" pitchFamily="66" charset="0"/>
                <a:ea typeface="新細明體" panose="02020500000000000000" pitchFamily="18" charset="-120"/>
              </a:rPr>
              <a:t>       </a:t>
            </a:r>
            <a:r>
              <a:rPr lang="zh-TW" altLang="en-US" sz="2000" dirty="0">
                <a:latin typeface="標楷體" panose="03000509000000000000" pitchFamily="65" charset="-120"/>
              </a:rPr>
              <a:t>愛護地球由綠色生活做起，我們就從節約用電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和回收再造起步吧！</a:t>
            </a:r>
            <a:endParaRPr lang="zh-HK" altLang="en-US" sz="2000" dirty="0">
              <a:latin typeface="標楷體" panose="03000509000000000000" pitchFamily="65" charset="-120"/>
            </a:endParaRPr>
          </a:p>
        </p:txBody>
      </p:sp>
      <p:pic>
        <p:nvPicPr>
          <p:cNvPr id="3074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93750"/>
            <a:ext cx="9636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2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3068638"/>
            <a:ext cx="10080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3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707063"/>
            <a:ext cx="1008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30744" name="矩形 1"/>
          <p:cNvSpPr>
            <a:spLocks noChangeArrowheads="1"/>
          </p:cNvSpPr>
          <p:nvPr/>
        </p:nvSpPr>
        <p:spPr bwMode="auto">
          <a:xfrm>
            <a:off x="323850" y="33556"/>
            <a:ext cx="8648700" cy="58477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  <p:sp>
        <p:nvSpPr>
          <p:cNvPr id="30745" name="日期版面配置區 13"/>
          <p:cNvSpPr>
            <a:spLocks noGrp="1"/>
          </p:cNvSpPr>
          <p:nvPr>
            <p:ph type="dt" sz="quarter" idx="10"/>
          </p:nvPr>
        </p:nvSpPr>
        <p:spPr bwMode="auto">
          <a:xfrm>
            <a:off x="251520" y="6552588"/>
            <a:ext cx="1831504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dirty="0" smtClean="0"/>
          </a:p>
        </p:txBody>
      </p:sp>
      <p:sp>
        <p:nvSpPr>
          <p:cNvPr id="30746" name="頁尾版面配置區 14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6561655"/>
            <a:ext cx="3733800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  <a:endParaRPr lang="en-US" altLang="zh-TW" sz="1200" dirty="0" smtClean="0"/>
          </a:p>
        </p:txBody>
      </p:sp>
      <p:sp>
        <p:nvSpPr>
          <p:cNvPr id="30747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6545904"/>
            <a:ext cx="914400" cy="28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BC64D-26B7-4CDA-8EB8-E393838034FD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200" dirty="0" smtClean="0"/>
          </a:p>
        </p:txBody>
      </p:sp>
      <p:sp>
        <p:nvSpPr>
          <p:cNvPr id="14" name="圓角矩形圖說文字 22"/>
          <p:cNvSpPr>
            <a:spLocks noChangeArrowheads="1"/>
          </p:cNvSpPr>
          <p:nvPr/>
        </p:nvSpPr>
        <p:spPr bwMode="auto">
          <a:xfrm>
            <a:off x="6876255" y="60325"/>
            <a:ext cx="1938135" cy="517525"/>
          </a:xfrm>
          <a:prstGeom prst="wedgeRoundRectCallout">
            <a:avLst>
              <a:gd name="adj1" fmla="val 43190"/>
              <a:gd name="adj2" fmla="val 95824"/>
              <a:gd name="adj3" fmla="val 16667"/>
            </a:avLst>
          </a:prstGeom>
          <a:solidFill>
            <a:schemeClr val="bg1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找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標示語</a:t>
            </a:r>
            <a:endParaRPr lang="zh-HK" altLang="en-US" sz="40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95736" y="157003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Oval 18"/>
          <p:cNvSpPr/>
          <p:nvPr/>
        </p:nvSpPr>
        <p:spPr>
          <a:xfrm>
            <a:off x="2205113" y="321064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Oval 19"/>
          <p:cNvSpPr/>
          <p:nvPr/>
        </p:nvSpPr>
        <p:spPr>
          <a:xfrm>
            <a:off x="3517354" y="2253452"/>
            <a:ext cx="926692" cy="2664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Oval 20"/>
          <p:cNvSpPr/>
          <p:nvPr/>
        </p:nvSpPr>
        <p:spPr>
          <a:xfrm>
            <a:off x="7164288" y="1574134"/>
            <a:ext cx="576064" cy="41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Oval 25"/>
          <p:cNvSpPr/>
          <p:nvPr/>
        </p:nvSpPr>
        <p:spPr>
          <a:xfrm>
            <a:off x="2189590" y="5633805"/>
            <a:ext cx="1255434" cy="4188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Oval 26"/>
          <p:cNvSpPr/>
          <p:nvPr/>
        </p:nvSpPr>
        <p:spPr>
          <a:xfrm>
            <a:off x="2782821" y="422108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Oval 27"/>
          <p:cNvSpPr/>
          <p:nvPr/>
        </p:nvSpPr>
        <p:spPr>
          <a:xfrm>
            <a:off x="5868144" y="3629449"/>
            <a:ext cx="1152128" cy="269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Oval 28"/>
          <p:cNvSpPr/>
          <p:nvPr/>
        </p:nvSpPr>
        <p:spPr>
          <a:xfrm>
            <a:off x="6895262" y="455486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763713" y="727284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63713" y="1570038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72876" y="3235325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31812" y="5635493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7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323850" y="666750"/>
          <a:ext cx="8648700" cy="5930900"/>
        </p:xfrm>
        <a:graphic>
          <a:graphicData uri="http://schemas.openxmlformats.org/drawingml/2006/table">
            <a:tbl>
              <a:tblPr/>
              <a:tblGrid>
                <a:gridCol w="130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  </a:t>
                      </a: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</a:t>
                      </a: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1731812" y="5625793"/>
            <a:ext cx="7056437" cy="792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buFontTx/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</a:t>
            </a:r>
            <a:r>
              <a:rPr lang="zh-TW" altLang="zh-HK" sz="2000" dirty="0">
                <a:latin typeface="標楷體" panose="03000509000000000000" pitchFamily="65" charset="-120"/>
              </a:rPr>
              <a:t>總括而言，愛護地球人人有責，我們只要在衣食住行各方面做些小改變，便能為環保出一分力。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1763713" y="3235325"/>
            <a:ext cx="7056437" cy="2281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此外，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我們可以把</a:t>
            </a:r>
            <a:r>
              <a:rPr lang="zh-TW" altLang="en-US" sz="2000" dirty="0">
                <a:latin typeface="標楷體" panose="03000509000000000000" pitchFamily="65" charset="-120"/>
              </a:rPr>
              <a:t>廢物分類後放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進回收桶，讓環保生產商廢物回收，循環</a:t>
            </a:r>
            <a:r>
              <a:rPr lang="zh-TW" altLang="en-US" sz="2000" dirty="0">
                <a:latin typeface="標楷體" panose="03000509000000000000" pitchFamily="65" charset="-120"/>
              </a:rPr>
              <a:t>再造成有用的物品。第一類是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廢紙，</a:t>
            </a:r>
            <a:r>
              <a:rPr lang="zh-TW" altLang="en-US" sz="2000" dirty="0">
                <a:latin typeface="標楷體" panose="03000509000000000000" pitchFamily="65" charset="-120"/>
              </a:rPr>
              <a:t>舊報紙、宣傳單張、物件包裝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紙盒等回收後，經過科學處理，便可製成再造紙。</a:t>
            </a:r>
            <a:r>
              <a:rPr lang="zh-TW" altLang="en-US" sz="2000" dirty="0">
                <a:latin typeface="標楷體" panose="03000509000000000000" pitchFamily="65" charset="-120"/>
              </a:rPr>
              <a:t>第二類是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塑膠，把清潔</a:t>
            </a:r>
            <a:r>
              <a:rPr lang="zh-TW" altLang="en-US" sz="2000" dirty="0">
                <a:latin typeface="標楷體" panose="03000509000000000000" pitchFamily="65" charset="-120"/>
              </a:rPr>
              <a:t>的膠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瓶器皿、購物</a:t>
            </a:r>
            <a:r>
              <a:rPr lang="zh-TW" altLang="en-US" sz="2000" dirty="0">
                <a:latin typeface="標楷體" panose="03000509000000000000" pitchFamily="65" charset="-120"/>
              </a:rPr>
              <a:t>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袋等物品回收、清洗及加工，可製成有用的塑粒</a:t>
            </a:r>
            <a:r>
              <a:rPr lang="zh-TW" altLang="en-US" sz="2000" dirty="0">
                <a:latin typeface="標楷體" panose="03000509000000000000" pitchFamily="65" charset="-120"/>
              </a:rPr>
              <a:t>原料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</a:t>
            </a:r>
            <a:r>
              <a:rPr lang="zh-TW" altLang="en-US" sz="2000" dirty="0">
                <a:latin typeface="標楷體" panose="03000509000000000000" pitchFamily="65" charset="-120"/>
              </a:rPr>
              <a:t>第三類是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金屬，</a:t>
            </a:r>
            <a:r>
              <a:rPr lang="zh-TW" altLang="en-US" sz="2000" dirty="0">
                <a:latin typeface="標楷體" panose="03000509000000000000" pitchFamily="65" charset="-120"/>
              </a:rPr>
              <a:t>已清洗的汽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水罐和月餅罐同樣可回收及</a:t>
            </a:r>
            <a:r>
              <a:rPr lang="zh-TW" altLang="en-US" sz="2000" dirty="0">
                <a:latin typeface="標楷體" panose="03000509000000000000" pitchFamily="65" charset="-120"/>
              </a:rPr>
              <a:t>再造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。我們</a:t>
            </a:r>
            <a:r>
              <a:rPr lang="zh-TW" altLang="en-US" sz="2000" dirty="0">
                <a:latin typeface="標楷體" panose="03000509000000000000" pitchFamily="65" charset="-120"/>
              </a:rPr>
              <a:t>只要花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少許時間</a:t>
            </a:r>
            <a:r>
              <a:rPr lang="zh-TW" altLang="en-US" sz="2000" dirty="0">
                <a:latin typeface="標楷體" panose="03000509000000000000" pitchFamily="65" charset="-120"/>
              </a:rPr>
              <a:t>進行垃圾分類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，協助推動</a:t>
            </a:r>
            <a:r>
              <a:rPr lang="zh-TW" altLang="en-US" sz="2000" dirty="0">
                <a:latin typeface="標楷體" panose="03000509000000000000" pitchFamily="65" charset="-120"/>
              </a:rPr>
              <a:t>循環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再造，就「減廢」在望呢！</a:t>
            </a:r>
            <a:endParaRPr lang="zh-TW" altLang="en-US" sz="2000" dirty="0">
              <a:latin typeface="標楷體" panose="03000509000000000000" pitchFamily="65" charset="-120"/>
            </a:endParaRPr>
          </a:p>
        </p:txBody>
      </p:sp>
      <p:sp>
        <p:nvSpPr>
          <p:cNvPr id="18436" name="矩形 13"/>
          <p:cNvSpPr>
            <a:spLocks noChangeArrowheads="1"/>
          </p:cNvSpPr>
          <p:nvPr/>
        </p:nvSpPr>
        <p:spPr bwMode="auto">
          <a:xfrm>
            <a:off x="1763713" y="1570038"/>
            <a:ext cx="7056437" cy="1598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</a:rPr>
              <a:t>    </a:t>
            </a:r>
            <a:r>
              <a:rPr lang="zh-TW" altLang="zh-HK" sz="2000" dirty="0" smtClean="0">
                <a:latin typeface="標楷體" pitchFamily="65" charset="-120"/>
              </a:rPr>
              <a:t>首先，要在生活中節</a:t>
            </a:r>
            <a:r>
              <a:rPr lang="zh-TW" altLang="en-US" sz="2000" dirty="0">
                <a:latin typeface="標楷體" pitchFamily="65" charset="-120"/>
              </a:rPr>
              <a:t>約</a:t>
            </a:r>
            <a:r>
              <a:rPr lang="zh-TW" altLang="zh-HK" sz="2000" dirty="0" smtClean="0">
                <a:latin typeface="標楷體" pitchFamily="65" charset="-120"/>
              </a:rPr>
              <a:t>用電其實十分簡單，</a:t>
            </a:r>
            <a:r>
              <a:rPr lang="zh-TW" altLang="en-US" sz="2000" dirty="0" smtClean="0">
                <a:latin typeface="標楷體" pitchFamily="65" charset="-120"/>
              </a:rPr>
              <a:t>例</a:t>
            </a:r>
            <a:r>
              <a:rPr lang="zh-TW" altLang="zh-HK" sz="2000" dirty="0" smtClean="0">
                <a:latin typeface="標楷體" pitchFamily="65" charset="-120"/>
              </a:rPr>
              <a:t>如我們不要在睡前才洗頭，</a:t>
            </a:r>
            <a:r>
              <a:rPr lang="zh-TW" altLang="en-US" sz="2000" dirty="0" smtClean="0">
                <a:latin typeface="標楷體" pitchFamily="65" charset="-120"/>
              </a:rPr>
              <a:t>應</a:t>
            </a:r>
            <a:r>
              <a:rPr lang="zh-TW" altLang="zh-HK" sz="2000" dirty="0" smtClean="0">
                <a:latin typeface="標楷體" pitchFamily="65" charset="-120"/>
              </a:rPr>
              <a:t>讓濕髮有足</a:t>
            </a:r>
            <a:r>
              <a:rPr lang="zh-TW" altLang="en-US" sz="2000" dirty="0" smtClean="0">
                <a:latin typeface="標楷體" pitchFamily="65" charset="-120"/>
              </a:rPr>
              <a:t>夠的</a:t>
            </a:r>
            <a:r>
              <a:rPr lang="zh-TW" altLang="zh-HK" sz="2000" dirty="0" smtClean="0">
                <a:latin typeface="標楷體" pitchFamily="65" charset="-120"/>
              </a:rPr>
              <a:t>時間自然</a:t>
            </a:r>
            <a:r>
              <a:rPr lang="zh-TW" altLang="en-US" sz="2000" dirty="0" smtClean="0">
                <a:latin typeface="標楷體" pitchFamily="65" charset="-120"/>
              </a:rPr>
              <a:t>風</a:t>
            </a:r>
            <a:r>
              <a:rPr lang="zh-TW" altLang="zh-HK" sz="2000" dirty="0" smtClean="0">
                <a:latin typeface="標楷體" pitchFamily="65" charset="-120"/>
              </a:rPr>
              <a:t>乾，減少使用電風筒吹</a:t>
            </a:r>
            <a:r>
              <a:rPr lang="zh-TW" altLang="en-US" sz="2000" dirty="0" smtClean="0">
                <a:latin typeface="標楷體" pitchFamily="65" charset="-120"/>
              </a:rPr>
              <a:t>乾</a:t>
            </a:r>
            <a:r>
              <a:rPr lang="zh-TW" altLang="zh-HK" sz="2000" dirty="0" smtClean="0">
                <a:latin typeface="標楷體" pitchFamily="65" charset="-120"/>
              </a:rPr>
              <a:t>頭</a:t>
            </a:r>
            <a:r>
              <a:rPr lang="zh-TW" altLang="en-US" sz="2000" dirty="0" smtClean="0">
                <a:latin typeface="標楷體" pitchFamily="65" charset="-120"/>
              </a:rPr>
              <a:t>髮</a:t>
            </a:r>
            <a:r>
              <a:rPr lang="zh-TW" altLang="zh-HK" sz="2000" dirty="0" smtClean="0">
                <a:latin typeface="標楷體" pitchFamily="65" charset="-120"/>
              </a:rPr>
              <a:t>；又比如我們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使用冷氣機時可將溫度調較至二十五度</a:t>
            </a:r>
            <a:r>
              <a:rPr lang="zh-TW" altLang="zh-HK" sz="2000" dirty="0" smtClean="0">
                <a:latin typeface="標楷體" pitchFamily="65" charset="-120"/>
              </a:rPr>
              <a:t>；我們還可以在睡覺前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關掉電腦和電視機的電源</a:t>
            </a:r>
            <a:r>
              <a:rPr lang="zh-TW" altLang="zh-HK" sz="2000" dirty="0" smtClean="0">
                <a:latin typeface="標楷體" pitchFamily="65" charset="-120"/>
              </a:rPr>
              <a:t>，減少不必要的電力消耗。</a:t>
            </a:r>
            <a:endParaRPr lang="en-US" altLang="zh-TW" sz="2000" dirty="0" smtClean="0">
              <a:latin typeface="標楷體" pitchFamily="65" charset="-12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763713" y="732478"/>
            <a:ext cx="7056437" cy="709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1800" dirty="0">
                <a:latin typeface="Comic Sans MS" panose="030F0702030302020204" pitchFamily="66" charset="0"/>
                <a:ea typeface="新細明體" panose="02020500000000000000" pitchFamily="18" charset="-120"/>
              </a:rPr>
              <a:t>       </a:t>
            </a:r>
            <a:r>
              <a:rPr lang="zh-TW" altLang="en-US" sz="2000" dirty="0">
                <a:latin typeface="標楷體" panose="03000509000000000000" pitchFamily="65" charset="-120"/>
              </a:rPr>
              <a:t>愛護地球由綠色生活做起，我們就從節約用電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和回收再造起步吧！</a:t>
            </a:r>
            <a:endParaRPr lang="zh-HK" altLang="en-US" sz="2000" dirty="0">
              <a:latin typeface="標楷體" panose="03000509000000000000" pitchFamily="65" charset="-120"/>
            </a:endParaRPr>
          </a:p>
        </p:txBody>
      </p:sp>
      <p:pic>
        <p:nvPicPr>
          <p:cNvPr id="3074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93750"/>
            <a:ext cx="9636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2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3068638"/>
            <a:ext cx="10080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3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707063"/>
            <a:ext cx="1008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30744" name="矩形 1"/>
          <p:cNvSpPr>
            <a:spLocks noChangeArrowheads="1"/>
          </p:cNvSpPr>
          <p:nvPr/>
        </p:nvSpPr>
        <p:spPr bwMode="auto">
          <a:xfrm>
            <a:off x="323850" y="33556"/>
            <a:ext cx="8648700" cy="58477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  <p:sp>
        <p:nvSpPr>
          <p:cNvPr id="30745" name="日期版面配置區 13"/>
          <p:cNvSpPr>
            <a:spLocks noGrp="1"/>
          </p:cNvSpPr>
          <p:nvPr>
            <p:ph type="dt" sz="quarter" idx="10"/>
          </p:nvPr>
        </p:nvSpPr>
        <p:spPr bwMode="auto">
          <a:xfrm>
            <a:off x="251520" y="6552588"/>
            <a:ext cx="1831504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dirty="0" smtClean="0"/>
          </a:p>
        </p:txBody>
      </p:sp>
      <p:sp>
        <p:nvSpPr>
          <p:cNvPr id="30746" name="頁尾版面配置區 14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6561655"/>
            <a:ext cx="3733800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  <a:endParaRPr lang="en-US" altLang="zh-TW" sz="1200" dirty="0" smtClean="0"/>
          </a:p>
        </p:txBody>
      </p:sp>
      <p:sp>
        <p:nvSpPr>
          <p:cNvPr id="30747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6545904"/>
            <a:ext cx="914400" cy="28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BC64D-26B7-4CDA-8EB8-E393838034FD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1200" dirty="0" smtClean="0"/>
          </a:p>
        </p:txBody>
      </p:sp>
      <p:sp>
        <p:nvSpPr>
          <p:cNvPr id="14" name="圓角矩形圖說文字 22"/>
          <p:cNvSpPr>
            <a:spLocks noChangeArrowheads="1"/>
          </p:cNvSpPr>
          <p:nvPr/>
        </p:nvSpPr>
        <p:spPr bwMode="auto">
          <a:xfrm>
            <a:off x="6876255" y="60325"/>
            <a:ext cx="1938135" cy="517525"/>
          </a:xfrm>
          <a:prstGeom prst="wedgeRoundRectCallout">
            <a:avLst>
              <a:gd name="adj1" fmla="val 43190"/>
              <a:gd name="adj2" fmla="val 95824"/>
              <a:gd name="adj3" fmla="val 16667"/>
            </a:avLst>
          </a:prstGeom>
          <a:solidFill>
            <a:schemeClr val="bg1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找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中心句</a:t>
            </a:r>
            <a:endParaRPr lang="zh-HK" altLang="en-US" sz="40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95736" y="157003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Oval 18"/>
          <p:cNvSpPr/>
          <p:nvPr/>
        </p:nvSpPr>
        <p:spPr>
          <a:xfrm>
            <a:off x="2205113" y="321064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Oval 19"/>
          <p:cNvSpPr/>
          <p:nvPr/>
        </p:nvSpPr>
        <p:spPr>
          <a:xfrm>
            <a:off x="3517354" y="2253452"/>
            <a:ext cx="926692" cy="2664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Oval 20"/>
          <p:cNvSpPr/>
          <p:nvPr/>
        </p:nvSpPr>
        <p:spPr>
          <a:xfrm>
            <a:off x="7164288" y="1574134"/>
            <a:ext cx="576064" cy="41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Oval 25"/>
          <p:cNvSpPr/>
          <p:nvPr/>
        </p:nvSpPr>
        <p:spPr>
          <a:xfrm>
            <a:off x="2189590" y="5633805"/>
            <a:ext cx="1255434" cy="4188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Oval 26"/>
          <p:cNvSpPr/>
          <p:nvPr/>
        </p:nvSpPr>
        <p:spPr>
          <a:xfrm>
            <a:off x="2782821" y="422108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Oval 27"/>
          <p:cNvSpPr/>
          <p:nvPr/>
        </p:nvSpPr>
        <p:spPr>
          <a:xfrm>
            <a:off x="5868144" y="3629449"/>
            <a:ext cx="1152128" cy="269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Oval 28"/>
          <p:cNvSpPr/>
          <p:nvPr/>
        </p:nvSpPr>
        <p:spPr>
          <a:xfrm>
            <a:off x="6895262" y="455486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圓角矩形圖說文字 23"/>
          <p:cNvSpPr>
            <a:spLocks noChangeArrowheads="1"/>
          </p:cNvSpPr>
          <p:nvPr/>
        </p:nvSpPr>
        <p:spPr bwMode="auto">
          <a:xfrm>
            <a:off x="3558177" y="3094763"/>
            <a:ext cx="3637433" cy="709984"/>
          </a:xfrm>
          <a:prstGeom prst="wedgeRoundRectCallout">
            <a:avLst>
              <a:gd name="adj1" fmla="val 4873"/>
              <a:gd name="adj2" fmla="val -85213"/>
              <a:gd name="adj3" fmla="val 16667"/>
            </a:avLst>
          </a:prstGeom>
          <a:solidFill>
            <a:srgbClr val="CCFF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找出</a:t>
            </a:r>
            <a:r>
              <a:rPr lang="zh-TW" altLang="en-US" sz="2800" dirty="0" smtClean="0">
                <a:latin typeface="標楷體" panose="03000509000000000000" pitchFamily="65" charset="-120"/>
              </a:rPr>
              <a:t>段落</a:t>
            </a:r>
            <a:r>
              <a:rPr lang="en-US" altLang="zh-TW" sz="2800" dirty="0" smtClean="0">
                <a:latin typeface="標楷體" panose="03000509000000000000" pitchFamily="65" charset="-120"/>
              </a:rPr>
              <a:t>D</a:t>
            </a:r>
            <a:r>
              <a:rPr lang="zh-TW" altLang="en-US" sz="2800" dirty="0" smtClean="0">
                <a:latin typeface="標楷體" panose="03000509000000000000" pitchFamily="65" charset="-120"/>
              </a:rPr>
              <a:t>的</a:t>
            </a:r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</a:rPr>
              <a:t>中心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</a:rPr>
              <a:t>句</a:t>
            </a:r>
            <a:endParaRPr lang="zh-HK" altLang="en-US" sz="28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cxnSp>
        <p:nvCxnSpPr>
          <p:cNvPr id="24" name="直線接點 24"/>
          <p:cNvCxnSpPr>
            <a:cxnSpLocks noChangeShapeType="1"/>
          </p:cNvCxnSpPr>
          <p:nvPr/>
        </p:nvCxnSpPr>
        <p:spPr bwMode="auto">
          <a:xfrm flipV="1">
            <a:off x="3028071" y="1914786"/>
            <a:ext cx="3978275" cy="7938"/>
          </a:xfrm>
          <a:prstGeom prst="line">
            <a:avLst/>
          </a:prstGeom>
          <a:ln w="19050"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72876" y="3235325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713" y="1570038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713" y="727284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1812" y="5635493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6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323850" y="666750"/>
          <a:ext cx="8648700" cy="5930900"/>
        </p:xfrm>
        <a:graphic>
          <a:graphicData uri="http://schemas.openxmlformats.org/drawingml/2006/table">
            <a:tbl>
              <a:tblPr/>
              <a:tblGrid>
                <a:gridCol w="130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  </a:t>
                      </a: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</a:t>
                      </a: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1731812" y="5625793"/>
            <a:ext cx="7056437" cy="792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buFontTx/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</a:t>
            </a:r>
            <a:r>
              <a:rPr lang="zh-TW" altLang="zh-HK" sz="2000" dirty="0">
                <a:latin typeface="標楷體" panose="03000509000000000000" pitchFamily="65" charset="-120"/>
              </a:rPr>
              <a:t>總括而言，愛護地球人人有責，我們只要在衣食住行各方面做些小改變，便能為環保出一分力。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1763713" y="3235325"/>
            <a:ext cx="7056437" cy="2281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此外，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我們可以把</a:t>
            </a:r>
            <a:r>
              <a:rPr lang="zh-TW" altLang="en-US" sz="2000" dirty="0">
                <a:latin typeface="標楷體" panose="03000509000000000000" pitchFamily="65" charset="-120"/>
              </a:rPr>
              <a:t>廢物分類後放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進回收桶，讓環保生產商廢物回收，循環</a:t>
            </a:r>
            <a:r>
              <a:rPr lang="zh-TW" altLang="en-US" sz="2000" dirty="0">
                <a:latin typeface="標楷體" panose="03000509000000000000" pitchFamily="65" charset="-120"/>
              </a:rPr>
              <a:t>再造成有用的物品。第一類是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廢紙，</a:t>
            </a:r>
            <a:r>
              <a:rPr lang="zh-TW" altLang="en-US" sz="2000" dirty="0">
                <a:latin typeface="標楷體" panose="03000509000000000000" pitchFamily="65" charset="-120"/>
              </a:rPr>
              <a:t>舊報紙、宣傳單張、物件包裝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紙盒等回收後，經過科學處理，便可製成再造紙。</a:t>
            </a:r>
            <a:r>
              <a:rPr lang="zh-TW" altLang="en-US" sz="2000" dirty="0">
                <a:latin typeface="標楷體" panose="03000509000000000000" pitchFamily="65" charset="-120"/>
              </a:rPr>
              <a:t>第二類是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塑膠，把清潔</a:t>
            </a:r>
            <a:r>
              <a:rPr lang="zh-TW" altLang="en-US" sz="2000" dirty="0">
                <a:latin typeface="標楷體" panose="03000509000000000000" pitchFamily="65" charset="-120"/>
              </a:rPr>
              <a:t>的膠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瓶器皿、購物</a:t>
            </a:r>
            <a:r>
              <a:rPr lang="zh-TW" altLang="en-US" sz="2000" dirty="0">
                <a:latin typeface="標楷體" panose="03000509000000000000" pitchFamily="65" charset="-120"/>
              </a:rPr>
              <a:t>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袋等物品回收、清洗及加工，可製成有用的塑粒</a:t>
            </a:r>
            <a:r>
              <a:rPr lang="zh-TW" altLang="en-US" sz="2000" dirty="0">
                <a:latin typeface="標楷體" panose="03000509000000000000" pitchFamily="65" charset="-120"/>
              </a:rPr>
              <a:t>原料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</a:t>
            </a:r>
            <a:r>
              <a:rPr lang="zh-TW" altLang="en-US" sz="2000" dirty="0">
                <a:latin typeface="標楷體" panose="03000509000000000000" pitchFamily="65" charset="-120"/>
              </a:rPr>
              <a:t>第三類是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金屬，</a:t>
            </a:r>
            <a:r>
              <a:rPr lang="zh-TW" altLang="en-US" sz="2000" dirty="0">
                <a:latin typeface="標楷體" panose="03000509000000000000" pitchFamily="65" charset="-120"/>
              </a:rPr>
              <a:t>已清洗的汽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水罐和月餅罐同樣可回收及</a:t>
            </a:r>
            <a:r>
              <a:rPr lang="zh-TW" altLang="en-US" sz="2000" dirty="0">
                <a:latin typeface="標楷體" panose="03000509000000000000" pitchFamily="65" charset="-120"/>
              </a:rPr>
              <a:t>再造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。我們</a:t>
            </a:r>
            <a:r>
              <a:rPr lang="zh-TW" altLang="en-US" sz="2000" dirty="0">
                <a:latin typeface="標楷體" panose="03000509000000000000" pitchFamily="65" charset="-120"/>
              </a:rPr>
              <a:t>只要花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少許時間</a:t>
            </a:r>
            <a:r>
              <a:rPr lang="zh-TW" altLang="en-US" sz="2000" dirty="0">
                <a:latin typeface="標楷體" panose="03000509000000000000" pitchFamily="65" charset="-120"/>
              </a:rPr>
              <a:t>進行垃圾分類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，協助推動</a:t>
            </a:r>
            <a:r>
              <a:rPr lang="zh-TW" altLang="en-US" sz="2000" dirty="0">
                <a:latin typeface="標楷體" panose="03000509000000000000" pitchFamily="65" charset="-120"/>
              </a:rPr>
              <a:t>循環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再造，就「減廢」在望呢！</a:t>
            </a:r>
            <a:endParaRPr lang="zh-TW" altLang="en-US" sz="2000" dirty="0">
              <a:latin typeface="標楷體" panose="03000509000000000000" pitchFamily="65" charset="-120"/>
            </a:endParaRPr>
          </a:p>
        </p:txBody>
      </p:sp>
      <p:sp>
        <p:nvSpPr>
          <p:cNvPr id="18436" name="矩形 13"/>
          <p:cNvSpPr>
            <a:spLocks noChangeArrowheads="1"/>
          </p:cNvSpPr>
          <p:nvPr/>
        </p:nvSpPr>
        <p:spPr bwMode="auto">
          <a:xfrm>
            <a:off x="1763713" y="1570038"/>
            <a:ext cx="7056437" cy="1598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</a:rPr>
              <a:t>    </a:t>
            </a:r>
            <a:r>
              <a:rPr lang="zh-TW" altLang="zh-HK" sz="2000" dirty="0" smtClean="0">
                <a:latin typeface="標楷體" pitchFamily="65" charset="-120"/>
              </a:rPr>
              <a:t>首先，要在生活中節</a:t>
            </a:r>
            <a:r>
              <a:rPr lang="zh-TW" altLang="en-US" sz="2000" dirty="0">
                <a:latin typeface="標楷體" pitchFamily="65" charset="-120"/>
              </a:rPr>
              <a:t>約</a:t>
            </a:r>
            <a:r>
              <a:rPr lang="zh-TW" altLang="zh-HK" sz="2000" dirty="0" smtClean="0">
                <a:latin typeface="標楷體" pitchFamily="65" charset="-120"/>
              </a:rPr>
              <a:t>用電其實十分簡單，</a:t>
            </a:r>
            <a:r>
              <a:rPr lang="zh-TW" altLang="en-US" sz="2000" dirty="0" smtClean="0">
                <a:latin typeface="標楷體" pitchFamily="65" charset="-120"/>
              </a:rPr>
              <a:t>例</a:t>
            </a:r>
            <a:r>
              <a:rPr lang="zh-TW" altLang="zh-HK" sz="2000" dirty="0" smtClean="0">
                <a:latin typeface="標楷體" pitchFamily="65" charset="-120"/>
              </a:rPr>
              <a:t>如我們不要在睡前才洗頭，</a:t>
            </a:r>
            <a:r>
              <a:rPr lang="zh-TW" altLang="en-US" sz="2000" dirty="0" smtClean="0">
                <a:latin typeface="標楷體" pitchFamily="65" charset="-120"/>
              </a:rPr>
              <a:t>應</a:t>
            </a:r>
            <a:r>
              <a:rPr lang="zh-TW" altLang="zh-HK" sz="2000" dirty="0" smtClean="0">
                <a:latin typeface="標楷體" pitchFamily="65" charset="-120"/>
              </a:rPr>
              <a:t>讓濕髮有足</a:t>
            </a:r>
            <a:r>
              <a:rPr lang="zh-TW" altLang="en-US" sz="2000" dirty="0" smtClean="0">
                <a:latin typeface="標楷體" pitchFamily="65" charset="-120"/>
              </a:rPr>
              <a:t>夠的</a:t>
            </a:r>
            <a:r>
              <a:rPr lang="zh-TW" altLang="zh-HK" sz="2000" dirty="0" smtClean="0">
                <a:latin typeface="標楷體" pitchFamily="65" charset="-120"/>
              </a:rPr>
              <a:t>時間自然</a:t>
            </a:r>
            <a:r>
              <a:rPr lang="zh-TW" altLang="en-US" sz="2000" dirty="0" smtClean="0">
                <a:latin typeface="標楷體" pitchFamily="65" charset="-120"/>
              </a:rPr>
              <a:t>風</a:t>
            </a:r>
            <a:r>
              <a:rPr lang="zh-TW" altLang="zh-HK" sz="2000" dirty="0" smtClean="0">
                <a:latin typeface="標楷體" pitchFamily="65" charset="-120"/>
              </a:rPr>
              <a:t>乾，減少使用電風筒吹</a:t>
            </a:r>
            <a:r>
              <a:rPr lang="zh-TW" altLang="en-US" sz="2000" dirty="0" smtClean="0">
                <a:latin typeface="標楷體" pitchFamily="65" charset="-120"/>
              </a:rPr>
              <a:t>乾</a:t>
            </a:r>
            <a:r>
              <a:rPr lang="zh-TW" altLang="zh-HK" sz="2000" dirty="0" smtClean="0">
                <a:latin typeface="標楷體" pitchFamily="65" charset="-120"/>
              </a:rPr>
              <a:t>頭</a:t>
            </a:r>
            <a:r>
              <a:rPr lang="zh-TW" altLang="en-US" sz="2000" dirty="0" smtClean="0">
                <a:latin typeface="標楷體" pitchFamily="65" charset="-120"/>
              </a:rPr>
              <a:t>髮</a:t>
            </a:r>
            <a:r>
              <a:rPr lang="zh-TW" altLang="zh-HK" sz="2000" dirty="0" smtClean="0">
                <a:latin typeface="標楷體" pitchFamily="65" charset="-120"/>
              </a:rPr>
              <a:t>；又比如我們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使用冷氣機時可將溫度調較至二十五度</a:t>
            </a:r>
            <a:r>
              <a:rPr lang="zh-TW" altLang="zh-HK" sz="2000" dirty="0" smtClean="0">
                <a:latin typeface="標楷體" pitchFamily="65" charset="-120"/>
              </a:rPr>
              <a:t>；我們還可以在睡覺前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關掉電腦和電視機的電源</a:t>
            </a:r>
            <a:r>
              <a:rPr lang="zh-TW" altLang="zh-HK" sz="2000" dirty="0" smtClean="0">
                <a:latin typeface="標楷體" pitchFamily="65" charset="-120"/>
              </a:rPr>
              <a:t>，減少不必要的電力消耗。</a:t>
            </a:r>
            <a:endParaRPr lang="en-US" altLang="zh-TW" sz="2000" dirty="0" smtClean="0">
              <a:latin typeface="標楷體" pitchFamily="65" charset="-12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763713" y="732478"/>
            <a:ext cx="7056437" cy="709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1800" dirty="0">
                <a:latin typeface="Comic Sans MS" panose="030F0702030302020204" pitchFamily="66" charset="0"/>
                <a:ea typeface="新細明體" panose="02020500000000000000" pitchFamily="18" charset="-120"/>
              </a:rPr>
              <a:t>       </a:t>
            </a:r>
            <a:r>
              <a:rPr lang="zh-TW" altLang="en-US" sz="2000" dirty="0">
                <a:latin typeface="標楷體" panose="03000509000000000000" pitchFamily="65" charset="-120"/>
              </a:rPr>
              <a:t>愛護地球由綠色生活做起，我們就從節約用電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和回收再造起步吧！</a:t>
            </a:r>
            <a:endParaRPr lang="zh-HK" altLang="en-US" sz="2000" dirty="0">
              <a:latin typeface="標楷體" panose="03000509000000000000" pitchFamily="65" charset="-120"/>
            </a:endParaRPr>
          </a:p>
        </p:txBody>
      </p:sp>
      <p:pic>
        <p:nvPicPr>
          <p:cNvPr id="3074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93750"/>
            <a:ext cx="9636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2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3068638"/>
            <a:ext cx="10080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3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707063"/>
            <a:ext cx="1008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30744" name="矩形 1"/>
          <p:cNvSpPr>
            <a:spLocks noChangeArrowheads="1"/>
          </p:cNvSpPr>
          <p:nvPr/>
        </p:nvSpPr>
        <p:spPr bwMode="auto">
          <a:xfrm>
            <a:off x="323850" y="33556"/>
            <a:ext cx="8648700" cy="58477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  <p:sp>
        <p:nvSpPr>
          <p:cNvPr id="30745" name="日期版面配置區 13"/>
          <p:cNvSpPr>
            <a:spLocks noGrp="1"/>
          </p:cNvSpPr>
          <p:nvPr>
            <p:ph type="dt" sz="quarter" idx="10"/>
          </p:nvPr>
        </p:nvSpPr>
        <p:spPr bwMode="auto">
          <a:xfrm>
            <a:off x="251520" y="6552588"/>
            <a:ext cx="1831504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dirty="0" smtClean="0"/>
          </a:p>
        </p:txBody>
      </p:sp>
      <p:sp>
        <p:nvSpPr>
          <p:cNvPr id="30746" name="頁尾版面配置區 14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6561655"/>
            <a:ext cx="3733800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  <a:endParaRPr lang="en-US" altLang="zh-TW" sz="1200" dirty="0" smtClean="0"/>
          </a:p>
        </p:txBody>
      </p:sp>
      <p:sp>
        <p:nvSpPr>
          <p:cNvPr id="30747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6545904"/>
            <a:ext cx="914400" cy="28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BC64D-26B7-4CDA-8EB8-E393838034FD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zh-TW" sz="1200" dirty="0" smtClean="0"/>
          </a:p>
        </p:txBody>
      </p:sp>
      <p:sp>
        <p:nvSpPr>
          <p:cNvPr id="14" name="圓角矩形圖說文字 22"/>
          <p:cNvSpPr>
            <a:spLocks noChangeArrowheads="1"/>
          </p:cNvSpPr>
          <p:nvPr/>
        </p:nvSpPr>
        <p:spPr bwMode="auto">
          <a:xfrm>
            <a:off x="6876255" y="60325"/>
            <a:ext cx="1938135" cy="517525"/>
          </a:xfrm>
          <a:prstGeom prst="wedgeRoundRectCallout">
            <a:avLst>
              <a:gd name="adj1" fmla="val 43190"/>
              <a:gd name="adj2" fmla="val 95824"/>
              <a:gd name="adj3" fmla="val 16667"/>
            </a:avLst>
          </a:prstGeom>
          <a:solidFill>
            <a:schemeClr val="bg1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找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中心句</a:t>
            </a:r>
            <a:endParaRPr lang="zh-HK" altLang="en-US" sz="40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95736" y="157003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Oval 18"/>
          <p:cNvSpPr/>
          <p:nvPr/>
        </p:nvSpPr>
        <p:spPr>
          <a:xfrm>
            <a:off x="2205113" y="321064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Oval 19"/>
          <p:cNvSpPr/>
          <p:nvPr/>
        </p:nvSpPr>
        <p:spPr>
          <a:xfrm>
            <a:off x="3517354" y="2253452"/>
            <a:ext cx="926692" cy="2664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Oval 20"/>
          <p:cNvSpPr/>
          <p:nvPr/>
        </p:nvSpPr>
        <p:spPr>
          <a:xfrm>
            <a:off x="7164288" y="1574134"/>
            <a:ext cx="576064" cy="41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Oval 25"/>
          <p:cNvSpPr/>
          <p:nvPr/>
        </p:nvSpPr>
        <p:spPr>
          <a:xfrm>
            <a:off x="2189590" y="5633805"/>
            <a:ext cx="1255434" cy="4188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Oval 26"/>
          <p:cNvSpPr/>
          <p:nvPr/>
        </p:nvSpPr>
        <p:spPr>
          <a:xfrm>
            <a:off x="2782821" y="422108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Oval 27"/>
          <p:cNvSpPr/>
          <p:nvPr/>
        </p:nvSpPr>
        <p:spPr>
          <a:xfrm>
            <a:off x="5868144" y="3629449"/>
            <a:ext cx="1152128" cy="269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Oval 28"/>
          <p:cNvSpPr/>
          <p:nvPr/>
        </p:nvSpPr>
        <p:spPr>
          <a:xfrm>
            <a:off x="6895262" y="455486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4" name="直線接點 24"/>
          <p:cNvCxnSpPr>
            <a:cxnSpLocks noChangeShapeType="1"/>
          </p:cNvCxnSpPr>
          <p:nvPr/>
        </p:nvCxnSpPr>
        <p:spPr bwMode="auto">
          <a:xfrm flipV="1">
            <a:off x="3028071" y="1914786"/>
            <a:ext cx="3978275" cy="7938"/>
          </a:xfrm>
          <a:prstGeom prst="line">
            <a:avLst/>
          </a:prstGeom>
          <a:ln w="19050"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圓角矩形圖說文字 23"/>
          <p:cNvSpPr>
            <a:spLocks noChangeArrowheads="1"/>
          </p:cNvSpPr>
          <p:nvPr/>
        </p:nvSpPr>
        <p:spPr bwMode="auto">
          <a:xfrm>
            <a:off x="285448" y="2114562"/>
            <a:ext cx="3546399" cy="791984"/>
          </a:xfrm>
          <a:prstGeom prst="wedgeRoundRectCallout">
            <a:avLst>
              <a:gd name="adj1" fmla="val -8152"/>
              <a:gd name="adj2" fmla="val 135738"/>
              <a:gd name="adj3" fmla="val 16667"/>
            </a:avLst>
          </a:prstGeom>
          <a:solidFill>
            <a:srgbClr val="CCFF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找出</a:t>
            </a:r>
            <a:r>
              <a:rPr lang="zh-TW" altLang="en-US" sz="2800" dirty="0" smtClean="0">
                <a:latin typeface="標楷體" panose="03000509000000000000" pitchFamily="65" charset="-120"/>
              </a:rPr>
              <a:t>段落</a:t>
            </a:r>
            <a:r>
              <a:rPr lang="en-US" altLang="zh-TW" sz="2800" dirty="0" smtClean="0">
                <a:latin typeface="標楷體" panose="03000509000000000000" pitchFamily="65" charset="-120"/>
              </a:rPr>
              <a:t>C</a:t>
            </a:r>
            <a:r>
              <a:rPr lang="zh-TW" altLang="en-US" sz="2800" dirty="0" smtClean="0">
                <a:latin typeface="標楷體" panose="03000509000000000000" pitchFamily="65" charset="-120"/>
              </a:rPr>
              <a:t>的</a:t>
            </a:r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</a:rPr>
              <a:t>中心</a:t>
            </a:r>
            <a:r>
              <a:rPr lang="zh-TW" altLang="en-US" sz="2800" b="1" dirty="0" smtClean="0">
                <a:solidFill>
                  <a:schemeClr val="tx2"/>
                </a:solidFill>
                <a:latin typeface="標楷體" panose="03000509000000000000" pitchFamily="65" charset="-120"/>
              </a:rPr>
              <a:t>句</a:t>
            </a:r>
            <a:endParaRPr lang="zh-HK" altLang="en-US" sz="28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cxnSp>
        <p:nvCxnSpPr>
          <p:cNvPr id="30" name="直線接點 24"/>
          <p:cNvCxnSpPr>
            <a:cxnSpLocks noChangeShapeType="1"/>
          </p:cNvCxnSpPr>
          <p:nvPr/>
        </p:nvCxnSpPr>
        <p:spPr bwMode="auto">
          <a:xfrm>
            <a:off x="3079750" y="3579813"/>
            <a:ext cx="5562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直線接點 26"/>
          <p:cNvCxnSpPr>
            <a:cxnSpLocks noChangeShapeType="1"/>
          </p:cNvCxnSpPr>
          <p:nvPr/>
        </p:nvCxnSpPr>
        <p:spPr bwMode="auto">
          <a:xfrm>
            <a:off x="1816100" y="3898900"/>
            <a:ext cx="3836020" cy="332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72876" y="3235325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3713" y="727284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63713" y="1570038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1812" y="5635493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6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358991"/>
              </p:ext>
            </p:extLst>
          </p:nvPr>
        </p:nvGraphicFramePr>
        <p:xfrm>
          <a:off x="323850" y="666750"/>
          <a:ext cx="8648700" cy="5930900"/>
        </p:xfrm>
        <a:graphic>
          <a:graphicData uri="http://schemas.openxmlformats.org/drawingml/2006/table">
            <a:tbl>
              <a:tblPr/>
              <a:tblGrid>
                <a:gridCol w="130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  </a:t>
                      </a: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</a:t>
                      </a: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1731812" y="5625793"/>
            <a:ext cx="7056437" cy="792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buFontTx/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</a:t>
            </a:r>
            <a:r>
              <a:rPr lang="zh-TW" altLang="zh-HK" sz="2000" dirty="0">
                <a:latin typeface="標楷體" panose="03000509000000000000" pitchFamily="65" charset="-120"/>
              </a:rPr>
              <a:t>總括而言，愛護地球人人有責，我們只要在衣食住行各方面做些小改變，便能為環保出一分力。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1763713" y="3235325"/>
            <a:ext cx="7056437" cy="2281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此外，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我們可以把</a:t>
            </a:r>
            <a:r>
              <a:rPr lang="zh-TW" altLang="en-US" sz="2000" dirty="0">
                <a:latin typeface="標楷體" panose="03000509000000000000" pitchFamily="65" charset="-120"/>
              </a:rPr>
              <a:t>廢物分類後放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進回收桶，讓環保生產商廢物回收，循環</a:t>
            </a:r>
            <a:r>
              <a:rPr lang="zh-TW" altLang="en-US" sz="2000" dirty="0">
                <a:latin typeface="標楷體" panose="03000509000000000000" pitchFamily="65" charset="-120"/>
              </a:rPr>
              <a:t>再造成有用的物品。第一類是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廢紙，</a:t>
            </a:r>
            <a:r>
              <a:rPr lang="zh-TW" altLang="en-US" sz="2000" dirty="0">
                <a:latin typeface="標楷體" panose="03000509000000000000" pitchFamily="65" charset="-120"/>
              </a:rPr>
              <a:t>舊報紙、宣傳單張、物件包裝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紙盒等回收後，經過科學處理，便可製成再造紙。</a:t>
            </a:r>
            <a:r>
              <a:rPr lang="zh-TW" altLang="en-US" sz="2000" dirty="0">
                <a:latin typeface="標楷體" panose="03000509000000000000" pitchFamily="65" charset="-120"/>
              </a:rPr>
              <a:t>第二類是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塑膠，把清潔</a:t>
            </a:r>
            <a:r>
              <a:rPr lang="zh-TW" altLang="en-US" sz="2000" dirty="0">
                <a:latin typeface="標楷體" panose="03000509000000000000" pitchFamily="65" charset="-120"/>
              </a:rPr>
              <a:t>的膠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瓶器皿、購物</a:t>
            </a:r>
            <a:r>
              <a:rPr lang="zh-TW" altLang="en-US" sz="2000" dirty="0">
                <a:latin typeface="標楷體" panose="03000509000000000000" pitchFamily="65" charset="-120"/>
              </a:rPr>
              <a:t>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袋等物品回收、清洗及加工，可製成有用的塑粒</a:t>
            </a:r>
            <a:r>
              <a:rPr lang="zh-TW" altLang="en-US" sz="2000" dirty="0">
                <a:latin typeface="標楷體" panose="03000509000000000000" pitchFamily="65" charset="-120"/>
              </a:rPr>
              <a:t>原料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</a:t>
            </a:r>
            <a:r>
              <a:rPr lang="zh-TW" altLang="en-US" sz="2000" dirty="0">
                <a:latin typeface="標楷體" panose="03000509000000000000" pitchFamily="65" charset="-120"/>
              </a:rPr>
              <a:t>第三類是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金屬，</a:t>
            </a:r>
            <a:r>
              <a:rPr lang="zh-TW" altLang="en-US" sz="2000" dirty="0">
                <a:latin typeface="標楷體" panose="03000509000000000000" pitchFamily="65" charset="-120"/>
              </a:rPr>
              <a:t>已清洗的汽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水罐和月餅罐同樣可回收及</a:t>
            </a:r>
            <a:r>
              <a:rPr lang="zh-TW" altLang="en-US" sz="2000" dirty="0">
                <a:latin typeface="標楷體" panose="03000509000000000000" pitchFamily="65" charset="-120"/>
              </a:rPr>
              <a:t>再造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。我們</a:t>
            </a:r>
            <a:r>
              <a:rPr lang="zh-TW" altLang="en-US" sz="2000" dirty="0">
                <a:latin typeface="標楷體" panose="03000509000000000000" pitchFamily="65" charset="-120"/>
              </a:rPr>
              <a:t>只要花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少許時間</a:t>
            </a:r>
            <a:r>
              <a:rPr lang="zh-TW" altLang="en-US" sz="2000" dirty="0">
                <a:latin typeface="標楷體" panose="03000509000000000000" pitchFamily="65" charset="-120"/>
              </a:rPr>
              <a:t>進行垃圾分類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，協助推動</a:t>
            </a:r>
            <a:r>
              <a:rPr lang="zh-TW" altLang="en-US" sz="2000" dirty="0">
                <a:latin typeface="標楷體" panose="03000509000000000000" pitchFamily="65" charset="-120"/>
              </a:rPr>
              <a:t>循環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再造，就「減廢」在望呢！</a:t>
            </a:r>
            <a:endParaRPr lang="zh-TW" altLang="en-US" sz="2000" dirty="0">
              <a:latin typeface="標楷體" panose="03000509000000000000" pitchFamily="65" charset="-120"/>
            </a:endParaRPr>
          </a:p>
        </p:txBody>
      </p:sp>
      <p:sp>
        <p:nvSpPr>
          <p:cNvPr id="18436" name="矩形 13"/>
          <p:cNvSpPr>
            <a:spLocks noChangeArrowheads="1"/>
          </p:cNvSpPr>
          <p:nvPr/>
        </p:nvSpPr>
        <p:spPr bwMode="auto">
          <a:xfrm>
            <a:off x="1763713" y="1570038"/>
            <a:ext cx="7056437" cy="1598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</a:rPr>
              <a:t>    </a:t>
            </a:r>
            <a:r>
              <a:rPr lang="zh-TW" altLang="zh-HK" sz="2000" dirty="0" smtClean="0">
                <a:latin typeface="標楷體" pitchFamily="65" charset="-120"/>
              </a:rPr>
              <a:t>首先，要在生活中節</a:t>
            </a:r>
            <a:r>
              <a:rPr lang="zh-TW" altLang="en-US" sz="2000" dirty="0">
                <a:latin typeface="標楷體" pitchFamily="65" charset="-120"/>
              </a:rPr>
              <a:t>約</a:t>
            </a:r>
            <a:r>
              <a:rPr lang="zh-TW" altLang="zh-HK" sz="2000" dirty="0" smtClean="0">
                <a:latin typeface="標楷體" pitchFamily="65" charset="-120"/>
              </a:rPr>
              <a:t>用電其實十分簡單，</a:t>
            </a:r>
            <a:r>
              <a:rPr lang="zh-TW" altLang="en-US" sz="2000" dirty="0" smtClean="0">
                <a:latin typeface="標楷體" pitchFamily="65" charset="-120"/>
              </a:rPr>
              <a:t>例</a:t>
            </a:r>
            <a:r>
              <a:rPr lang="zh-TW" altLang="zh-HK" sz="2000" dirty="0" smtClean="0">
                <a:latin typeface="標楷體" pitchFamily="65" charset="-120"/>
              </a:rPr>
              <a:t>如我們不要在睡前才洗頭，</a:t>
            </a:r>
            <a:r>
              <a:rPr lang="zh-TW" altLang="en-US" sz="2000" dirty="0" smtClean="0">
                <a:latin typeface="標楷體" pitchFamily="65" charset="-120"/>
              </a:rPr>
              <a:t>應</a:t>
            </a:r>
            <a:r>
              <a:rPr lang="zh-TW" altLang="zh-HK" sz="2000" dirty="0" smtClean="0">
                <a:latin typeface="標楷體" pitchFamily="65" charset="-120"/>
              </a:rPr>
              <a:t>讓濕髮有足</a:t>
            </a:r>
            <a:r>
              <a:rPr lang="zh-TW" altLang="en-US" sz="2000" dirty="0" smtClean="0">
                <a:latin typeface="標楷體" pitchFamily="65" charset="-120"/>
              </a:rPr>
              <a:t>夠的</a:t>
            </a:r>
            <a:r>
              <a:rPr lang="zh-TW" altLang="zh-HK" sz="2000" dirty="0" smtClean="0">
                <a:latin typeface="標楷體" pitchFamily="65" charset="-120"/>
              </a:rPr>
              <a:t>時間自然</a:t>
            </a:r>
            <a:r>
              <a:rPr lang="zh-TW" altLang="en-US" sz="2000" dirty="0" smtClean="0">
                <a:latin typeface="標楷體" pitchFamily="65" charset="-120"/>
              </a:rPr>
              <a:t>風</a:t>
            </a:r>
            <a:r>
              <a:rPr lang="zh-TW" altLang="zh-HK" sz="2000" dirty="0" smtClean="0">
                <a:latin typeface="標楷體" pitchFamily="65" charset="-120"/>
              </a:rPr>
              <a:t>乾，減少使用電風筒吹</a:t>
            </a:r>
            <a:r>
              <a:rPr lang="zh-TW" altLang="en-US" sz="2000" dirty="0" smtClean="0">
                <a:latin typeface="標楷體" pitchFamily="65" charset="-120"/>
              </a:rPr>
              <a:t>乾</a:t>
            </a:r>
            <a:r>
              <a:rPr lang="zh-TW" altLang="zh-HK" sz="2000" dirty="0" smtClean="0">
                <a:latin typeface="標楷體" pitchFamily="65" charset="-120"/>
              </a:rPr>
              <a:t>頭</a:t>
            </a:r>
            <a:r>
              <a:rPr lang="zh-TW" altLang="en-US" sz="2000" dirty="0" smtClean="0">
                <a:latin typeface="標楷體" pitchFamily="65" charset="-120"/>
              </a:rPr>
              <a:t>髮</a:t>
            </a:r>
            <a:r>
              <a:rPr lang="zh-TW" altLang="zh-HK" sz="2000" dirty="0" smtClean="0">
                <a:latin typeface="標楷體" pitchFamily="65" charset="-120"/>
              </a:rPr>
              <a:t>；又比如我們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使用冷氣機時可將溫度調較至二十五度</a:t>
            </a:r>
            <a:r>
              <a:rPr lang="zh-TW" altLang="zh-HK" sz="2000" dirty="0" smtClean="0">
                <a:latin typeface="標楷體" pitchFamily="65" charset="-120"/>
              </a:rPr>
              <a:t>；我們還可以在睡覺前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關掉電腦和電視機的電源</a:t>
            </a:r>
            <a:r>
              <a:rPr lang="zh-TW" altLang="zh-HK" sz="2000" dirty="0" smtClean="0">
                <a:latin typeface="標楷體" pitchFamily="65" charset="-120"/>
              </a:rPr>
              <a:t>，減少不必要的電力消耗。</a:t>
            </a:r>
            <a:endParaRPr lang="en-US" altLang="zh-TW" sz="2000" dirty="0" smtClean="0">
              <a:latin typeface="標楷體" pitchFamily="65" charset="-12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763713" y="732478"/>
            <a:ext cx="7056437" cy="709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1800" dirty="0">
                <a:latin typeface="Comic Sans MS" panose="030F0702030302020204" pitchFamily="66" charset="0"/>
                <a:ea typeface="新細明體" panose="02020500000000000000" pitchFamily="18" charset="-120"/>
              </a:rPr>
              <a:t>       </a:t>
            </a:r>
            <a:r>
              <a:rPr lang="zh-TW" altLang="en-US" sz="2000" dirty="0">
                <a:latin typeface="標楷體" panose="03000509000000000000" pitchFamily="65" charset="-120"/>
              </a:rPr>
              <a:t>愛護地球由綠色生活做起，我們就從節約用電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和回收再造起步吧！</a:t>
            </a:r>
            <a:endParaRPr lang="zh-HK" altLang="en-US" sz="2000" dirty="0">
              <a:latin typeface="標楷體" panose="03000509000000000000" pitchFamily="65" charset="-120"/>
            </a:endParaRPr>
          </a:p>
        </p:txBody>
      </p:sp>
      <p:pic>
        <p:nvPicPr>
          <p:cNvPr id="3074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93750"/>
            <a:ext cx="9636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3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707063"/>
            <a:ext cx="1008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30744" name="矩形 1"/>
          <p:cNvSpPr>
            <a:spLocks noChangeArrowheads="1"/>
          </p:cNvSpPr>
          <p:nvPr/>
        </p:nvSpPr>
        <p:spPr bwMode="auto">
          <a:xfrm>
            <a:off x="323850" y="33556"/>
            <a:ext cx="8648700" cy="58477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  <p:sp>
        <p:nvSpPr>
          <p:cNvPr id="30745" name="日期版面配置區 13"/>
          <p:cNvSpPr>
            <a:spLocks noGrp="1"/>
          </p:cNvSpPr>
          <p:nvPr>
            <p:ph type="dt" sz="quarter" idx="10"/>
          </p:nvPr>
        </p:nvSpPr>
        <p:spPr bwMode="auto">
          <a:xfrm>
            <a:off x="251520" y="6552588"/>
            <a:ext cx="1831504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dirty="0" smtClean="0"/>
          </a:p>
        </p:txBody>
      </p:sp>
      <p:sp>
        <p:nvSpPr>
          <p:cNvPr id="30746" name="頁尾版面配置區 14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6561655"/>
            <a:ext cx="3733800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  <a:endParaRPr lang="en-US" altLang="zh-TW" sz="1200" dirty="0" smtClean="0"/>
          </a:p>
        </p:txBody>
      </p:sp>
      <p:sp>
        <p:nvSpPr>
          <p:cNvPr id="30747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6545904"/>
            <a:ext cx="914400" cy="28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BC64D-26B7-4CDA-8EB8-E393838034FD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TW" sz="1200" dirty="0" smtClean="0"/>
          </a:p>
        </p:txBody>
      </p:sp>
      <p:sp>
        <p:nvSpPr>
          <p:cNvPr id="2" name="Oval 1"/>
          <p:cNvSpPr/>
          <p:nvPr/>
        </p:nvSpPr>
        <p:spPr>
          <a:xfrm>
            <a:off x="2195736" y="157003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Oval 18"/>
          <p:cNvSpPr/>
          <p:nvPr/>
        </p:nvSpPr>
        <p:spPr>
          <a:xfrm>
            <a:off x="2205113" y="321064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Oval 19"/>
          <p:cNvSpPr/>
          <p:nvPr/>
        </p:nvSpPr>
        <p:spPr>
          <a:xfrm>
            <a:off x="3517354" y="2253452"/>
            <a:ext cx="926692" cy="2664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Oval 20"/>
          <p:cNvSpPr/>
          <p:nvPr/>
        </p:nvSpPr>
        <p:spPr>
          <a:xfrm>
            <a:off x="7164288" y="1574134"/>
            <a:ext cx="576064" cy="41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Oval 25"/>
          <p:cNvSpPr/>
          <p:nvPr/>
        </p:nvSpPr>
        <p:spPr>
          <a:xfrm>
            <a:off x="2189590" y="5633805"/>
            <a:ext cx="1255434" cy="4188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Oval 26"/>
          <p:cNvSpPr/>
          <p:nvPr/>
        </p:nvSpPr>
        <p:spPr>
          <a:xfrm>
            <a:off x="2782821" y="422108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Oval 27"/>
          <p:cNvSpPr/>
          <p:nvPr/>
        </p:nvSpPr>
        <p:spPr>
          <a:xfrm>
            <a:off x="5868144" y="3629449"/>
            <a:ext cx="1152128" cy="269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Oval 28"/>
          <p:cNvSpPr/>
          <p:nvPr/>
        </p:nvSpPr>
        <p:spPr>
          <a:xfrm>
            <a:off x="6895262" y="455486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4" name="直線接點 24"/>
          <p:cNvCxnSpPr>
            <a:cxnSpLocks noChangeShapeType="1"/>
          </p:cNvCxnSpPr>
          <p:nvPr/>
        </p:nvCxnSpPr>
        <p:spPr bwMode="auto">
          <a:xfrm flipV="1">
            <a:off x="3028071" y="1914786"/>
            <a:ext cx="3978275" cy="7938"/>
          </a:xfrm>
          <a:prstGeom prst="line">
            <a:avLst/>
          </a:prstGeom>
          <a:ln w="19050"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直線接點 24"/>
          <p:cNvCxnSpPr>
            <a:cxnSpLocks noChangeShapeType="1"/>
          </p:cNvCxnSpPr>
          <p:nvPr/>
        </p:nvCxnSpPr>
        <p:spPr bwMode="auto">
          <a:xfrm>
            <a:off x="3079750" y="3579813"/>
            <a:ext cx="5562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72876" y="3235325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直線接點 26"/>
          <p:cNvCxnSpPr>
            <a:cxnSpLocks noChangeShapeType="1"/>
          </p:cNvCxnSpPr>
          <p:nvPr/>
        </p:nvCxnSpPr>
        <p:spPr bwMode="auto">
          <a:xfrm>
            <a:off x="1816100" y="3898900"/>
            <a:ext cx="3836020" cy="332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圓角矩形圖說文字 27"/>
          <p:cNvSpPr>
            <a:spLocks noChangeArrowheads="1"/>
          </p:cNvSpPr>
          <p:nvPr/>
        </p:nvSpPr>
        <p:spPr bwMode="auto">
          <a:xfrm>
            <a:off x="1901279" y="3192942"/>
            <a:ext cx="6677025" cy="1784055"/>
          </a:xfrm>
          <a:prstGeom prst="wedgeRoundRectCallout">
            <a:avLst>
              <a:gd name="adj1" fmla="val 702"/>
              <a:gd name="adj2" fmla="val -64117"/>
              <a:gd name="adj3" fmla="val 16667"/>
            </a:avLst>
          </a:prstGeom>
          <a:solidFill>
            <a:srgbClr val="CCFF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zh-HK" sz="2800" kern="100" dirty="0" smtClean="0">
                <a:ea typeface="標楷體"/>
                <a:cs typeface="Times New Roman"/>
              </a:rPr>
              <a:t>段</a:t>
            </a:r>
            <a:r>
              <a:rPr lang="zh-TW" altLang="en-US" sz="2800" kern="100" dirty="0" smtClean="0">
                <a:ea typeface="標楷體"/>
                <a:cs typeface="Times New Roman"/>
              </a:rPr>
              <a:t>落</a:t>
            </a:r>
            <a:r>
              <a:rPr lang="en-US" altLang="zh-TW" sz="2800" dirty="0">
                <a:solidFill>
                  <a:srgbClr val="000000"/>
                </a:solidFill>
                <a:latin typeface="標楷體" panose="03000509000000000000" pitchFamily="65" charset="-120"/>
              </a:rPr>
              <a:t>D</a:t>
            </a:r>
            <a:r>
              <a:rPr lang="zh-TW" altLang="zh-HK" sz="2800" kern="100" dirty="0" smtClean="0">
                <a:ea typeface="標楷體"/>
                <a:cs typeface="Times New Roman"/>
              </a:rPr>
              <a:t>的</a:t>
            </a:r>
            <a:r>
              <a:rPr lang="zh-TW" altLang="en-US" sz="2800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說明</a:t>
            </a:r>
            <a:r>
              <a:rPr lang="zh-TW" altLang="zh-HK" sz="2800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手法</a:t>
            </a:r>
            <a:r>
              <a:rPr lang="zh-TW" altLang="zh-HK" sz="2800" kern="100" dirty="0" smtClean="0">
                <a:ea typeface="標楷體"/>
                <a:cs typeface="Times New Roman"/>
              </a:rPr>
              <a:t>是甚麼？</a:t>
            </a:r>
            <a:r>
              <a:rPr lang="zh-TW" altLang="en-US" sz="2800" kern="100" dirty="0">
                <a:latin typeface="Times New Roman"/>
                <a:ea typeface="標楷體"/>
              </a:rPr>
              <a:t>請加以解釋</a:t>
            </a:r>
            <a:r>
              <a:rPr lang="zh-TW" altLang="en-US" sz="2800" kern="100" dirty="0" smtClean="0">
                <a:ea typeface="標楷體"/>
                <a:cs typeface="Times New Roman"/>
              </a:rPr>
              <a:t>。</a:t>
            </a:r>
            <a:endParaRPr lang="en-US" altLang="zh-TW" sz="2800" kern="100" dirty="0" smtClean="0">
              <a:ea typeface="標楷體"/>
              <a:cs typeface="Times New Roman"/>
            </a:endParaRPr>
          </a:p>
          <a:p>
            <a:pPr eaLnBrk="1" hangingPunct="1">
              <a:defRPr/>
            </a:pPr>
            <a:endParaRPr lang="en-US" altLang="zh-TW" sz="2800" kern="100" dirty="0" smtClean="0">
              <a:ea typeface="標楷體"/>
              <a:cs typeface="Times New Roman"/>
            </a:endParaRPr>
          </a:p>
          <a:p>
            <a:pPr eaLnBrk="1" hangingPunct="1">
              <a:defRPr/>
            </a:pPr>
            <a:endParaRPr lang="en-US" altLang="zh-TW" sz="2800" kern="100" dirty="0" smtClean="0">
              <a:ea typeface="標楷體"/>
              <a:cs typeface="Times New Roman"/>
            </a:endParaRPr>
          </a:p>
          <a:p>
            <a:pPr eaLnBrk="1" hangingPunct="1">
              <a:defRPr/>
            </a:pPr>
            <a:endParaRPr lang="zh-HK" altLang="en-US" sz="2800" b="1" dirty="0" smtClean="0">
              <a:solidFill>
                <a:srgbClr val="FF0000"/>
              </a:solidFill>
              <a:ea typeface="新細明體" charset="-120"/>
            </a:endParaRPr>
          </a:p>
        </p:txBody>
      </p:sp>
      <p:sp>
        <p:nvSpPr>
          <p:cNvPr id="33" name="雲朵形圖說文字 30"/>
          <p:cNvSpPr/>
          <p:nvPr/>
        </p:nvSpPr>
        <p:spPr bwMode="auto">
          <a:xfrm>
            <a:off x="3931400" y="3965906"/>
            <a:ext cx="2811462" cy="836127"/>
          </a:xfrm>
          <a:prstGeom prst="cloudCallout">
            <a:avLst>
              <a:gd name="adj1" fmla="val 31695"/>
              <a:gd name="adj2" fmla="val 7220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zh-TW" altLang="en-US" sz="3200" b="1" kern="100" dirty="0">
                <a:solidFill>
                  <a:srgbClr val="FF0000"/>
                </a:solidFill>
                <a:ea typeface="標楷體"/>
                <a:cs typeface="Times New Roman"/>
              </a:rPr>
              <a:t>舉例說明</a:t>
            </a:r>
            <a:endParaRPr lang="zh-HK" altLang="en-US" sz="3200" b="1" dirty="0">
              <a:solidFill>
                <a:srgbClr val="FF0000"/>
              </a:solidFill>
              <a:ea typeface="新細明體" charset="-12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13656" y="1901830"/>
            <a:ext cx="1008062" cy="3207786"/>
            <a:chOff x="611188" y="1881295"/>
            <a:chExt cx="1008062" cy="3207786"/>
          </a:xfrm>
        </p:grpSpPr>
        <p:pic>
          <p:nvPicPr>
            <p:cNvPr id="35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2952533"/>
              <a:ext cx="1008062" cy="72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B800"/>
                    </a:outerShdw>
                  </a:effectLst>
                </a14:hiddenEffects>
              </a:ext>
            </a:extLst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1188" y="1881295"/>
              <a:ext cx="1008061" cy="1071238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1189" y="3673258"/>
              <a:ext cx="1008060" cy="1415823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513655" y="2446935"/>
            <a:ext cx="31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</a:t>
            </a:r>
            <a:endParaRPr kumimoji="1" lang="zh-TW" altLang="en-US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63713" y="727284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63713" y="1570038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31812" y="5635493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9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2" grpId="0" animBg="1"/>
      <p:bldP spid="33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323850" y="666750"/>
          <a:ext cx="8648700" cy="5930900"/>
        </p:xfrm>
        <a:graphic>
          <a:graphicData uri="http://schemas.openxmlformats.org/drawingml/2006/table">
            <a:tbl>
              <a:tblPr/>
              <a:tblGrid>
                <a:gridCol w="130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  </a:t>
                      </a: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</a:t>
                      </a: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1731812" y="5625793"/>
            <a:ext cx="7056437" cy="792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buFontTx/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</a:t>
            </a:r>
            <a:r>
              <a:rPr lang="zh-TW" altLang="zh-HK" sz="2000" dirty="0">
                <a:latin typeface="標楷體" panose="03000509000000000000" pitchFamily="65" charset="-120"/>
              </a:rPr>
              <a:t>總括而言，愛護地球人人有責，我們只要在衣食住行各方面做些小改變，便能為環保出一分力。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1763713" y="3235325"/>
            <a:ext cx="7056437" cy="2281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此外，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我們可以把</a:t>
            </a:r>
            <a:r>
              <a:rPr lang="zh-TW" altLang="en-US" sz="2000" dirty="0">
                <a:latin typeface="標楷體" panose="03000509000000000000" pitchFamily="65" charset="-120"/>
              </a:rPr>
              <a:t>廢物分類後放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進回收桶，讓環保生產商廢物回收，循環</a:t>
            </a:r>
            <a:r>
              <a:rPr lang="zh-TW" altLang="en-US" sz="2000" dirty="0">
                <a:latin typeface="標楷體" panose="03000509000000000000" pitchFamily="65" charset="-120"/>
              </a:rPr>
              <a:t>再造成有用的物品。第一類是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廢紙，</a:t>
            </a:r>
            <a:r>
              <a:rPr lang="zh-TW" altLang="en-US" sz="2000" dirty="0">
                <a:latin typeface="標楷體" panose="03000509000000000000" pitchFamily="65" charset="-120"/>
              </a:rPr>
              <a:t>舊報紙、宣傳單張、物件包裝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紙盒等回收後，經過科學處理，便可製成再造紙。</a:t>
            </a:r>
            <a:r>
              <a:rPr lang="zh-TW" altLang="en-US" sz="2000" dirty="0">
                <a:latin typeface="標楷體" panose="03000509000000000000" pitchFamily="65" charset="-120"/>
              </a:rPr>
              <a:t>第二類是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塑膠，把清潔</a:t>
            </a:r>
            <a:r>
              <a:rPr lang="zh-TW" altLang="en-US" sz="2000" dirty="0">
                <a:latin typeface="標楷體" panose="03000509000000000000" pitchFamily="65" charset="-120"/>
              </a:rPr>
              <a:t>的膠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瓶器皿、購物</a:t>
            </a:r>
            <a:r>
              <a:rPr lang="zh-TW" altLang="en-US" sz="2000" dirty="0">
                <a:latin typeface="標楷體" panose="03000509000000000000" pitchFamily="65" charset="-120"/>
              </a:rPr>
              <a:t>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袋等物品回收、清洗及加工，可製成有用的塑粒</a:t>
            </a:r>
            <a:r>
              <a:rPr lang="zh-TW" altLang="en-US" sz="2000" dirty="0">
                <a:latin typeface="標楷體" panose="03000509000000000000" pitchFamily="65" charset="-120"/>
              </a:rPr>
              <a:t>原料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</a:t>
            </a:r>
            <a:r>
              <a:rPr lang="zh-TW" altLang="en-US" sz="2000" dirty="0">
                <a:latin typeface="標楷體" panose="03000509000000000000" pitchFamily="65" charset="-120"/>
              </a:rPr>
              <a:t>第三類是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金屬，</a:t>
            </a:r>
            <a:r>
              <a:rPr lang="zh-TW" altLang="en-US" sz="2000" dirty="0">
                <a:latin typeface="標楷體" panose="03000509000000000000" pitchFamily="65" charset="-120"/>
              </a:rPr>
              <a:t>已清洗的汽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水罐和月餅罐同樣可回收及</a:t>
            </a:r>
            <a:r>
              <a:rPr lang="zh-TW" altLang="en-US" sz="2000" dirty="0">
                <a:latin typeface="標楷體" panose="03000509000000000000" pitchFamily="65" charset="-120"/>
              </a:rPr>
              <a:t>再造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。我們</a:t>
            </a:r>
            <a:r>
              <a:rPr lang="zh-TW" altLang="en-US" sz="2000" dirty="0">
                <a:latin typeface="標楷體" panose="03000509000000000000" pitchFamily="65" charset="-120"/>
              </a:rPr>
              <a:t>只要花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少許時間</a:t>
            </a:r>
            <a:r>
              <a:rPr lang="zh-TW" altLang="en-US" sz="2000" dirty="0">
                <a:latin typeface="標楷體" panose="03000509000000000000" pitchFamily="65" charset="-120"/>
              </a:rPr>
              <a:t>進行垃圾分類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，協助推動</a:t>
            </a:r>
            <a:r>
              <a:rPr lang="zh-TW" altLang="en-US" sz="2000" dirty="0">
                <a:latin typeface="標楷體" panose="03000509000000000000" pitchFamily="65" charset="-120"/>
              </a:rPr>
              <a:t>循環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再造，就「減廢」在望呢！</a:t>
            </a:r>
            <a:endParaRPr lang="zh-TW" altLang="en-US" sz="2000" dirty="0">
              <a:latin typeface="標楷體" panose="03000509000000000000" pitchFamily="65" charset="-120"/>
            </a:endParaRPr>
          </a:p>
        </p:txBody>
      </p:sp>
      <p:sp>
        <p:nvSpPr>
          <p:cNvPr id="18436" name="矩形 13"/>
          <p:cNvSpPr>
            <a:spLocks noChangeArrowheads="1"/>
          </p:cNvSpPr>
          <p:nvPr/>
        </p:nvSpPr>
        <p:spPr bwMode="auto">
          <a:xfrm>
            <a:off x="1763713" y="1570038"/>
            <a:ext cx="7056437" cy="1598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</a:rPr>
              <a:t>    </a:t>
            </a:r>
            <a:r>
              <a:rPr lang="zh-TW" altLang="zh-HK" sz="2000" dirty="0" smtClean="0">
                <a:latin typeface="標楷體" pitchFamily="65" charset="-120"/>
              </a:rPr>
              <a:t>首先，要在生活中節</a:t>
            </a:r>
            <a:r>
              <a:rPr lang="zh-TW" altLang="en-US" sz="2000" dirty="0">
                <a:latin typeface="標楷體" pitchFamily="65" charset="-120"/>
              </a:rPr>
              <a:t>約</a:t>
            </a:r>
            <a:r>
              <a:rPr lang="zh-TW" altLang="zh-HK" sz="2000" dirty="0" smtClean="0">
                <a:latin typeface="標楷體" pitchFamily="65" charset="-120"/>
              </a:rPr>
              <a:t>用電其實十分簡單，</a:t>
            </a:r>
            <a:r>
              <a:rPr lang="zh-TW" altLang="en-US" sz="2000" dirty="0" smtClean="0">
                <a:latin typeface="標楷體" pitchFamily="65" charset="-120"/>
              </a:rPr>
              <a:t>例</a:t>
            </a:r>
            <a:r>
              <a:rPr lang="zh-TW" altLang="zh-HK" sz="2000" dirty="0" smtClean="0">
                <a:latin typeface="標楷體" pitchFamily="65" charset="-120"/>
              </a:rPr>
              <a:t>如我們不要在睡前才洗頭，</a:t>
            </a:r>
            <a:r>
              <a:rPr lang="zh-TW" altLang="en-US" sz="2000" dirty="0" smtClean="0">
                <a:latin typeface="標楷體" pitchFamily="65" charset="-120"/>
              </a:rPr>
              <a:t>應</a:t>
            </a:r>
            <a:r>
              <a:rPr lang="zh-TW" altLang="zh-HK" sz="2000" dirty="0" smtClean="0">
                <a:latin typeface="標楷體" pitchFamily="65" charset="-120"/>
              </a:rPr>
              <a:t>讓濕髮有足</a:t>
            </a:r>
            <a:r>
              <a:rPr lang="zh-TW" altLang="en-US" sz="2000" dirty="0" smtClean="0">
                <a:latin typeface="標楷體" pitchFamily="65" charset="-120"/>
              </a:rPr>
              <a:t>夠的</a:t>
            </a:r>
            <a:r>
              <a:rPr lang="zh-TW" altLang="zh-HK" sz="2000" dirty="0" smtClean="0">
                <a:latin typeface="標楷體" pitchFamily="65" charset="-120"/>
              </a:rPr>
              <a:t>時間自然</a:t>
            </a:r>
            <a:r>
              <a:rPr lang="zh-TW" altLang="en-US" sz="2000" dirty="0" smtClean="0">
                <a:latin typeface="標楷體" pitchFamily="65" charset="-120"/>
              </a:rPr>
              <a:t>風</a:t>
            </a:r>
            <a:r>
              <a:rPr lang="zh-TW" altLang="zh-HK" sz="2000" dirty="0" smtClean="0">
                <a:latin typeface="標楷體" pitchFamily="65" charset="-120"/>
              </a:rPr>
              <a:t>乾，減少使用電風筒吹</a:t>
            </a:r>
            <a:r>
              <a:rPr lang="zh-TW" altLang="en-US" sz="2000" dirty="0" smtClean="0">
                <a:latin typeface="標楷體" pitchFamily="65" charset="-120"/>
              </a:rPr>
              <a:t>乾</a:t>
            </a:r>
            <a:r>
              <a:rPr lang="zh-TW" altLang="zh-HK" sz="2000" dirty="0" smtClean="0">
                <a:latin typeface="標楷體" pitchFamily="65" charset="-120"/>
              </a:rPr>
              <a:t>頭</a:t>
            </a:r>
            <a:r>
              <a:rPr lang="zh-TW" altLang="en-US" sz="2000" dirty="0" smtClean="0">
                <a:latin typeface="標楷體" pitchFamily="65" charset="-120"/>
              </a:rPr>
              <a:t>髮</a:t>
            </a:r>
            <a:r>
              <a:rPr lang="zh-TW" altLang="zh-HK" sz="2000" dirty="0" smtClean="0">
                <a:latin typeface="標楷體" pitchFamily="65" charset="-120"/>
              </a:rPr>
              <a:t>；又比如我們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使用冷氣機時可將溫度調較至二十五度</a:t>
            </a:r>
            <a:r>
              <a:rPr lang="zh-TW" altLang="zh-HK" sz="2000" dirty="0" smtClean="0">
                <a:latin typeface="標楷體" pitchFamily="65" charset="-120"/>
              </a:rPr>
              <a:t>；我們還可以在睡覺前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關掉電腦和電視機的電源</a:t>
            </a:r>
            <a:r>
              <a:rPr lang="zh-TW" altLang="zh-HK" sz="2000" dirty="0" smtClean="0">
                <a:latin typeface="標楷體" pitchFamily="65" charset="-120"/>
              </a:rPr>
              <a:t>，減少不必要的電力消耗。</a:t>
            </a:r>
            <a:endParaRPr lang="en-US" altLang="zh-TW" sz="2000" dirty="0" smtClean="0">
              <a:latin typeface="標楷體" pitchFamily="65" charset="-12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763713" y="732478"/>
            <a:ext cx="7056437" cy="709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1800" dirty="0">
                <a:latin typeface="Comic Sans MS" panose="030F0702030302020204" pitchFamily="66" charset="0"/>
                <a:ea typeface="新細明體" panose="02020500000000000000" pitchFamily="18" charset="-120"/>
              </a:rPr>
              <a:t>       </a:t>
            </a:r>
            <a:r>
              <a:rPr lang="zh-TW" altLang="en-US" sz="2000" dirty="0">
                <a:latin typeface="標楷體" panose="03000509000000000000" pitchFamily="65" charset="-120"/>
              </a:rPr>
              <a:t>愛護地球由綠色生活做起，我們就從節約用電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和回收再造起步吧！</a:t>
            </a:r>
            <a:endParaRPr lang="zh-HK" altLang="en-US" sz="2000" dirty="0">
              <a:latin typeface="標楷體" panose="03000509000000000000" pitchFamily="65" charset="-120"/>
            </a:endParaRPr>
          </a:p>
        </p:txBody>
      </p:sp>
      <p:pic>
        <p:nvPicPr>
          <p:cNvPr id="3074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93750"/>
            <a:ext cx="9636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3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707063"/>
            <a:ext cx="1008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30744" name="矩形 1"/>
          <p:cNvSpPr>
            <a:spLocks noChangeArrowheads="1"/>
          </p:cNvSpPr>
          <p:nvPr/>
        </p:nvSpPr>
        <p:spPr bwMode="auto">
          <a:xfrm>
            <a:off x="323850" y="33556"/>
            <a:ext cx="8648700" cy="58477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  <p:sp>
        <p:nvSpPr>
          <p:cNvPr id="30745" name="日期版面配置區 13"/>
          <p:cNvSpPr>
            <a:spLocks noGrp="1"/>
          </p:cNvSpPr>
          <p:nvPr>
            <p:ph type="dt" sz="quarter" idx="10"/>
          </p:nvPr>
        </p:nvSpPr>
        <p:spPr bwMode="auto">
          <a:xfrm>
            <a:off x="251520" y="6552588"/>
            <a:ext cx="1831504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dirty="0" smtClean="0"/>
          </a:p>
        </p:txBody>
      </p:sp>
      <p:sp>
        <p:nvSpPr>
          <p:cNvPr id="30746" name="頁尾版面配置區 14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6561655"/>
            <a:ext cx="3733800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  <a:endParaRPr lang="en-US" altLang="zh-TW" sz="1200" dirty="0" smtClean="0"/>
          </a:p>
        </p:txBody>
      </p:sp>
      <p:sp>
        <p:nvSpPr>
          <p:cNvPr id="30747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6545904"/>
            <a:ext cx="914400" cy="28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BC64D-26B7-4CDA-8EB8-E393838034FD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TW" sz="1200" dirty="0" smtClean="0"/>
          </a:p>
        </p:txBody>
      </p:sp>
      <p:sp>
        <p:nvSpPr>
          <p:cNvPr id="2" name="Oval 1"/>
          <p:cNvSpPr/>
          <p:nvPr/>
        </p:nvSpPr>
        <p:spPr>
          <a:xfrm>
            <a:off x="2195736" y="157003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Oval 18"/>
          <p:cNvSpPr/>
          <p:nvPr/>
        </p:nvSpPr>
        <p:spPr>
          <a:xfrm>
            <a:off x="2205113" y="321064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Oval 19"/>
          <p:cNvSpPr/>
          <p:nvPr/>
        </p:nvSpPr>
        <p:spPr>
          <a:xfrm>
            <a:off x="3517354" y="2253452"/>
            <a:ext cx="926692" cy="2664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Oval 20"/>
          <p:cNvSpPr/>
          <p:nvPr/>
        </p:nvSpPr>
        <p:spPr>
          <a:xfrm>
            <a:off x="7164288" y="1574134"/>
            <a:ext cx="576064" cy="41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Oval 25"/>
          <p:cNvSpPr/>
          <p:nvPr/>
        </p:nvSpPr>
        <p:spPr>
          <a:xfrm>
            <a:off x="2189590" y="5633805"/>
            <a:ext cx="1255434" cy="4188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Oval 26"/>
          <p:cNvSpPr/>
          <p:nvPr/>
        </p:nvSpPr>
        <p:spPr>
          <a:xfrm>
            <a:off x="2782821" y="422108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Oval 27"/>
          <p:cNvSpPr/>
          <p:nvPr/>
        </p:nvSpPr>
        <p:spPr>
          <a:xfrm>
            <a:off x="5868144" y="3629449"/>
            <a:ext cx="1152128" cy="269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Oval 28"/>
          <p:cNvSpPr/>
          <p:nvPr/>
        </p:nvSpPr>
        <p:spPr>
          <a:xfrm>
            <a:off x="6895262" y="455486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4" name="直線接點 24"/>
          <p:cNvCxnSpPr>
            <a:cxnSpLocks noChangeShapeType="1"/>
          </p:cNvCxnSpPr>
          <p:nvPr/>
        </p:nvCxnSpPr>
        <p:spPr bwMode="auto">
          <a:xfrm flipV="1">
            <a:off x="3028071" y="1914786"/>
            <a:ext cx="3978275" cy="7938"/>
          </a:xfrm>
          <a:prstGeom prst="line">
            <a:avLst/>
          </a:prstGeom>
          <a:ln w="19050"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圓角矩形圖說文字 28"/>
          <p:cNvSpPr>
            <a:spLocks noChangeArrowheads="1"/>
          </p:cNvSpPr>
          <p:nvPr/>
        </p:nvSpPr>
        <p:spPr bwMode="auto">
          <a:xfrm>
            <a:off x="2008187" y="1628929"/>
            <a:ext cx="6567487" cy="1444625"/>
          </a:xfrm>
          <a:prstGeom prst="wedgeRoundRectCallout">
            <a:avLst>
              <a:gd name="adj1" fmla="val -1920"/>
              <a:gd name="adj2" fmla="val 79228"/>
              <a:gd name="adj3" fmla="val 16667"/>
            </a:avLst>
          </a:prstGeom>
          <a:solidFill>
            <a:srgbClr val="CCFF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zh-HK" sz="2800" kern="100" dirty="0" smtClean="0">
                <a:ea typeface="標楷體"/>
                <a:cs typeface="Times New Roman"/>
              </a:rPr>
              <a:t>段</a:t>
            </a:r>
            <a:r>
              <a:rPr lang="zh-TW" altLang="en-US" sz="2800" kern="100" dirty="0" smtClean="0">
                <a:ea typeface="標楷體"/>
                <a:cs typeface="Times New Roman"/>
              </a:rPr>
              <a:t>落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C</a:t>
            </a:r>
            <a:r>
              <a:rPr lang="zh-TW" altLang="zh-HK" sz="2800" kern="100" dirty="0" smtClean="0">
                <a:ea typeface="標楷體"/>
                <a:cs typeface="Times New Roman"/>
              </a:rPr>
              <a:t>的</a:t>
            </a:r>
            <a:r>
              <a:rPr lang="zh-TW" altLang="en-US" sz="2800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說明</a:t>
            </a:r>
            <a:r>
              <a:rPr lang="zh-TW" altLang="zh-HK" sz="2800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手法</a:t>
            </a:r>
            <a:r>
              <a:rPr lang="zh-TW" altLang="zh-HK" sz="2800" kern="100" dirty="0" smtClean="0">
                <a:ea typeface="標楷體"/>
                <a:cs typeface="Times New Roman"/>
              </a:rPr>
              <a:t>是甚麼？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請</a:t>
            </a:r>
            <a:r>
              <a:rPr lang="zh-TW" altLang="en-US" sz="2800" kern="100" dirty="0">
                <a:latin typeface="Times New Roman"/>
                <a:ea typeface="標楷體"/>
              </a:rPr>
              <a:t>加以解釋</a:t>
            </a:r>
            <a:r>
              <a:rPr lang="zh-TW" altLang="en-US" sz="2800" kern="100" dirty="0" smtClean="0">
                <a:ea typeface="標楷體"/>
                <a:cs typeface="Times New Roman"/>
              </a:rPr>
              <a:t>。</a:t>
            </a:r>
            <a:endParaRPr lang="en-US" altLang="zh-TW" sz="2800" kern="100" dirty="0" smtClean="0">
              <a:ea typeface="標楷體"/>
              <a:cs typeface="Times New Roman"/>
            </a:endParaRPr>
          </a:p>
          <a:p>
            <a:pPr eaLnBrk="1" hangingPunct="1">
              <a:defRPr/>
            </a:pPr>
            <a:endParaRPr lang="en-US" altLang="zh-TW" sz="2800" kern="100" dirty="0" smtClean="0">
              <a:ea typeface="標楷體"/>
              <a:cs typeface="Times New Roman"/>
            </a:endParaRPr>
          </a:p>
          <a:p>
            <a:pPr eaLnBrk="1" hangingPunct="1">
              <a:defRPr/>
            </a:pPr>
            <a:endParaRPr lang="en-US" altLang="zh-TW" sz="2800" kern="100" dirty="0" smtClean="0">
              <a:ea typeface="標楷體"/>
              <a:cs typeface="Times New Roman"/>
            </a:endParaRPr>
          </a:p>
          <a:p>
            <a:pPr eaLnBrk="1" hangingPunct="1">
              <a:defRPr/>
            </a:pPr>
            <a:endParaRPr lang="zh-HK" altLang="en-US" sz="2800" b="1" dirty="0" smtClean="0">
              <a:solidFill>
                <a:srgbClr val="FF0000"/>
              </a:solidFill>
              <a:ea typeface="新細明體" charset="-120"/>
            </a:endParaRPr>
          </a:p>
        </p:txBody>
      </p:sp>
      <p:sp>
        <p:nvSpPr>
          <p:cNvPr id="35" name="雲朵形圖說文字 1"/>
          <p:cNvSpPr/>
          <p:nvPr/>
        </p:nvSpPr>
        <p:spPr bwMode="auto">
          <a:xfrm>
            <a:off x="3641724" y="2178203"/>
            <a:ext cx="2811463" cy="668338"/>
          </a:xfrm>
          <a:prstGeom prst="cloudCallout">
            <a:avLst>
              <a:gd name="adj1" fmla="val 56277"/>
              <a:gd name="adj2" fmla="val 5979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zh-TW" altLang="en-US" sz="3200" b="1" kern="100" dirty="0">
                <a:solidFill>
                  <a:srgbClr val="FF0000"/>
                </a:solidFill>
                <a:ea typeface="標楷體"/>
                <a:cs typeface="Times New Roman"/>
              </a:rPr>
              <a:t>分類說明</a:t>
            </a:r>
            <a:endParaRPr lang="zh-HK" altLang="en-US" sz="3200" b="1" dirty="0">
              <a:solidFill>
                <a:srgbClr val="FF0000"/>
              </a:solidFill>
              <a:ea typeface="新細明體" charset="-12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27050" y="1816156"/>
            <a:ext cx="1008062" cy="3207786"/>
            <a:chOff x="611188" y="1881295"/>
            <a:chExt cx="1008062" cy="3207786"/>
          </a:xfrm>
        </p:grpSpPr>
        <p:pic>
          <p:nvPicPr>
            <p:cNvPr id="3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2952533"/>
              <a:ext cx="1008062" cy="72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B800"/>
                    </a:outerShdw>
                  </a:effectLst>
                </a14:hiddenEffects>
              </a:ext>
            </a:extLst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1188" y="1881295"/>
              <a:ext cx="1008061" cy="107123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1189" y="3673258"/>
              <a:ext cx="1008060" cy="1415823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513323" y="4135388"/>
            <a:ext cx="31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</a:t>
            </a:r>
            <a:endParaRPr kumimoji="1" lang="zh-TW" altLang="en-US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7408" y="2380527"/>
            <a:ext cx="31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</a:t>
            </a:r>
            <a:endParaRPr kumimoji="1" lang="zh-TW" altLang="en-US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38" name="直線接點 24"/>
          <p:cNvCxnSpPr>
            <a:cxnSpLocks noChangeShapeType="1"/>
          </p:cNvCxnSpPr>
          <p:nvPr/>
        </p:nvCxnSpPr>
        <p:spPr bwMode="auto">
          <a:xfrm>
            <a:off x="3079750" y="3579813"/>
            <a:ext cx="5562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直線接點 26"/>
          <p:cNvCxnSpPr>
            <a:cxnSpLocks noChangeShapeType="1"/>
          </p:cNvCxnSpPr>
          <p:nvPr/>
        </p:nvCxnSpPr>
        <p:spPr bwMode="auto">
          <a:xfrm>
            <a:off x="1816100" y="3898900"/>
            <a:ext cx="3836020" cy="332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63713" y="727284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63713" y="1570038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72876" y="3235325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31812" y="5635493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4" grpId="0" animBg="1"/>
      <p:bldP spid="35" grpId="0" animBg="1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323850" y="666750"/>
          <a:ext cx="8648700" cy="5930900"/>
        </p:xfrm>
        <a:graphic>
          <a:graphicData uri="http://schemas.openxmlformats.org/drawingml/2006/table">
            <a:tbl>
              <a:tblPr/>
              <a:tblGrid>
                <a:gridCol w="130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  </a:t>
                      </a: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41" marR="914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</a:t>
                      </a:r>
                      <a:endParaRPr lang="zh-TW" altLang="zh-HK" sz="20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1731812" y="5625793"/>
            <a:ext cx="7056437" cy="792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buFontTx/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</a:t>
            </a:r>
            <a:r>
              <a:rPr lang="zh-TW" altLang="zh-HK" sz="2000" dirty="0">
                <a:latin typeface="標楷體" panose="03000509000000000000" pitchFamily="65" charset="-120"/>
              </a:rPr>
              <a:t>總括而言，愛護地球人人有責，我們只要在衣食住行各方面做些小改變，便能為環保出一分力。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1763713" y="3235325"/>
            <a:ext cx="7056437" cy="2281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2000" dirty="0">
                <a:latin typeface="標楷體" panose="03000509000000000000" pitchFamily="65" charset="-120"/>
              </a:rPr>
              <a:t>    此外，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我們可以把</a:t>
            </a:r>
            <a:r>
              <a:rPr lang="zh-TW" altLang="en-US" sz="2000" dirty="0">
                <a:latin typeface="標楷體" panose="03000509000000000000" pitchFamily="65" charset="-120"/>
              </a:rPr>
              <a:t>廢物分類後放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進回收桶，讓環保生產商廢物回收，循環</a:t>
            </a:r>
            <a:r>
              <a:rPr lang="zh-TW" altLang="en-US" sz="2000" dirty="0">
                <a:latin typeface="標楷體" panose="03000509000000000000" pitchFamily="65" charset="-120"/>
              </a:rPr>
              <a:t>再造成有用的物品。第一類是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廢紙，</a:t>
            </a:r>
            <a:r>
              <a:rPr lang="zh-TW" altLang="en-US" sz="2000" dirty="0">
                <a:latin typeface="標楷體" panose="03000509000000000000" pitchFamily="65" charset="-120"/>
              </a:rPr>
              <a:t>舊報紙、宣傳單張、物件包裝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紙盒等回收後，經過科學處理，便可製成再造紙。</a:t>
            </a:r>
            <a:r>
              <a:rPr lang="zh-TW" altLang="en-US" sz="2000" dirty="0">
                <a:latin typeface="標楷體" panose="03000509000000000000" pitchFamily="65" charset="-120"/>
              </a:rPr>
              <a:t>第二類是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塑膠，把清潔</a:t>
            </a:r>
            <a:r>
              <a:rPr lang="zh-TW" altLang="en-US" sz="2000" dirty="0">
                <a:latin typeface="標楷體" panose="03000509000000000000" pitchFamily="65" charset="-120"/>
              </a:rPr>
              <a:t>的膠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瓶器皿、購物</a:t>
            </a:r>
            <a:r>
              <a:rPr lang="zh-TW" altLang="en-US" sz="2000" dirty="0">
                <a:latin typeface="標楷體" panose="03000509000000000000" pitchFamily="65" charset="-120"/>
              </a:rPr>
              <a:t>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袋等物品回收、清洗及加工，可製成有用的塑粒</a:t>
            </a:r>
            <a:r>
              <a:rPr lang="zh-TW" altLang="en-US" sz="2000" dirty="0">
                <a:latin typeface="標楷體" panose="03000509000000000000" pitchFamily="65" charset="-120"/>
              </a:rPr>
              <a:t>原料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</a:t>
            </a:r>
            <a:r>
              <a:rPr lang="zh-TW" altLang="en-US" sz="2000" dirty="0">
                <a:latin typeface="標楷體" panose="03000509000000000000" pitchFamily="65" charset="-120"/>
              </a:rPr>
              <a:t>第三類是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金屬，</a:t>
            </a:r>
            <a:r>
              <a:rPr lang="zh-TW" altLang="en-US" sz="2000" dirty="0">
                <a:latin typeface="標楷體" panose="03000509000000000000" pitchFamily="65" charset="-120"/>
              </a:rPr>
              <a:t>已清洗的汽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水罐和月餅罐同樣可回收及</a:t>
            </a:r>
            <a:r>
              <a:rPr lang="zh-TW" altLang="en-US" sz="2000" dirty="0">
                <a:latin typeface="標楷體" panose="03000509000000000000" pitchFamily="65" charset="-120"/>
              </a:rPr>
              <a:t>再造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。我們</a:t>
            </a:r>
            <a:r>
              <a:rPr lang="zh-TW" altLang="en-US" sz="2000" dirty="0">
                <a:latin typeface="標楷體" panose="03000509000000000000" pitchFamily="65" charset="-120"/>
              </a:rPr>
              <a:t>只要花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少許時間</a:t>
            </a:r>
            <a:r>
              <a:rPr lang="zh-TW" altLang="en-US" sz="2000" dirty="0">
                <a:latin typeface="標楷體" panose="03000509000000000000" pitchFamily="65" charset="-120"/>
              </a:rPr>
              <a:t>進行垃圾分類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，協助推動</a:t>
            </a:r>
            <a:r>
              <a:rPr lang="zh-TW" altLang="en-US" sz="2000" dirty="0">
                <a:latin typeface="標楷體" panose="03000509000000000000" pitchFamily="65" charset="-120"/>
              </a:rPr>
              <a:t>循環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再造，就「減廢」在望呢！</a:t>
            </a:r>
            <a:endParaRPr lang="zh-TW" altLang="en-US" sz="2000" dirty="0">
              <a:latin typeface="標楷體" panose="03000509000000000000" pitchFamily="65" charset="-120"/>
            </a:endParaRPr>
          </a:p>
        </p:txBody>
      </p:sp>
      <p:sp>
        <p:nvSpPr>
          <p:cNvPr id="18436" name="矩形 13"/>
          <p:cNvSpPr>
            <a:spLocks noChangeArrowheads="1"/>
          </p:cNvSpPr>
          <p:nvPr/>
        </p:nvSpPr>
        <p:spPr bwMode="auto">
          <a:xfrm>
            <a:off x="1763713" y="1570038"/>
            <a:ext cx="7056437" cy="1598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</a:rPr>
              <a:t>    </a:t>
            </a:r>
            <a:r>
              <a:rPr lang="zh-TW" altLang="zh-HK" sz="2000" dirty="0" smtClean="0">
                <a:latin typeface="標楷體" pitchFamily="65" charset="-120"/>
              </a:rPr>
              <a:t>首先，要在生活中節</a:t>
            </a:r>
            <a:r>
              <a:rPr lang="zh-TW" altLang="en-US" sz="2000" dirty="0">
                <a:latin typeface="標楷體" pitchFamily="65" charset="-120"/>
              </a:rPr>
              <a:t>約</a:t>
            </a:r>
            <a:r>
              <a:rPr lang="zh-TW" altLang="zh-HK" sz="2000" dirty="0" smtClean="0">
                <a:latin typeface="標楷體" pitchFamily="65" charset="-120"/>
              </a:rPr>
              <a:t>用電其實十分簡單，</a:t>
            </a:r>
            <a:r>
              <a:rPr lang="zh-TW" altLang="en-US" sz="2000" dirty="0" smtClean="0">
                <a:latin typeface="標楷體" pitchFamily="65" charset="-120"/>
              </a:rPr>
              <a:t>例</a:t>
            </a:r>
            <a:r>
              <a:rPr lang="zh-TW" altLang="zh-HK" sz="2000" dirty="0" smtClean="0">
                <a:latin typeface="標楷體" pitchFamily="65" charset="-120"/>
              </a:rPr>
              <a:t>如我們不要在睡前才洗頭，</a:t>
            </a:r>
            <a:r>
              <a:rPr lang="zh-TW" altLang="en-US" sz="2000" dirty="0" smtClean="0">
                <a:latin typeface="標楷體" pitchFamily="65" charset="-120"/>
              </a:rPr>
              <a:t>應</a:t>
            </a:r>
            <a:r>
              <a:rPr lang="zh-TW" altLang="zh-HK" sz="2000" dirty="0" smtClean="0">
                <a:latin typeface="標楷體" pitchFamily="65" charset="-120"/>
              </a:rPr>
              <a:t>讓濕髮有足</a:t>
            </a:r>
            <a:r>
              <a:rPr lang="zh-TW" altLang="en-US" sz="2000" dirty="0" smtClean="0">
                <a:latin typeface="標楷體" pitchFamily="65" charset="-120"/>
              </a:rPr>
              <a:t>夠的</a:t>
            </a:r>
            <a:r>
              <a:rPr lang="zh-TW" altLang="zh-HK" sz="2000" dirty="0" smtClean="0">
                <a:latin typeface="標楷體" pitchFamily="65" charset="-120"/>
              </a:rPr>
              <a:t>時間自然</a:t>
            </a:r>
            <a:r>
              <a:rPr lang="zh-TW" altLang="en-US" sz="2000" dirty="0" smtClean="0">
                <a:latin typeface="標楷體" pitchFamily="65" charset="-120"/>
              </a:rPr>
              <a:t>風</a:t>
            </a:r>
            <a:r>
              <a:rPr lang="zh-TW" altLang="zh-HK" sz="2000" dirty="0" smtClean="0">
                <a:latin typeface="標楷體" pitchFamily="65" charset="-120"/>
              </a:rPr>
              <a:t>乾，減少使用電風筒吹</a:t>
            </a:r>
            <a:r>
              <a:rPr lang="zh-TW" altLang="en-US" sz="2000" dirty="0" smtClean="0">
                <a:latin typeface="標楷體" pitchFamily="65" charset="-120"/>
              </a:rPr>
              <a:t>乾</a:t>
            </a:r>
            <a:r>
              <a:rPr lang="zh-TW" altLang="zh-HK" sz="2000" dirty="0" smtClean="0">
                <a:latin typeface="標楷體" pitchFamily="65" charset="-120"/>
              </a:rPr>
              <a:t>頭</a:t>
            </a:r>
            <a:r>
              <a:rPr lang="zh-TW" altLang="en-US" sz="2000" dirty="0" smtClean="0">
                <a:latin typeface="標楷體" pitchFamily="65" charset="-120"/>
              </a:rPr>
              <a:t>髮</a:t>
            </a:r>
            <a:r>
              <a:rPr lang="zh-TW" altLang="zh-HK" sz="2000" dirty="0" smtClean="0">
                <a:latin typeface="標楷體" pitchFamily="65" charset="-120"/>
              </a:rPr>
              <a:t>；又比如我們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使用冷氣機時可將溫度調較至二十五度</a:t>
            </a:r>
            <a:r>
              <a:rPr lang="zh-TW" altLang="zh-HK" sz="2000" dirty="0" smtClean="0">
                <a:latin typeface="標楷體" pitchFamily="65" charset="-120"/>
              </a:rPr>
              <a:t>；我們還可以在睡覺前</a:t>
            </a:r>
            <a:r>
              <a:rPr lang="zh-TW" altLang="zh-HK" sz="2000" kern="100" dirty="0" smtClean="0">
                <a:latin typeface="Times New Roman"/>
                <a:ea typeface="標楷體"/>
                <a:cs typeface="Times New Roman"/>
              </a:rPr>
              <a:t>關掉電腦和電視機的電源</a:t>
            </a:r>
            <a:r>
              <a:rPr lang="zh-TW" altLang="zh-HK" sz="2000" dirty="0" smtClean="0">
                <a:latin typeface="標楷體" pitchFamily="65" charset="-120"/>
              </a:rPr>
              <a:t>，減少不必要的電力消耗。</a:t>
            </a:r>
            <a:endParaRPr lang="en-US" altLang="zh-TW" sz="2000" dirty="0" smtClean="0">
              <a:latin typeface="標楷體" pitchFamily="65" charset="-12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1763713" y="732478"/>
            <a:ext cx="7056437" cy="7096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1800" dirty="0">
                <a:latin typeface="Comic Sans MS" panose="030F0702030302020204" pitchFamily="66" charset="0"/>
                <a:ea typeface="新細明體" panose="02020500000000000000" pitchFamily="18" charset="-120"/>
              </a:rPr>
              <a:t>       </a:t>
            </a:r>
            <a:r>
              <a:rPr lang="zh-TW" altLang="en-US" sz="2000" dirty="0">
                <a:latin typeface="標楷體" panose="03000509000000000000" pitchFamily="65" charset="-120"/>
              </a:rPr>
              <a:t>愛護地球由綠色生活做起，我們就從節約用電</a:t>
            </a:r>
            <a:r>
              <a:rPr lang="zh-TW" altLang="en-US" sz="2000" dirty="0" smtClean="0">
                <a:latin typeface="標楷體" panose="03000509000000000000" pitchFamily="65" charset="-120"/>
              </a:rPr>
              <a:t>和回收再造起步吧！</a:t>
            </a:r>
            <a:endParaRPr lang="zh-HK" altLang="en-US" sz="2000" dirty="0">
              <a:latin typeface="標楷體" panose="03000509000000000000" pitchFamily="65" charset="-120"/>
            </a:endParaRPr>
          </a:p>
        </p:txBody>
      </p:sp>
      <p:pic>
        <p:nvPicPr>
          <p:cNvPr id="3074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93750"/>
            <a:ext cx="96361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30743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707063"/>
            <a:ext cx="1008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30744" name="矩形 1"/>
          <p:cNvSpPr>
            <a:spLocks noChangeArrowheads="1"/>
          </p:cNvSpPr>
          <p:nvPr/>
        </p:nvSpPr>
        <p:spPr bwMode="auto">
          <a:xfrm>
            <a:off x="323850" y="33556"/>
            <a:ext cx="8648700" cy="58477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  <p:sp>
        <p:nvSpPr>
          <p:cNvPr id="30745" name="日期版面配置區 13"/>
          <p:cNvSpPr>
            <a:spLocks noGrp="1"/>
          </p:cNvSpPr>
          <p:nvPr>
            <p:ph type="dt" sz="quarter" idx="10"/>
          </p:nvPr>
        </p:nvSpPr>
        <p:spPr bwMode="auto">
          <a:xfrm>
            <a:off x="251520" y="6552588"/>
            <a:ext cx="1831504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dirty="0" smtClean="0"/>
          </a:p>
        </p:txBody>
      </p:sp>
      <p:sp>
        <p:nvSpPr>
          <p:cNvPr id="30746" name="頁尾版面配置區 14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6561655"/>
            <a:ext cx="3733800" cy="28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  <a:endParaRPr lang="en-US" altLang="zh-TW" sz="1200" dirty="0" smtClean="0"/>
          </a:p>
        </p:txBody>
      </p:sp>
      <p:sp>
        <p:nvSpPr>
          <p:cNvPr id="30747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6545904"/>
            <a:ext cx="914400" cy="283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BC64D-26B7-4CDA-8EB8-E393838034FD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200" dirty="0" smtClean="0"/>
          </a:p>
        </p:txBody>
      </p:sp>
      <p:sp>
        <p:nvSpPr>
          <p:cNvPr id="2" name="Oval 1"/>
          <p:cNvSpPr/>
          <p:nvPr/>
        </p:nvSpPr>
        <p:spPr>
          <a:xfrm>
            <a:off x="2195736" y="157003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Oval 18"/>
          <p:cNvSpPr/>
          <p:nvPr/>
        </p:nvSpPr>
        <p:spPr>
          <a:xfrm>
            <a:off x="2205113" y="3210648"/>
            <a:ext cx="792088" cy="418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Oval 19"/>
          <p:cNvSpPr/>
          <p:nvPr/>
        </p:nvSpPr>
        <p:spPr>
          <a:xfrm>
            <a:off x="3517354" y="2253452"/>
            <a:ext cx="926692" cy="2664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Oval 20"/>
          <p:cNvSpPr/>
          <p:nvPr/>
        </p:nvSpPr>
        <p:spPr>
          <a:xfrm>
            <a:off x="7164288" y="1574134"/>
            <a:ext cx="576064" cy="41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Oval 25"/>
          <p:cNvSpPr/>
          <p:nvPr/>
        </p:nvSpPr>
        <p:spPr>
          <a:xfrm>
            <a:off x="2189590" y="5633805"/>
            <a:ext cx="1255434" cy="4188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Oval 26"/>
          <p:cNvSpPr/>
          <p:nvPr/>
        </p:nvSpPr>
        <p:spPr>
          <a:xfrm>
            <a:off x="2782821" y="422108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Oval 27"/>
          <p:cNvSpPr/>
          <p:nvPr/>
        </p:nvSpPr>
        <p:spPr>
          <a:xfrm>
            <a:off x="5868144" y="3629449"/>
            <a:ext cx="1152128" cy="269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Oval 28"/>
          <p:cNvSpPr/>
          <p:nvPr/>
        </p:nvSpPr>
        <p:spPr>
          <a:xfrm>
            <a:off x="6895262" y="4554868"/>
            <a:ext cx="1166658" cy="2836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4" name="直線接點 24"/>
          <p:cNvCxnSpPr>
            <a:cxnSpLocks noChangeShapeType="1"/>
          </p:cNvCxnSpPr>
          <p:nvPr/>
        </p:nvCxnSpPr>
        <p:spPr bwMode="auto">
          <a:xfrm flipV="1">
            <a:off x="3028071" y="1914786"/>
            <a:ext cx="3978275" cy="7938"/>
          </a:xfrm>
          <a:prstGeom prst="line">
            <a:avLst/>
          </a:prstGeom>
          <a:ln w="19050"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27050" y="1816156"/>
            <a:ext cx="1008062" cy="3207786"/>
            <a:chOff x="611188" y="1881295"/>
            <a:chExt cx="1008062" cy="3207786"/>
          </a:xfrm>
        </p:grpSpPr>
        <p:pic>
          <p:nvPicPr>
            <p:cNvPr id="3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2952533"/>
              <a:ext cx="1008062" cy="72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B800"/>
                    </a:outerShdw>
                  </a:effectLst>
                </a14:hiddenEffects>
              </a:ext>
            </a:extLst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1188" y="1881295"/>
              <a:ext cx="1008061" cy="107123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1189" y="3673258"/>
              <a:ext cx="1008060" cy="1415823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513323" y="4135388"/>
            <a:ext cx="31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</a:t>
            </a:r>
            <a:endParaRPr kumimoji="1" lang="zh-TW" altLang="en-US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7408" y="2380527"/>
            <a:ext cx="31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</a:t>
            </a:r>
            <a:endParaRPr kumimoji="1" lang="zh-TW" altLang="en-US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38" name="直線接點 24"/>
          <p:cNvCxnSpPr>
            <a:cxnSpLocks noChangeShapeType="1"/>
          </p:cNvCxnSpPr>
          <p:nvPr/>
        </p:nvCxnSpPr>
        <p:spPr bwMode="auto">
          <a:xfrm>
            <a:off x="3079750" y="3579813"/>
            <a:ext cx="5562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直線接點 26"/>
          <p:cNvCxnSpPr>
            <a:cxnSpLocks noChangeShapeType="1"/>
          </p:cNvCxnSpPr>
          <p:nvPr/>
        </p:nvCxnSpPr>
        <p:spPr bwMode="auto">
          <a:xfrm>
            <a:off x="1816100" y="3898900"/>
            <a:ext cx="3836020" cy="332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63713" y="727284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63713" y="1570038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72876" y="3235325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31812" y="5635493"/>
            <a:ext cx="324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HK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圓角矩形圖說文字 4"/>
          <p:cNvSpPr>
            <a:spLocks noChangeArrowheads="1"/>
          </p:cNvSpPr>
          <p:nvPr/>
        </p:nvSpPr>
        <p:spPr bwMode="auto">
          <a:xfrm>
            <a:off x="2268538" y="549275"/>
            <a:ext cx="5759846" cy="1150938"/>
          </a:xfrm>
          <a:prstGeom prst="wedgeRoundRectCallout">
            <a:avLst>
              <a:gd name="adj1" fmla="val 40394"/>
              <a:gd name="adj2" fmla="val 151565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000" dirty="0">
                <a:solidFill>
                  <a:srgbClr val="000000"/>
                </a:solidFill>
                <a:latin typeface="標楷體" panose="03000509000000000000" pitchFamily="65" charset="-120"/>
              </a:rPr>
              <a:t>你能</a:t>
            </a:r>
            <a:r>
              <a:rPr lang="zh-TW" altLang="en-US" sz="30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說出</a:t>
            </a:r>
            <a:r>
              <a:rPr lang="en-US" altLang="zh-TW" sz="2800" dirty="0"/>
              <a:t>〈</a:t>
            </a:r>
            <a:r>
              <a:rPr lang="zh-TW" altLang="en-US" sz="2800" dirty="0" smtClean="0"/>
              <a:t>愛護地球</a:t>
            </a:r>
            <a:r>
              <a:rPr lang="en-US" altLang="zh-TW" sz="2800" dirty="0"/>
              <a:t>〉</a:t>
            </a:r>
            <a:r>
              <a:rPr lang="zh-TW" altLang="en-US" sz="2800" dirty="0" smtClean="0"/>
              <a:t>這</a:t>
            </a:r>
            <a:r>
              <a:rPr lang="zh-TW" altLang="en-US" sz="2800" dirty="0"/>
              <a:t>篇</a:t>
            </a:r>
            <a:endParaRPr lang="en-GB" altLang="zh-HK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000" dirty="0">
                <a:solidFill>
                  <a:srgbClr val="000000"/>
                </a:solidFill>
                <a:latin typeface="標楷體" panose="03000509000000000000" pitchFamily="65" charset="-120"/>
              </a:rPr>
              <a:t>說明文的結構嗎？</a:t>
            </a:r>
            <a:endParaRPr lang="zh-HK" altLang="en-US" sz="3000" dirty="0">
              <a:solidFill>
                <a:srgbClr val="000000"/>
              </a:solidFill>
              <a:latin typeface="標楷體" panose="03000509000000000000" pitchFamily="65" charset="-120"/>
            </a:endParaRPr>
          </a:p>
        </p:txBody>
      </p:sp>
      <p:pic>
        <p:nvPicPr>
          <p:cNvPr id="32771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557338"/>
            <a:ext cx="2087563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hambur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52524"/>
            <a:ext cx="22320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圓角矩形圖說文字 4"/>
          <p:cNvSpPr>
            <a:spLocks noChangeArrowheads="1"/>
          </p:cNvSpPr>
          <p:nvPr/>
        </p:nvSpPr>
        <p:spPr bwMode="auto">
          <a:xfrm>
            <a:off x="1331913" y="4652962"/>
            <a:ext cx="6299200" cy="1512341"/>
          </a:xfrm>
          <a:prstGeom prst="wedgeRoundRectCallout">
            <a:avLst>
              <a:gd name="adj1" fmla="val 47500"/>
              <a:gd name="adj2" fmla="val -147648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 smtClean="0"/>
              <a:t>文中</a:t>
            </a:r>
            <a:r>
              <a:rPr lang="zh-TW" altLang="en-US" sz="30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出現</a:t>
            </a:r>
            <a:r>
              <a:rPr lang="zh-TW" altLang="en-US" sz="3000" dirty="0">
                <a:solidFill>
                  <a:srgbClr val="000000"/>
                </a:solidFill>
                <a:latin typeface="標楷體" panose="03000509000000000000" pitchFamily="65" charset="-120"/>
              </a:rPr>
              <a:t>過</a:t>
            </a:r>
            <a:r>
              <a:rPr lang="zh-TW" altLang="en-US" sz="30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哪些說明</a:t>
            </a:r>
            <a:r>
              <a:rPr lang="zh-TW" altLang="en-US" sz="3000" dirty="0">
                <a:solidFill>
                  <a:srgbClr val="000000"/>
                </a:solidFill>
                <a:latin typeface="標楷體" panose="03000509000000000000" pitchFamily="65" charset="-120"/>
              </a:rPr>
              <a:t>手法？</a:t>
            </a:r>
            <a:endParaRPr lang="zh-HK" altLang="en-US" sz="3000" dirty="0">
              <a:solidFill>
                <a:srgbClr val="000000"/>
              </a:solidFill>
              <a:latin typeface="標楷體" panose="03000509000000000000" pitchFamily="65" charset="-120"/>
            </a:endParaRPr>
          </a:p>
        </p:txBody>
      </p:sp>
      <p:sp>
        <p:nvSpPr>
          <p:cNvPr id="11" name="圓角矩形 10"/>
          <p:cNvSpPr>
            <a:spLocks noChangeArrowheads="1"/>
          </p:cNvSpPr>
          <p:nvPr/>
        </p:nvSpPr>
        <p:spPr bwMode="auto">
          <a:xfrm>
            <a:off x="1891506" y="5340168"/>
            <a:ext cx="3544590" cy="75312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舉例說明和分類說明</a:t>
            </a:r>
            <a:endParaRPr lang="zh-HK" altLang="en-US" sz="2800" b="1" dirty="0">
              <a:solidFill>
                <a:srgbClr val="0000FF"/>
              </a:solidFill>
              <a:latin typeface="標楷體" panose="03000509000000000000" pitchFamily="65" charset="-120"/>
            </a:endParaRPr>
          </a:p>
        </p:txBody>
      </p:sp>
      <p:sp>
        <p:nvSpPr>
          <p:cNvPr id="32776" name="日期版面配置區 1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32777" name="頁尾版面配置區 1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32778" name="投影片編號版面配置區 1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DF5B6E-F022-4AEE-9A8A-8DC54237CC34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zh-TW" sz="120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533492" y="1118303"/>
            <a:ext cx="20882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zh-HK" altLang="en-US" sz="28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8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圓角矩形圖說文字 4"/>
          <p:cNvSpPr>
            <a:spLocks noChangeArrowheads="1"/>
          </p:cNvSpPr>
          <p:nvPr/>
        </p:nvSpPr>
        <p:spPr bwMode="auto">
          <a:xfrm>
            <a:off x="2268538" y="549275"/>
            <a:ext cx="5759846" cy="1150938"/>
          </a:xfrm>
          <a:prstGeom prst="wedgeRoundRectCallout">
            <a:avLst>
              <a:gd name="adj1" fmla="val 40394"/>
              <a:gd name="adj2" fmla="val 151565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3000" dirty="0">
              <a:solidFill>
                <a:srgbClr val="000000"/>
              </a:solidFill>
              <a:latin typeface="標楷體" panose="03000509000000000000" pitchFamily="65" charset="-120"/>
            </a:endParaRPr>
          </a:p>
        </p:txBody>
      </p:sp>
      <p:pic>
        <p:nvPicPr>
          <p:cNvPr id="32771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557338"/>
            <a:ext cx="2087563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hambur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83" y="1652524"/>
            <a:ext cx="22320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圓角矩形圖說文字 4"/>
          <p:cNvSpPr>
            <a:spLocks noChangeArrowheads="1"/>
          </p:cNvSpPr>
          <p:nvPr/>
        </p:nvSpPr>
        <p:spPr bwMode="auto">
          <a:xfrm>
            <a:off x="1331913" y="4652962"/>
            <a:ext cx="6299200" cy="1512341"/>
          </a:xfrm>
          <a:prstGeom prst="wedgeRoundRectCallout">
            <a:avLst>
              <a:gd name="adj1" fmla="val 47500"/>
              <a:gd name="adj2" fmla="val -147648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3000" dirty="0">
              <a:solidFill>
                <a:srgbClr val="000000"/>
              </a:solidFill>
              <a:latin typeface="標楷體" panose="03000509000000000000" pitchFamily="65" charset="-120"/>
            </a:endParaRPr>
          </a:p>
        </p:txBody>
      </p:sp>
      <p:sp>
        <p:nvSpPr>
          <p:cNvPr id="11" name="圓角矩形 10"/>
          <p:cNvSpPr>
            <a:spLocks noChangeArrowheads="1"/>
          </p:cNvSpPr>
          <p:nvPr/>
        </p:nvSpPr>
        <p:spPr bwMode="auto">
          <a:xfrm>
            <a:off x="1891506" y="5340168"/>
            <a:ext cx="3544590" cy="75312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舉例說明和分類說明</a:t>
            </a:r>
            <a:endParaRPr lang="zh-HK" altLang="en-US" sz="2800" b="1" dirty="0">
              <a:solidFill>
                <a:srgbClr val="0000FF"/>
              </a:solidFill>
              <a:latin typeface="標楷體" panose="03000509000000000000" pitchFamily="65" charset="-120"/>
            </a:endParaRPr>
          </a:p>
        </p:txBody>
      </p:sp>
      <p:sp>
        <p:nvSpPr>
          <p:cNvPr id="14" name="圓角矩形 10"/>
          <p:cNvSpPr>
            <a:spLocks noChangeArrowheads="1"/>
          </p:cNvSpPr>
          <p:nvPr/>
        </p:nvSpPr>
        <p:spPr bwMode="auto">
          <a:xfrm>
            <a:off x="5220072" y="4624717"/>
            <a:ext cx="2401652" cy="75312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標楷體" panose="03000509000000000000" pitchFamily="65" charset="-120"/>
              </a:rPr>
              <a:t>數字說明</a:t>
            </a:r>
            <a:endParaRPr lang="zh-HK" altLang="en-US" sz="3800" b="1" dirty="0">
              <a:solidFill>
                <a:srgbClr val="0000FF"/>
              </a:solidFill>
              <a:latin typeface="標楷體" panose="03000509000000000000" pitchFamily="65" charset="-120"/>
            </a:endParaRPr>
          </a:p>
        </p:txBody>
      </p:sp>
      <p:sp>
        <p:nvSpPr>
          <p:cNvPr id="32776" name="日期版面配置區 1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32777" name="頁尾版面配置區 1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32778" name="投影片編號版面配置區 1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DF5B6E-F022-4AEE-9A8A-8DC54237CC34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zh-TW" sz="120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533492" y="1118303"/>
            <a:ext cx="20882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「總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zh-HK" altLang="en-US" sz="28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499308" y="2265029"/>
            <a:ext cx="3685450" cy="1740035"/>
          </a:xfrm>
          <a:prstGeom prst="wedgeRoundRectCallout">
            <a:avLst>
              <a:gd name="adj1" fmla="val 82074"/>
              <a:gd name="adj2" fmla="val -383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寫作說明文要留意：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審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題：要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說明甚麼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段落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結構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具體說出各段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endParaRPr lang="zh-HK" altLang="en-US" sz="2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88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結構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大匯演</a:t>
            </a:r>
            <a:endParaRPr lang="zh-HK" altLang="en-US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2</a:t>
            </a:fld>
            <a:endParaRPr lang="zh-TW" altLang="en-US"/>
          </a:p>
        </p:txBody>
      </p:sp>
      <p:grpSp>
        <p:nvGrpSpPr>
          <p:cNvPr id="6" name="群組 6"/>
          <p:cNvGrpSpPr/>
          <p:nvPr/>
        </p:nvGrpSpPr>
        <p:grpSpPr>
          <a:xfrm>
            <a:off x="457200" y="1484785"/>
            <a:ext cx="8717820" cy="4968552"/>
            <a:chOff x="3788306" y="-8992"/>
            <a:chExt cx="8717820" cy="4737142"/>
          </a:xfrm>
        </p:grpSpPr>
        <p:sp>
          <p:nvSpPr>
            <p:cNvPr id="7" name="圓角矩形圖說文字 7"/>
            <p:cNvSpPr/>
            <p:nvPr/>
          </p:nvSpPr>
          <p:spPr>
            <a:xfrm>
              <a:off x="3788306" y="-8992"/>
              <a:ext cx="7715200" cy="4737142"/>
            </a:xfrm>
            <a:prstGeom prst="wedgeRoundRectCallout">
              <a:avLst>
                <a:gd name="adj1" fmla="val 59649"/>
                <a:gd name="adj2" fmla="val 32809"/>
                <a:gd name="adj3" fmla="val 16667"/>
              </a:avLst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zh-TW" altLang="en-US" sz="26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要寫好一篇說明文，需要</a:t>
              </a:r>
              <a:r>
                <a:rPr lang="zh-TW" altLang="en-US" sz="26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綜合運用</a:t>
              </a:r>
              <a:r>
                <a:rPr lang="zh-TW" altLang="en-US" sz="26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你們早前所學的不同技巧。今天，我們來個</a:t>
              </a:r>
              <a:r>
                <a:rPr lang="zh-TW" altLang="en-US" sz="26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大匯</a:t>
              </a:r>
              <a:r>
                <a:rPr lang="zh-TW" altLang="en-US" sz="2600" b="1" dirty="0" smtClean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演</a:t>
              </a:r>
              <a:r>
                <a:rPr lang="zh-TW" altLang="en-US" sz="2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，把學過的</a:t>
              </a:r>
              <a:endPara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2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  <a:defRPr/>
              </a:pPr>
              <a:endPara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  <a:defRPr/>
              </a:pPr>
              <a:r>
                <a:rPr lang="zh-TW" altLang="en-US" sz="26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全部施展出來！</a:t>
              </a:r>
              <a:endPara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pic>
          <p:nvPicPr>
            <p:cNvPr id="8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6043" y="2848419"/>
              <a:ext cx="1410083" cy="129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755576" y="2427140"/>
            <a:ext cx="4248472" cy="929852"/>
            <a:chOff x="-1096898" y="1121542"/>
            <a:chExt cx="4248472" cy="929852"/>
          </a:xfrm>
        </p:grpSpPr>
        <p:pic>
          <p:nvPicPr>
            <p:cNvPr id="9" name="圖片 10"/>
            <p:cNvPicPr/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687" l="0" r="9953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39238" y="1121542"/>
              <a:ext cx="778431" cy="89147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1" name="群組 1"/>
            <p:cNvGrpSpPr/>
            <p:nvPr/>
          </p:nvGrpSpPr>
          <p:grpSpPr>
            <a:xfrm>
              <a:off x="928661" y="1132384"/>
              <a:ext cx="1601417" cy="747463"/>
              <a:chOff x="5652120" y="5013176"/>
              <a:chExt cx="2304256" cy="1105323"/>
            </a:xfrm>
          </p:grpSpPr>
          <p:pic>
            <p:nvPicPr>
              <p:cNvPr id="13" name="圖片 30"/>
              <p:cNvPicPr/>
              <p:nvPr/>
            </p:nvPicPr>
            <p:blipFill rotWithShape="1">
              <a:blip r:embed="rId5" cstate="screen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100000" l="0" r="98592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5652120" y="5013176"/>
                <a:ext cx="864096" cy="108012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4" name="圖片 31"/>
              <p:cNvPicPr/>
              <p:nvPr/>
            </p:nvPicPr>
            <p:blipFill rotWithShape="1">
              <a:blip r:embed="rId5" cstate="screen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100000" l="0" r="98592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6372201" y="5038379"/>
                <a:ext cx="864096" cy="108012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5" name="圖片 32"/>
              <p:cNvPicPr/>
              <p:nvPr/>
            </p:nvPicPr>
            <p:blipFill rotWithShape="1">
              <a:blip r:embed="rId5" cstate="screen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100000" l="0" r="98592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092280" y="5019067"/>
                <a:ext cx="864096" cy="108012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-1096898" y="1220397"/>
              <a:ext cx="4248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中心句</a:t>
              </a:r>
              <a:endPara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endParaRPr lang="zh-HK" alt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10361" y="3027434"/>
            <a:ext cx="7866095" cy="1121646"/>
            <a:chOff x="-2563688" y="3651999"/>
            <a:chExt cx="7866095" cy="1121646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2117" y="3651999"/>
              <a:ext cx="700290" cy="1121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-2563688" y="3913017"/>
              <a:ext cx="741682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標示語 </a:t>
              </a:r>
              <a:r>
                <a:rPr lang="zh-TW" altLang="en-US" sz="26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26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2600" dirty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表示次序、分類、原因、後果等的詞語</a:t>
              </a:r>
              <a:r>
                <a:rPr lang="en-US" altLang="zh-TW" sz="26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lang="zh-HK" altLang="en-US" sz="26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10361" y="4592741"/>
            <a:ext cx="6867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說明的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方法 </a:t>
            </a:r>
            <a:r>
              <a:rPr lang="en-US" altLang="zh-TW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分類說明、舉例說明、數字說明</a:t>
            </a:r>
            <a:r>
              <a:rPr lang="en-US" altLang="zh-TW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HK" altLang="en-US" sz="2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10362" y="4936638"/>
            <a:ext cx="4984891" cy="1156658"/>
            <a:chOff x="-1016347" y="1502607"/>
            <a:chExt cx="3672408" cy="1156658"/>
          </a:xfrm>
        </p:grpSpPr>
        <p:pic>
          <p:nvPicPr>
            <p:cNvPr id="17" name="Picture 3" descr="hamburge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9054" y="1502607"/>
              <a:ext cx="725868" cy="940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-1016347" y="1797491"/>
              <a:ext cx="367240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5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說明的</a:t>
              </a:r>
              <a:r>
                <a:rPr lang="zh-TW" altLang="en-US" sz="25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結構</a:t>
              </a:r>
              <a:r>
                <a:rPr lang="zh-TW" altLang="en-US" sz="2500" dirty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（總</a:t>
              </a:r>
              <a:r>
                <a:rPr lang="en-US" altLang="zh-TW" sz="2500" dirty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</a:t>
              </a:r>
              <a:r>
                <a:rPr lang="zh-TW" altLang="en-US" sz="2500" dirty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</a:t>
              </a:r>
              <a:r>
                <a:rPr lang="en-US" altLang="zh-TW" sz="2500" dirty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</a:t>
              </a:r>
              <a:r>
                <a:rPr lang="zh-TW" altLang="en-US" sz="2500" dirty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總）</a:t>
              </a:r>
              <a:endParaRPr lang="zh-HK" altLang="en-US" sz="2500" dirty="0">
                <a:solidFill>
                  <a:srgbClr val="002060"/>
                </a:solidFill>
              </a:endParaRPr>
            </a:p>
            <a:p>
              <a:r>
                <a:rPr lang="zh-TW" altLang="en-US" sz="25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endParaRPr lang="zh-HK" altLang="en-US" sz="25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21564" y="3906261"/>
            <a:ext cx="6668189" cy="598361"/>
            <a:chOff x="755576" y="3676144"/>
            <a:chExt cx="6336704" cy="598361"/>
          </a:xfrm>
        </p:grpSpPr>
        <p:sp>
          <p:nvSpPr>
            <p:cNvPr id="18" name="TextBox 17"/>
            <p:cNvSpPr txBox="1"/>
            <p:nvPr/>
          </p:nvSpPr>
          <p:spPr>
            <a:xfrm>
              <a:off x="755576" y="3741546"/>
              <a:ext cx="633670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文章</a:t>
              </a:r>
              <a:r>
                <a:rPr lang="zh-TW" altLang="en-US" sz="26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題目 </a:t>
              </a:r>
              <a:r>
                <a:rPr lang="en-US" altLang="zh-TW" sz="26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26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題眼                                     </a:t>
              </a:r>
              <a:r>
                <a:rPr lang="en-US" altLang="zh-TW" sz="26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lang="zh-HK" alt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7" name="Oval Callout 26"/>
            <p:cNvSpPr/>
            <p:nvPr/>
          </p:nvSpPr>
          <p:spPr>
            <a:xfrm>
              <a:off x="3236458" y="3676144"/>
              <a:ext cx="1042793" cy="598361"/>
            </a:xfrm>
            <a:prstGeom prst="wedgeEllipseCallout">
              <a:avLst>
                <a:gd name="adj1" fmla="val -64548"/>
                <a:gd name="adj2" fmla="val 14798"/>
              </a:avLst>
            </a:prstGeom>
            <a:ln>
              <a:solidFill>
                <a:srgbClr val="6414B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主題</a:t>
              </a:r>
              <a:endParaRPr lang="zh-HK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8" name="Oval Callout 27"/>
            <p:cNvSpPr/>
            <p:nvPr/>
          </p:nvSpPr>
          <p:spPr>
            <a:xfrm>
              <a:off x="4377138" y="3695378"/>
              <a:ext cx="1413523" cy="570272"/>
            </a:xfrm>
            <a:prstGeom prst="wedgeEllipseCallout">
              <a:avLst>
                <a:gd name="adj1" fmla="val 61405"/>
                <a:gd name="adj2" fmla="val 3553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內容</a:t>
              </a:r>
              <a:endParaRPr lang="zh-HK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94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100013"/>
            <a:ext cx="8280400" cy="10255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/>
          <a:p>
            <a:r>
              <a:rPr lang="zh-TW" altLang="en-US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「總─分─總」結構</a:t>
            </a:r>
          </a:p>
        </p:txBody>
      </p:sp>
      <p:pic>
        <p:nvPicPr>
          <p:cNvPr id="18435" name="Picture 3" descr="hambu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60350"/>
            <a:ext cx="5245100" cy="679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87376" y="1557338"/>
            <a:ext cx="4211638" cy="1511300"/>
          </a:xfrm>
          <a:prstGeom prst="rightArrowCallout">
            <a:avLst>
              <a:gd name="adj1" fmla="val 32853"/>
              <a:gd name="adj2" fmla="val 31507"/>
              <a:gd name="adj3" fmla="val 50987"/>
              <a:gd name="adj4" fmla="val 75551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dirty="0">
                <a:solidFill>
                  <a:srgbClr val="FF0000"/>
                </a:solidFill>
              </a:rPr>
              <a:t>「總」</a:t>
            </a:r>
            <a:r>
              <a:rPr kumimoji="0" lang="en-US" altLang="zh-TW" sz="3000" dirty="0">
                <a:solidFill>
                  <a:srgbClr val="FF0000"/>
                </a:solidFill>
              </a:rPr>
              <a:t>(</a:t>
            </a:r>
            <a:r>
              <a:rPr kumimoji="0" lang="zh-TW" altLang="en-US" sz="3000" dirty="0">
                <a:solidFill>
                  <a:srgbClr val="FF0000"/>
                </a:solidFill>
              </a:rPr>
              <a:t>第一段</a:t>
            </a:r>
            <a:r>
              <a:rPr kumimoji="0" lang="en-US" altLang="zh-TW" sz="3000" dirty="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500" dirty="0">
                <a:solidFill>
                  <a:srgbClr val="7030A0"/>
                </a:solidFill>
              </a:rPr>
              <a:t>概</a:t>
            </a:r>
            <a:r>
              <a:rPr lang="zh-TW" altLang="en-US" sz="2500" dirty="0">
                <a:solidFill>
                  <a:srgbClr val="7030A0"/>
                </a:solidFill>
              </a:rPr>
              <a:t>括</a:t>
            </a:r>
            <a:r>
              <a:rPr lang="zh-TW" altLang="en-US" sz="2500" dirty="0"/>
              <a:t>地寫出文章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500" dirty="0"/>
              <a:t>最重要的訊息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87375" y="4836816"/>
            <a:ext cx="4211639" cy="1440000"/>
          </a:xfrm>
          <a:prstGeom prst="rightArrowCallout">
            <a:avLst>
              <a:gd name="adj1" fmla="val 33597"/>
              <a:gd name="adj2" fmla="val 34591"/>
              <a:gd name="adj3" fmla="val 51915"/>
              <a:gd name="adj4" fmla="val 76191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dirty="0">
                <a:solidFill>
                  <a:srgbClr val="FF0000"/>
                </a:solidFill>
              </a:rPr>
              <a:t>「總」</a:t>
            </a:r>
            <a:r>
              <a:rPr kumimoji="0" lang="en-US" altLang="zh-TW" sz="3000" dirty="0">
                <a:solidFill>
                  <a:srgbClr val="FF0000"/>
                </a:solidFill>
              </a:rPr>
              <a:t>(</a:t>
            </a:r>
            <a:r>
              <a:rPr kumimoji="0" lang="zh-TW" altLang="en-US" sz="3000" dirty="0">
                <a:solidFill>
                  <a:srgbClr val="FF0000"/>
                </a:solidFill>
              </a:rPr>
              <a:t>最後一段</a:t>
            </a:r>
            <a:r>
              <a:rPr kumimoji="0" lang="en-US" altLang="zh-TW" sz="3000" dirty="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500" dirty="0"/>
              <a:t>作出</a:t>
            </a:r>
            <a:r>
              <a:rPr kumimoji="0" lang="zh-TW" altLang="en-US" sz="2500" dirty="0">
                <a:solidFill>
                  <a:srgbClr val="7030A0"/>
                </a:solidFill>
              </a:rPr>
              <a:t>總結</a:t>
            </a:r>
            <a:r>
              <a:rPr kumimoji="0" lang="zh-TW" altLang="en-US" sz="2500" dirty="0"/>
              <a:t>，</a:t>
            </a:r>
            <a:endParaRPr lang="zh-TW" altLang="en-US" sz="25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500" dirty="0"/>
              <a:t>與首段的內容相呼應</a:t>
            </a:r>
          </a:p>
        </p:txBody>
      </p:sp>
      <p:sp>
        <p:nvSpPr>
          <p:cNvPr id="18439" name="日期版面配置區 10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18440" name="頁尾版面配置區 1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18441" name="投影片編號版面配置區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BC403-81A1-4859-91BA-7CA3CAEFD6C3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200" smtClean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87376" y="3199306"/>
            <a:ext cx="4211638" cy="1511300"/>
          </a:xfrm>
          <a:prstGeom prst="rightArrowCallout">
            <a:avLst>
              <a:gd name="adj1" fmla="val 32853"/>
              <a:gd name="adj2" fmla="val 31507"/>
              <a:gd name="adj3" fmla="val 50987"/>
              <a:gd name="adj4" fmla="val 75551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zh-TW" altLang="en-US" sz="3000" dirty="0">
                <a:solidFill>
                  <a:srgbClr val="FF0000"/>
                </a:solidFill>
              </a:rPr>
              <a:t>「分」</a:t>
            </a:r>
            <a:r>
              <a:rPr kumimoji="0" lang="en-US" altLang="zh-TW" sz="3000" dirty="0">
                <a:solidFill>
                  <a:srgbClr val="FF0000"/>
                </a:solidFill>
              </a:rPr>
              <a:t>(</a:t>
            </a:r>
            <a:r>
              <a:rPr kumimoji="0" lang="zh-TW" altLang="en-US" sz="3000" dirty="0">
                <a:solidFill>
                  <a:srgbClr val="FF0000"/>
                </a:solidFill>
              </a:rPr>
              <a:t>中間段落</a:t>
            </a:r>
            <a:r>
              <a:rPr kumimoji="0" lang="en-US" altLang="zh-TW" sz="3000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zh-TW" altLang="en-US" sz="2500" dirty="0"/>
              <a:t>分段</a:t>
            </a:r>
            <a:r>
              <a:rPr kumimoji="0" lang="zh-TW" altLang="en-US" sz="2500" dirty="0">
                <a:solidFill>
                  <a:srgbClr val="7030A0"/>
                </a:solidFill>
              </a:rPr>
              <a:t>具體說明</a:t>
            </a:r>
            <a:r>
              <a:rPr lang="zh-TW" altLang="en-US" sz="2500" dirty="0" smtClean="0"/>
              <a:t>內容</a:t>
            </a:r>
            <a:endParaRPr lang="en-US" altLang="zh-TW" sz="2500" dirty="0" smtClean="0"/>
          </a:p>
          <a:p>
            <a:pPr>
              <a:spcBef>
                <a:spcPct val="0"/>
              </a:spcBef>
              <a:buNone/>
            </a:pPr>
            <a:r>
              <a:rPr lang="zh-TW" altLang="en-US" sz="2200" dirty="0" smtClean="0">
                <a:solidFill>
                  <a:srgbClr val="7030A0"/>
                </a:solidFill>
              </a:rPr>
              <a:t>中心句</a:t>
            </a:r>
            <a:r>
              <a:rPr lang="en-US" altLang="zh-TW" sz="2200" dirty="0" smtClean="0">
                <a:solidFill>
                  <a:srgbClr val="7030A0"/>
                </a:solidFill>
              </a:rPr>
              <a:t>+</a:t>
            </a:r>
            <a:r>
              <a:rPr lang="zh-TW" altLang="en-US" sz="2200" dirty="0" smtClean="0">
                <a:solidFill>
                  <a:srgbClr val="7030A0"/>
                </a:solidFill>
              </a:rPr>
              <a:t>標示語</a:t>
            </a:r>
            <a:r>
              <a:rPr lang="en-US" altLang="zh-TW" sz="2200" dirty="0" smtClean="0">
                <a:solidFill>
                  <a:srgbClr val="7030A0"/>
                </a:solidFill>
              </a:rPr>
              <a:t>+</a:t>
            </a:r>
            <a:r>
              <a:rPr lang="zh-TW" altLang="en-US" sz="2200" dirty="0" smtClean="0">
                <a:solidFill>
                  <a:srgbClr val="7030A0"/>
                </a:solidFill>
              </a:rPr>
              <a:t>說明手法</a:t>
            </a:r>
            <a:endParaRPr lang="zh-TW" altLang="en-US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0"/>
          <p:cNvSpPr>
            <a:spLocks noChangeArrowheads="1"/>
          </p:cNvSpPr>
          <p:nvPr/>
        </p:nvSpPr>
        <p:spPr bwMode="auto">
          <a:xfrm>
            <a:off x="448290" y="1842434"/>
            <a:ext cx="77041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TW" sz="6000" dirty="0"/>
          </a:p>
        </p:txBody>
      </p:sp>
      <p:sp>
        <p:nvSpPr>
          <p:cNvPr id="22533" name="日期版面配置區 1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22534" name="頁尾版面配置區 1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22535" name="投影片編號版面配置區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7B7E24-A15B-451F-9895-FD4F074F1201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20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908" y="297050"/>
            <a:ext cx="8008540" cy="11157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algn="ctr">
              <a:spcBef>
                <a:spcPct val="0"/>
              </a:spcBef>
              <a:buNone/>
              <a:defRPr kumimoji="0" sz="44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kumimoji="0">
                <a:solidFill>
                  <a:schemeClr val="dk1"/>
                </a:solidFill>
              </a:defRPr>
            </a:lvl2pPr>
            <a:lvl3pPr>
              <a:defRPr kumimoji="0">
                <a:solidFill>
                  <a:schemeClr val="dk1"/>
                </a:solidFill>
              </a:defRPr>
            </a:lvl3pPr>
            <a:lvl4pPr>
              <a:defRPr kumimoji="0">
                <a:solidFill>
                  <a:schemeClr val="dk1"/>
                </a:solidFill>
              </a:defRPr>
            </a:lvl4pPr>
            <a:lvl5pPr>
              <a:defRPr kumimoji="0">
                <a:solidFill>
                  <a:schemeClr val="dk1"/>
                </a:solidFill>
              </a:defRPr>
            </a:lvl5pPr>
            <a:lvl6pPr>
              <a:defRPr kumimoji="0">
                <a:solidFill>
                  <a:schemeClr val="dk1"/>
                </a:solidFill>
              </a:defRPr>
            </a:lvl6pPr>
            <a:lvl7pPr>
              <a:defRPr kumimoji="0">
                <a:solidFill>
                  <a:schemeClr val="dk1"/>
                </a:solidFill>
              </a:defRPr>
            </a:lvl7pPr>
            <a:lvl8pPr>
              <a:defRPr kumimoji="0">
                <a:solidFill>
                  <a:schemeClr val="dk1"/>
                </a:solidFill>
              </a:defRPr>
            </a:lvl8pPr>
            <a:lvl9pPr>
              <a:defRPr kumimoji="0">
                <a:solidFill>
                  <a:schemeClr val="dk1"/>
                </a:solidFill>
              </a:defRPr>
            </a:lvl9pPr>
          </a:lstStyle>
          <a:p>
            <a:r>
              <a:rPr lang="zh-TW" altLang="en-US" dirty="0"/>
              <a:t>說明文的</a:t>
            </a:r>
            <a:r>
              <a:rPr lang="zh-TW" altLang="en-US" dirty="0">
                <a:solidFill>
                  <a:schemeClr val="tx1"/>
                </a:solidFill>
              </a:rPr>
              <a:t>結構</a:t>
            </a:r>
            <a:r>
              <a:rPr lang="zh-TW" altLang="en-US" dirty="0">
                <a:solidFill>
                  <a:srgbClr val="00B050"/>
                </a:solidFill>
              </a:rPr>
              <a:t>大匯</a:t>
            </a:r>
            <a:r>
              <a:rPr lang="zh-TW" altLang="en-US" dirty="0" smtClean="0">
                <a:solidFill>
                  <a:srgbClr val="00B050"/>
                </a:solidFill>
              </a:rPr>
              <a:t>演</a:t>
            </a:r>
            <a:endParaRPr lang="zh-HK" altLang="en-US" dirty="0">
              <a:solidFill>
                <a:srgbClr val="00B05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658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9" name="圓角矩形圖說文字 7"/>
          <p:cNvSpPr/>
          <p:nvPr/>
        </p:nvSpPr>
        <p:spPr>
          <a:xfrm>
            <a:off x="883940" y="1844657"/>
            <a:ext cx="7432476" cy="4250756"/>
          </a:xfrm>
          <a:prstGeom prst="wedgeRoundRectCallout">
            <a:avLst>
              <a:gd name="adj1" fmla="val 59649"/>
              <a:gd name="adj2" fmla="val 32809"/>
              <a:gd name="adj3" fmla="val 16667"/>
            </a:avLst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今天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的作文題目是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愛護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地球</a:t>
            </a:r>
            <a:endParaRPr lang="en-US" altLang="zh-TW" sz="4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你們就來個</a:t>
            </a:r>
            <a:r>
              <a:rPr lang="zh-TW" altLang="en-US" sz="4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大匯</a:t>
            </a:r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，把學過的技巧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全部施展出來吧！</a:t>
            </a:r>
            <a:endParaRPr lang="en-US" altLang="zh-TW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0"/>
          <p:cNvSpPr>
            <a:spLocks noChangeArrowheads="1"/>
          </p:cNvSpPr>
          <p:nvPr/>
        </p:nvSpPr>
        <p:spPr bwMode="auto">
          <a:xfrm>
            <a:off x="1003499" y="1700808"/>
            <a:ext cx="77041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u="sng"/>
              <a:t/>
            </a:r>
            <a:br>
              <a:rPr lang="zh-TW" altLang="en-US" sz="4400" u="sng"/>
            </a:br>
            <a:r>
              <a:rPr lang="zh-TW" altLang="en-US" sz="3000"/>
              <a:t/>
            </a:r>
            <a:br>
              <a:rPr lang="zh-TW" altLang="en-US" sz="3000"/>
            </a:br>
            <a:endParaRPr lang="en-US" altLang="zh-TW" sz="6000"/>
          </a:p>
        </p:txBody>
      </p:sp>
      <p:sp>
        <p:nvSpPr>
          <p:cNvPr id="22533" name="日期版面配置區 1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22534" name="頁尾版面配置區 1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22535" name="投影片編號版面配置區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7B7E24-A15B-451F-9895-FD4F074F1201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200" smtClean="0"/>
          </a:p>
        </p:txBody>
      </p:sp>
      <p:sp>
        <p:nvSpPr>
          <p:cNvPr id="4" name="TextBox 3"/>
          <p:cNvSpPr txBox="1"/>
          <p:nvPr/>
        </p:nvSpPr>
        <p:spPr>
          <a:xfrm>
            <a:off x="518159" y="597436"/>
            <a:ext cx="8008540" cy="11157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algn="ctr">
              <a:spcBef>
                <a:spcPct val="0"/>
              </a:spcBef>
              <a:buNone/>
              <a:defRPr kumimoji="0" sz="44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kumimoji="0">
                <a:solidFill>
                  <a:schemeClr val="dk1"/>
                </a:solidFill>
              </a:defRPr>
            </a:lvl2pPr>
            <a:lvl3pPr>
              <a:defRPr kumimoji="0">
                <a:solidFill>
                  <a:schemeClr val="dk1"/>
                </a:solidFill>
              </a:defRPr>
            </a:lvl3pPr>
            <a:lvl4pPr>
              <a:defRPr kumimoji="0">
                <a:solidFill>
                  <a:schemeClr val="dk1"/>
                </a:solidFill>
              </a:defRPr>
            </a:lvl4pPr>
            <a:lvl5pPr>
              <a:defRPr kumimoji="0">
                <a:solidFill>
                  <a:schemeClr val="dk1"/>
                </a:solidFill>
              </a:defRPr>
            </a:lvl5pPr>
            <a:lvl6pPr>
              <a:defRPr kumimoji="0">
                <a:solidFill>
                  <a:schemeClr val="dk1"/>
                </a:solidFill>
              </a:defRPr>
            </a:lvl6pPr>
            <a:lvl7pPr>
              <a:defRPr kumimoji="0">
                <a:solidFill>
                  <a:schemeClr val="dk1"/>
                </a:solidFill>
              </a:defRPr>
            </a:lvl7pPr>
            <a:lvl8pPr>
              <a:defRPr kumimoji="0">
                <a:solidFill>
                  <a:schemeClr val="dk1"/>
                </a:solidFill>
              </a:defRPr>
            </a:lvl8pPr>
            <a:lvl9pPr>
              <a:defRPr kumimoji="0">
                <a:solidFill>
                  <a:schemeClr val="dk1"/>
                </a:solidFill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</a:rPr>
              <a:t>作文題目：</a:t>
            </a:r>
            <a:r>
              <a:rPr lang="zh-TW" altLang="en-US" spc="600" dirty="0" smtClean="0">
                <a:solidFill>
                  <a:schemeClr val="tx1"/>
                </a:solidFill>
              </a:rPr>
              <a:t>愛護地球</a:t>
            </a:r>
            <a:endParaRPr lang="zh-HK" altLang="en-US" spc="6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47917" y="775500"/>
            <a:ext cx="1262439" cy="8054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Rounded Rectangle 20"/>
          <p:cNvSpPr/>
          <p:nvPr/>
        </p:nvSpPr>
        <p:spPr>
          <a:xfrm>
            <a:off x="5918455" y="781739"/>
            <a:ext cx="1318305" cy="805497"/>
          </a:xfrm>
          <a:prstGeom prst="roundRect">
            <a:avLst/>
          </a:prstGeom>
          <a:noFill/>
          <a:ln>
            <a:solidFill>
              <a:srgbClr val="641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11" name="雲朵形圖說文字 10"/>
          <p:cNvSpPr/>
          <p:nvPr/>
        </p:nvSpPr>
        <p:spPr>
          <a:xfrm>
            <a:off x="761235" y="2132608"/>
            <a:ext cx="6115021" cy="2376264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kern="100" dirty="0" smtClean="0">
                <a:solidFill>
                  <a:schemeClr val="tx1"/>
                </a:solidFill>
                <a:latin typeface="Times New Roman"/>
                <a:ea typeface="標楷體"/>
              </a:rPr>
              <a:t>我要先</a:t>
            </a:r>
            <a:r>
              <a:rPr lang="zh-TW" altLang="en-US" sz="3200" kern="100" dirty="0">
                <a:solidFill>
                  <a:schemeClr val="tx1"/>
                </a:solidFill>
                <a:latin typeface="Times New Roman"/>
                <a:ea typeface="標楷體"/>
              </a:rPr>
              <a:t>審題，找題眼，</a:t>
            </a:r>
            <a:r>
              <a:rPr lang="zh-TW" altLang="en-US" sz="3200" kern="100" dirty="0" smtClean="0">
                <a:solidFill>
                  <a:schemeClr val="tx1"/>
                </a:solidFill>
                <a:latin typeface="Times New Roman"/>
                <a:ea typeface="標楷體"/>
              </a:rPr>
              <a:t>推測內容</a:t>
            </a:r>
            <a:r>
              <a:rPr lang="zh-TW" altLang="en-US" sz="3200" kern="100" dirty="0">
                <a:solidFill>
                  <a:schemeClr val="tx1"/>
                </a:solidFill>
                <a:latin typeface="Times New Roman"/>
                <a:ea typeface="標楷體"/>
              </a:rPr>
              <a:t>；</a:t>
            </a:r>
          </a:p>
        </p:txBody>
      </p:sp>
    </p:spTree>
    <p:extLst>
      <p:ext uri="{BB962C8B-B14F-4D97-AF65-F5344CB8AC3E}">
        <p14:creationId xmlns:p14="http://schemas.microsoft.com/office/powerpoint/2010/main" val="33505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0"/>
          <p:cNvSpPr>
            <a:spLocks noChangeArrowheads="1"/>
          </p:cNvSpPr>
          <p:nvPr/>
        </p:nvSpPr>
        <p:spPr bwMode="auto">
          <a:xfrm>
            <a:off x="1003499" y="1700808"/>
            <a:ext cx="77041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u="sng"/>
              <a:t/>
            </a:r>
            <a:br>
              <a:rPr lang="zh-TW" altLang="en-US" sz="4400" u="sng"/>
            </a:br>
            <a:r>
              <a:rPr lang="zh-TW" altLang="en-US" sz="3000"/>
              <a:t/>
            </a:r>
            <a:br>
              <a:rPr lang="zh-TW" altLang="en-US" sz="3000"/>
            </a:br>
            <a:endParaRPr lang="en-US" altLang="zh-TW" sz="6000"/>
          </a:p>
        </p:txBody>
      </p:sp>
      <p:sp>
        <p:nvSpPr>
          <p:cNvPr id="22533" name="日期版面配置區 1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22534" name="頁尾版面配置區 1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22535" name="投影片編號版面配置區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7B7E24-A15B-451F-9895-FD4F074F1201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20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908" y="297050"/>
            <a:ext cx="8008540" cy="11157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algn="ctr">
              <a:spcBef>
                <a:spcPct val="0"/>
              </a:spcBef>
              <a:buNone/>
              <a:defRPr kumimoji="0" sz="44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kumimoji="0">
                <a:solidFill>
                  <a:schemeClr val="dk1"/>
                </a:solidFill>
              </a:defRPr>
            </a:lvl2pPr>
            <a:lvl3pPr>
              <a:defRPr kumimoji="0">
                <a:solidFill>
                  <a:schemeClr val="dk1"/>
                </a:solidFill>
              </a:defRPr>
            </a:lvl3pPr>
            <a:lvl4pPr>
              <a:defRPr kumimoji="0">
                <a:solidFill>
                  <a:schemeClr val="dk1"/>
                </a:solidFill>
              </a:defRPr>
            </a:lvl4pPr>
            <a:lvl5pPr>
              <a:defRPr kumimoji="0">
                <a:solidFill>
                  <a:schemeClr val="dk1"/>
                </a:solidFill>
              </a:defRPr>
            </a:lvl5pPr>
            <a:lvl6pPr>
              <a:defRPr kumimoji="0">
                <a:solidFill>
                  <a:schemeClr val="dk1"/>
                </a:solidFill>
              </a:defRPr>
            </a:lvl6pPr>
            <a:lvl7pPr>
              <a:defRPr kumimoji="0">
                <a:solidFill>
                  <a:schemeClr val="dk1"/>
                </a:solidFill>
              </a:defRPr>
            </a:lvl7pPr>
            <a:lvl8pPr>
              <a:defRPr kumimoji="0">
                <a:solidFill>
                  <a:schemeClr val="dk1"/>
                </a:solidFill>
              </a:defRPr>
            </a:lvl8pPr>
            <a:lvl9pPr>
              <a:defRPr kumimoji="0">
                <a:solidFill>
                  <a:schemeClr val="dk1"/>
                </a:solidFill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</a:rPr>
              <a:t>作文題目：</a:t>
            </a:r>
            <a:r>
              <a:rPr lang="en-US" altLang="zh-TW" dirty="0" smtClean="0">
                <a:solidFill>
                  <a:schemeClr val="tx1"/>
                </a:solidFill>
              </a:rPr>
              <a:t>〈</a:t>
            </a:r>
            <a:r>
              <a:rPr lang="zh-TW" altLang="en-US" spc="600" dirty="0">
                <a:solidFill>
                  <a:schemeClr val="tx1"/>
                </a:solidFill>
              </a:rPr>
              <a:t>愛護地球</a:t>
            </a:r>
            <a:r>
              <a:rPr lang="en-US" altLang="zh-TW" spc="600" dirty="0" smtClean="0">
                <a:solidFill>
                  <a:schemeClr val="tx1"/>
                </a:solidFill>
              </a:rPr>
              <a:t>〉</a:t>
            </a:r>
            <a:endParaRPr lang="zh-HK" altLang="en-US" spc="6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37961" y="1624730"/>
            <a:ext cx="7281295" cy="1879355"/>
            <a:chOff x="1323152" y="4152368"/>
            <a:chExt cx="7281295" cy="1879355"/>
          </a:xfrm>
        </p:grpSpPr>
        <p:sp>
          <p:nvSpPr>
            <p:cNvPr id="16" name="Cloud Callout 15"/>
            <p:cNvSpPr/>
            <p:nvPr/>
          </p:nvSpPr>
          <p:spPr>
            <a:xfrm>
              <a:off x="1323152" y="4152368"/>
              <a:ext cx="7281295" cy="1879355"/>
            </a:xfrm>
            <a:prstGeom prst="cloudCallout">
              <a:avLst>
                <a:gd name="adj1" fmla="val 49955"/>
                <a:gd name="adj2" fmla="val 62962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zh-TW" altLang="en-US" sz="2500" dirty="0" smtClean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    </a:t>
              </a:r>
              <a:r>
                <a:rPr lang="zh-TW" altLang="en-US" sz="25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是      ，</a:t>
              </a:r>
              <a:endParaRPr lang="en-US" altLang="zh-TW" sz="2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2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2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      </a:t>
              </a:r>
              <a:endParaRPr lang="zh-HK" altLang="en-US" sz="2400" dirty="0">
                <a:solidFill>
                  <a:srgbClr val="6414B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2500" dirty="0" smtClean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endParaRPr lang="zh-HK" altLang="en-US" sz="25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8" name="Oval Callout 17"/>
            <p:cNvSpPr/>
            <p:nvPr/>
          </p:nvSpPr>
          <p:spPr>
            <a:xfrm>
              <a:off x="2298151" y="4405272"/>
              <a:ext cx="1076388" cy="604364"/>
            </a:xfrm>
            <a:prstGeom prst="wedgeEllipseCallout">
              <a:avLst>
                <a:gd name="adj1" fmla="val 61508"/>
                <a:gd name="adj2" fmla="val 26186"/>
              </a:avLst>
            </a:prstGeom>
            <a:ln>
              <a:solidFill>
                <a:srgbClr val="6414B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主題</a:t>
              </a:r>
              <a:endParaRPr lang="zh-HK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9" name="Oval Callout 18"/>
            <p:cNvSpPr/>
            <p:nvPr/>
          </p:nvSpPr>
          <p:spPr>
            <a:xfrm>
              <a:off x="2076871" y="5114765"/>
              <a:ext cx="1463157" cy="628577"/>
            </a:xfrm>
            <a:prstGeom prst="wedgeEllipseCallout">
              <a:avLst>
                <a:gd name="adj1" fmla="val 68125"/>
                <a:gd name="adj2" fmla="val 12075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內容</a:t>
              </a:r>
              <a:endParaRPr lang="zh-HK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4633221" y="483191"/>
            <a:ext cx="1262439" cy="8054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Rounded Rectangle 20"/>
          <p:cNvSpPr/>
          <p:nvPr/>
        </p:nvSpPr>
        <p:spPr>
          <a:xfrm>
            <a:off x="5895660" y="468287"/>
            <a:ext cx="1318305" cy="805497"/>
          </a:xfrm>
          <a:prstGeom prst="roundRect">
            <a:avLst/>
          </a:prstGeom>
          <a:noFill/>
          <a:ln>
            <a:solidFill>
              <a:srgbClr val="641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1512385" y="5087352"/>
            <a:ext cx="3347648" cy="1142606"/>
          </a:xfrm>
          <a:prstGeom prst="cloudCallout">
            <a:avLst>
              <a:gd name="adj1" fmla="val -26835"/>
              <a:gd name="adj2" fmla="val 8416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+mn-ea"/>
              </a:rPr>
              <a:t>C.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的方法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4788024" y="3709652"/>
            <a:ext cx="3431232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>
                <a:latin typeface="+mn-ea"/>
              </a:rPr>
              <a:t>B</a:t>
            </a:r>
            <a:r>
              <a:rPr lang="en-US" altLang="zh-TW" sz="2500" dirty="0" smtClean="0">
                <a:latin typeface="+mn-ea"/>
              </a:rPr>
              <a:t>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的原因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504759" y="3892570"/>
            <a:ext cx="3347161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的由來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7" name="Cloud Callout 26"/>
          <p:cNvSpPr/>
          <p:nvPr/>
        </p:nvSpPr>
        <p:spPr>
          <a:xfrm>
            <a:off x="5463844" y="5000276"/>
            <a:ext cx="3270515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+mn-ea"/>
              </a:rPr>
              <a:t>D.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的例子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8" name="圓角矩形圖說文字 22"/>
          <p:cNvSpPr>
            <a:spLocks noChangeArrowheads="1"/>
          </p:cNvSpPr>
          <p:nvPr/>
        </p:nvSpPr>
        <p:spPr bwMode="auto">
          <a:xfrm>
            <a:off x="7092280" y="278831"/>
            <a:ext cx="1938135" cy="517525"/>
          </a:xfrm>
          <a:prstGeom prst="wedgeRoundRectCallout">
            <a:avLst>
              <a:gd name="adj1" fmla="val 43190"/>
              <a:gd name="adj2" fmla="val 95824"/>
              <a:gd name="adj3" fmla="val 16667"/>
            </a:avLst>
          </a:prstGeom>
          <a:solidFill>
            <a:schemeClr val="bg1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找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題眼</a:t>
            </a:r>
            <a:endParaRPr lang="zh-HK" altLang="en-US" sz="40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9296" y="1934127"/>
            <a:ext cx="14147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>
                <a:solidFill>
                  <a:srgbClr val="6414B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「地球」</a:t>
            </a:r>
            <a:endParaRPr lang="zh-HK" altLang="en-US" sz="2500" dirty="0">
              <a:solidFill>
                <a:srgbClr val="6414B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612959"/>
            <a:ext cx="4320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要寫</a:t>
            </a:r>
            <a:r>
              <a:rPr lang="zh-TW" altLang="en-US" sz="2500" dirty="0">
                <a:solidFill>
                  <a:srgbClr val="6414B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有關愛護地球的</a:t>
            </a:r>
            <a:r>
              <a:rPr lang="en-US" altLang="zh-TW" sz="2500" dirty="0">
                <a:solidFill>
                  <a:srgbClr val="6414B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HK" altLang="en-US" sz="2500" dirty="0">
              <a:solidFill>
                <a:srgbClr val="6414B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266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0"/>
          <p:cNvSpPr>
            <a:spLocks noChangeArrowheads="1"/>
          </p:cNvSpPr>
          <p:nvPr/>
        </p:nvSpPr>
        <p:spPr bwMode="auto">
          <a:xfrm>
            <a:off x="1003499" y="1700808"/>
            <a:ext cx="77041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u="sng"/>
              <a:t/>
            </a:r>
            <a:br>
              <a:rPr lang="zh-TW" altLang="en-US" sz="4400" u="sng"/>
            </a:br>
            <a:r>
              <a:rPr lang="zh-TW" altLang="en-US" sz="3000"/>
              <a:t/>
            </a:r>
            <a:br>
              <a:rPr lang="zh-TW" altLang="en-US" sz="3000"/>
            </a:br>
            <a:endParaRPr lang="en-US" altLang="zh-TW" sz="6000"/>
          </a:p>
        </p:txBody>
      </p:sp>
      <p:sp>
        <p:nvSpPr>
          <p:cNvPr id="22533" name="日期版面配置區 1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22534" name="頁尾版面配置區 1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22535" name="投影片編號版面配置區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7B7E24-A15B-451F-9895-FD4F074F1201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20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908" y="297050"/>
            <a:ext cx="8008540" cy="11157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algn="ctr">
              <a:spcBef>
                <a:spcPct val="0"/>
              </a:spcBef>
              <a:buNone/>
              <a:defRPr kumimoji="0" sz="44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kumimoji="0">
                <a:solidFill>
                  <a:schemeClr val="dk1"/>
                </a:solidFill>
              </a:defRPr>
            </a:lvl2pPr>
            <a:lvl3pPr>
              <a:defRPr kumimoji="0">
                <a:solidFill>
                  <a:schemeClr val="dk1"/>
                </a:solidFill>
              </a:defRPr>
            </a:lvl3pPr>
            <a:lvl4pPr>
              <a:defRPr kumimoji="0">
                <a:solidFill>
                  <a:schemeClr val="dk1"/>
                </a:solidFill>
              </a:defRPr>
            </a:lvl4pPr>
            <a:lvl5pPr>
              <a:defRPr kumimoji="0">
                <a:solidFill>
                  <a:schemeClr val="dk1"/>
                </a:solidFill>
              </a:defRPr>
            </a:lvl5pPr>
            <a:lvl6pPr>
              <a:defRPr kumimoji="0">
                <a:solidFill>
                  <a:schemeClr val="dk1"/>
                </a:solidFill>
              </a:defRPr>
            </a:lvl6pPr>
            <a:lvl7pPr>
              <a:defRPr kumimoji="0">
                <a:solidFill>
                  <a:schemeClr val="dk1"/>
                </a:solidFill>
              </a:defRPr>
            </a:lvl7pPr>
            <a:lvl8pPr>
              <a:defRPr kumimoji="0">
                <a:solidFill>
                  <a:schemeClr val="dk1"/>
                </a:solidFill>
              </a:defRPr>
            </a:lvl8pPr>
            <a:lvl9pPr>
              <a:defRPr kumimoji="0">
                <a:solidFill>
                  <a:schemeClr val="dk1"/>
                </a:solidFill>
              </a:defRPr>
            </a:lvl9pPr>
          </a:lstStyle>
          <a:p>
            <a:r>
              <a:rPr lang="zh-TW" altLang="en-US" dirty="0" smtClean="0">
                <a:solidFill>
                  <a:srgbClr val="002060"/>
                </a:solidFill>
              </a:rPr>
              <a:t>作文題目：</a:t>
            </a:r>
            <a:r>
              <a:rPr lang="en-US" altLang="zh-TW" dirty="0" smtClean="0"/>
              <a:t>〈</a:t>
            </a:r>
            <a:r>
              <a:rPr lang="zh-TW" altLang="en-US" spc="600" dirty="0"/>
              <a:t>愛護地球</a:t>
            </a:r>
            <a:r>
              <a:rPr lang="en-US" altLang="zh-TW" spc="600" dirty="0" smtClean="0"/>
              <a:t>〉</a:t>
            </a:r>
            <a:endParaRPr lang="zh-HK" altLang="en-US" spc="600" dirty="0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83843" y="470783"/>
            <a:ext cx="1262439" cy="8054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Rounded Rectangle 20"/>
          <p:cNvSpPr/>
          <p:nvPr/>
        </p:nvSpPr>
        <p:spPr>
          <a:xfrm>
            <a:off x="5918455" y="479509"/>
            <a:ext cx="1318305" cy="805497"/>
          </a:xfrm>
          <a:prstGeom prst="roundRect">
            <a:avLst/>
          </a:prstGeom>
          <a:noFill/>
          <a:ln>
            <a:solidFill>
              <a:srgbClr val="641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2153224" y="4951644"/>
            <a:ext cx="3066848" cy="1142606"/>
          </a:xfrm>
          <a:prstGeom prst="cloudCallout">
            <a:avLst>
              <a:gd name="adj1" fmla="val -26835"/>
              <a:gd name="adj2" fmla="val 8416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+mn-ea"/>
              </a:rPr>
              <a:t>C.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的方法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4788024" y="3782342"/>
            <a:ext cx="3096344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>
                <a:latin typeface="+mn-ea"/>
              </a:rPr>
              <a:t>B</a:t>
            </a:r>
            <a:r>
              <a:rPr lang="en-US" altLang="zh-TW" sz="2500" dirty="0" smtClean="0">
                <a:latin typeface="+mn-ea"/>
              </a:rPr>
              <a:t>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的原因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7" name="Cloud Callout 26"/>
          <p:cNvSpPr/>
          <p:nvPr/>
        </p:nvSpPr>
        <p:spPr>
          <a:xfrm>
            <a:off x="5652120" y="5048093"/>
            <a:ext cx="3270515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+mn-ea"/>
              </a:rPr>
              <a:t>D.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的例子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8" name="圓角矩形圖說文字 22"/>
          <p:cNvSpPr>
            <a:spLocks noChangeArrowheads="1"/>
          </p:cNvSpPr>
          <p:nvPr/>
        </p:nvSpPr>
        <p:spPr bwMode="auto">
          <a:xfrm>
            <a:off x="7092280" y="278831"/>
            <a:ext cx="1938135" cy="517525"/>
          </a:xfrm>
          <a:prstGeom prst="wedgeRoundRectCallout">
            <a:avLst>
              <a:gd name="adj1" fmla="val 43190"/>
              <a:gd name="adj2" fmla="val 95824"/>
              <a:gd name="adj3" fmla="val 16667"/>
            </a:avLst>
          </a:prstGeom>
          <a:solidFill>
            <a:schemeClr val="bg1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找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題眼</a:t>
            </a:r>
            <a:endParaRPr lang="zh-HK" altLang="en-US" sz="4000" b="1" dirty="0">
              <a:solidFill>
                <a:schemeClr val="tx2"/>
              </a:solidFill>
              <a:latin typeface="標楷體" panose="03000509000000000000" pitchFamily="65" charset="-12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595908" y="1584578"/>
            <a:ext cx="5704284" cy="2074619"/>
          </a:xfrm>
          <a:prstGeom prst="wedgeRoundRectCallout">
            <a:avLst>
              <a:gd name="adj1" fmla="val 64014"/>
              <a:gd name="adj2" fmla="val -2058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要寫有關</a:t>
            </a:r>
            <a:r>
              <a:rPr lang="zh-TW" altLang="en-US" sz="2800" dirty="0" smtClean="0">
                <a:solidFill>
                  <a:srgbClr val="6414B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地球的環保情況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，包括：</a:t>
            </a:r>
            <a:endParaRPr lang="en-US" altLang="zh-TW" sz="2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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為何要愛護地球、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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列舉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愛護地球的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方法與例子、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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大家出一分力</a:t>
            </a:r>
            <a:endParaRPr lang="zh-HK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504759" y="3892570"/>
            <a:ext cx="3347161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愛護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的由來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721306" y="3907068"/>
            <a:ext cx="2736304" cy="1113609"/>
          </a:xfrm>
          <a:prstGeom prst="mathMultiply">
            <a:avLst>
              <a:gd name="adj1" fmla="val 18958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49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0"/>
          <p:cNvSpPr>
            <a:spLocks noChangeArrowheads="1"/>
          </p:cNvSpPr>
          <p:nvPr/>
        </p:nvSpPr>
        <p:spPr bwMode="auto">
          <a:xfrm>
            <a:off x="1003499" y="1700808"/>
            <a:ext cx="77041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4000" u="sng"/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u="sng"/>
              <a:t/>
            </a:r>
            <a:br>
              <a:rPr lang="zh-TW" altLang="en-US" sz="4400" u="sng"/>
            </a:br>
            <a:r>
              <a:rPr lang="zh-TW" altLang="en-US" sz="3000"/>
              <a:t/>
            </a:r>
            <a:br>
              <a:rPr lang="zh-TW" altLang="en-US" sz="3000"/>
            </a:br>
            <a:endParaRPr lang="en-US" altLang="zh-TW" sz="6000"/>
          </a:p>
        </p:txBody>
      </p:sp>
      <p:sp>
        <p:nvSpPr>
          <p:cNvPr id="2" name="文字方塊 1"/>
          <p:cNvSpPr txBox="1"/>
          <p:nvPr/>
        </p:nvSpPr>
        <p:spPr>
          <a:xfrm>
            <a:off x="395536" y="1872080"/>
            <a:ext cx="8424862" cy="40564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800" kern="100" dirty="0" smtClean="0">
                <a:latin typeface="Times New Roman"/>
                <a:ea typeface="標楷體"/>
              </a:rPr>
              <a:t>派發文章</a:t>
            </a:r>
            <a:r>
              <a:rPr lang="en-US" altLang="zh-TW" sz="2800" kern="100" dirty="0" smtClean="0">
                <a:latin typeface="Times New Roman"/>
                <a:ea typeface="標楷體"/>
              </a:rPr>
              <a:t>〈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愛護地球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段落卡及結構表；</a:t>
            </a:r>
            <a:endParaRPr lang="zh-TW" altLang="zh-HK" sz="2800" kern="100" dirty="0">
              <a:latin typeface="Times New Roman"/>
              <a:ea typeface="標楷體"/>
            </a:endParaRPr>
          </a:p>
          <a:p>
            <a:pPr marL="457200" indent="-457200" algn="just">
              <a:lnSpc>
                <a:spcPct val="115000"/>
              </a:lnSpc>
              <a:buFont typeface="+mj-lt"/>
              <a:buAutoNum type="arabicPeriod"/>
              <a:defRPr/>
            </a:pPr>
            <a:r>
              <a:rPr lang="zh-HK" altLang="zh-HK" sz="2800" kern="100" dirty="0" smtClean="0">
                <a:latin typeface="Times New Roman"/>
                <a:ea typeface="標楷體"/>
              </a:rPr>
              <a:t>同學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細</a:t>
            </a:r>
            <a:r>
              <a:rPr lang="zh-HK" altLang="zh-HK" sz="2800" kern="100" dirty="0" smtClean="0">
                <a:latin typeface="Times New Roman"/>
                <a:ea typeface="標楷體"/>
              </a:rPr>
              <a:t>閱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內容</a:t>
            </a:r>
            <a:r>
              <a:rPr lang="zh-HK" altLang="zh-HK" sz="2800" kern="100" dirty="0" smtClean="0">
                <a:latin typeface="Times New Roman"/>
                <a:ea typeface="標楷體"/>
              </a:rPr>
              <a:t>，</a:t>
            </a:r>
            <a:r>
              <a:rPr lang="zh-TW" altLang="zh-HK" sz="2800" kern="100" dirty="0">
                <a:latin typeface="Times New Roman"/>
                <a:ea typeface="標楷體"/>
              </a:rPr>
              <a:t>並在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文中</a:t>
            </a:r>
            <a:r>
              <a:rPr lang="en-US" altLang="zh-TW" sz="2800" kern="100" dirty="0" smtClean="0">
                <a:latin typeface="Times New Roman"/>
                <a:ea typeface="標楷體"/>
              </a:rPr>
              <a:t>(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段落卡</a:t>
            </a:r>
            <a:r>
              <a:rPr lang="en-US" altLang="zh-TW" sz="2800" kern="100" dirty="0" smtClean="0">
                <a:latin typeface="Times New Roman"/>
                <a:ea typeface="標楷體"/>
              </a:rPr>
              <a:t>)</a:t>
            </a:r>
            <a:r>
              <a:rPr lang="zh-TW" altLang="zh-HK" sz="2800" kern="100" dirty="0" smtClean="0">
                <a:solidFill>
                  <a:srgbClr val="7030A0"/>
                </a:solidFill>
                <a:latin typeface="Times New Roman"/>
                <a:ea typeface="標楷體"/>
              </a:rPr>
              <a:t>圈</a:t>
            </a:r>
            <a:r>
              <a:rPr lang="zh-TW" altLang="zh-HK" sz="2800" kern="100" dirty="0">
                <a:solidFill>
                  <a:srgbClr val="7030A0"/>
                </a:solidFill>
                <a:latin typeface="Times New Roman"/>
                <a:ea typeface="標楷體"/>
              </a:rPr>
              <a:t>出</a:t>
            </a:r>
            <a:r>
              <a:rPr lang="zh-TW" altLang="zh-HK" sz="2800" b="1" kern="100" dirty="0">
                <a:solidFill>
                  <a:srgbClr val="7030A0"/>
                </a:solidFill>
                <a:latin typeface="Times New Roman"/>
                <a:ea typeface="標楷體"/>
              </a:rPr>
              <a:t>標示語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；</a:t>
            </a:r>
            <a:endParaRPr lang="zh-TW" altLang="zh-HK" dirty="0"/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zh-HK" sz="2800" kern="100" dirty="0">
                <a:latin typeface="Times New Roman"/>
                <a:ea typeface="標楷體"/>
              </a:rPr>
              <a:t>找出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段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落</a:t>
            </a:r>
            <a:r>
              <a:rPr lang="en-US" altLang="zh-TW" sz="2800" kern="100" dirty="0" smtClean="0">
                <a:latin typeface="Times New Roman"/>
                <a:ea typeface="標楷體"/>
              </a:rPr>
              <a:t>C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和</a:t>
            </a:r>
            <a:r>
              <a:rPr lang="zh-TW" altLang="zh-HK" sz="2800" kern="100" dirty="0">
                <a:latin typeface="Times New Roman"/>
                <a:ea typeface="標楷體"/>
              </a:rPr>
              <a:t>段</a:t>
            </a:r>
            <a:r>
              <a:rPr lang="zh-TW" altLang="en-US" sz="2800" kern="100" dirty="0">
                <a:latin typeface="Times New Roman"/>
                <a:ea typeface="標楷體"/>
              </a:rPr>
              <a:t>落</a:t>
            </a:r>
            <a:r>
              <a:rPr lang="en-US" altLang="zh-TW" sz="2800" kern="100" dirty="0" smtClean="0">
                <a:latin typeface="Times New Roman"/>
                <a:ea typeface="標楷體"/>
              </a:rPr>
              <a:t>D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的</a:t>
            </a:r>
            <a:r>
              <a:rPr lang="zh-TW" altLang="zh-HK" sz="2800" b="1" u="sng" kern="10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/>
                <a:ea typeface="標楷體"/>
              </a:rPr>
              <a:t>中心句</a:t>
            </a:r>
            <a:r>
              <a:rPr lang="zh-TW" altLang="en-US" sz="2800" kern="100" dirty="0">
                <a:latin typeface="Times New Roman"/>
                <a:ea typeface="標楷體"/>
              </a:rPr>
              <a:t>，並間線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表示；</a:t>
            </a:r>
            <a:endParaRPr lang="en-US" altLang="zh-TW" sz="2800" kern="100" dirty="0" smtClean="0">
              <a:latin typeface="Times New Roman"/>
              <a:ea typeface="標楷體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2800" kern="100" dirty="0" smtClean="0">
                <a:latin typeface="Times New Roman"/>
                <a:ea typeface="標楷體"/>
              </a:rPr>
              <a:t>以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標示</a:t>
            </a:r>
            <a:r>
              <a:rPr lang="zh-TW" altLang="zh-HK" sz="2800" kern="100" dirty="0">
                <a:latin typeface="Times New Roman"/>
                <a:ea typeface="標楷體"/>
              </a:rPr>
              <a:t>語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及段落內容作線索，把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段落卡</a:t>
            </a:r>
            <a:r>
              <a:rPr lang="zh-TW" altLang="en-US" sz="2800" kern="100" dirty="0" smtClean="0">
                <a:solidFill>
                  <a:srgbClr val="6414BC"/>
                </a:solidFill>
                <a:latin typeface="Times New Roman"/>
                <a:ea typeface="標楷體"/>
              </a:rPr>
              <a:t>順序</a:t>
            </a:r>
            <a:r>
              <a:rPr lang="zh-TW" altLang="zh-HK" sz="2800" kern="100" dirty="0" smtClean="0">
                <a:solidFill>
                  <a:srgbClr val="7030A0"/>
                </a:solidFill>
                <a:latin typeface="Times New Roman"/>
                <a:ea typeface="標楷體"/>
              </a:rPr>
              <a:t>排列</a:t>
            </a:r>
            <a:r>
              <a:rPr lang="zh-TW" altLang="en-US" sz="2800" kern="100" dirty="0" smtClean="0">
                <a:solidFill>
                  <a:srgbClr val="7030A0"/>
                </a:solidFill>
                <a:latin typeface="Times New Roman"/>
                <a:ea typeface="標楷體"/>
              </a:rPr>
              <a:t>，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並貼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在</a:t>
            </a:r>
            <a:r>
              <a:rPr lang="zh-TW" altLang="zh-HK" sz="2800" kern="100" dirty="0">
                <a:latin typeface="Times New Roman"/>
                <a:ea typeface="標楷體"/>
              </a:rPr>
              <a:t>結構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表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的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適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當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位置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，使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成為</a:t>
            </a:r>
            <a:r>
              <a:rPr lang="zh-TW" altLang="zh-HK" sz="2800" kern="100" dirty="0">
                <a:latin typeface="Times New Roman"/>
                <a:ea typeface="標楷體"/>
              </a:rPr>
              <a:t>一篇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完整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、通順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的文章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；</a:t>
            </a:r>
            <a:endParaRPr lang="zh-TW" altLang="zh-HK" sz="2400" kern="100" dirty="0">
              <a:latin typeface="Times New Roman"/>
              <a:ea typeface="新細明體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zh-HK" sz="2800" kern="100" dirty="0" smtClean="0">
                <a:latin typeface="Times New Roman"/>
                <a:ea typeface="標楷體"/>
              </a:rPr>
              <a:t>分組</a:t>
            </a:r>
            <a:r>
              <a:rPr lang="zh-TW" altLang="zh-HK" sz="2800" kern="100" dirty="0">
                <a:latin typeface="Times New Roman"/>
                <a:ea typeface="標楷體"/>
              </a:rPr>
              <a:t>討論︰段</a:t>
            </a:r>
            <a:r>
              <a:rPr lang="zh-TW" altLang="en-US" sz="2800" kern="100" dirty="0">
                <a:latin typeface="Times New Roman"/>
                <a:ea typeface="標楷體"/>
              </a:rPr>
              <a:t>落</a:t>
            </a:r>
            <a:r>
              <a:rPr lang="en-US" altLang="zh-TW" sz="2800" kern="100" dirty="0">
                <a:latin typeface="Times New Roman"/>
                <a:ea typeface="標楷體"/>
              </a:rPr>
              <a:t>C</a:t>
            </a:r>
            <a:r>
              <a:rPr lang="zh-TW" altLang="en-US" sz="2800" kern="100" dirty="0">
                <a:latin typeface="Times New Roman"/>
                <a:ea typeface="標楷體"/>
              </a:rPr>
              <a:t>和</a:t>
            </a:r>
            <a:r>
              <a:rPr lang="zh-TW" altLang="zh-HK" sz="2800" kern="100" dirty="0">
                <a:latin typeface="Times New Roman"/>
                <a:ea typeface="標楷體"/>
              </a:rPr>
              <a:t>段</a:t>
            </a:r>
            <a:r>
              <a:rPr lang="zh-TW" altLang="en-US" sz="2800" kern="100" dirty="0">
                <a:latin typeface="Times New Roman"/>
                <a:ea typeface="標楷體"/>
              </a:rPr>
              <a:t>落</a:t>
            </a:r>
            <a:r>
              <a:rPr lang="en-US" altLang="zh-TW" sz="2800" kern="100" dirty="0">
                <a:latin typeface="Times New Roman"/>
                <a:ea typeface="標楷體"/>
              </a:rPr>
              <a:t>D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分別用了哪些</a:t>
            </a:r>
            <a:r>
              <a:rPr lang="zh-TW" altLang="en-US" sz="2800" b="1" kern="100" dirty="0" smtClean="0">
                <a:solidFill>
                  <a:srgbClr val="7030A0"/>
                </a:solidFill>
                <a:latin typeface="Times New Roman"/>
                <a:ea typeface="標楷體"/>
              </a:rPr>
              <a:t>說</a:t>
            </a:r>
            <a:r>
              <a:rPr lang="zh-TW" altLang="zh-HK" sz="2800" b="1" kern="100" dirty="0" smtClean="0">
                <a:solidFill>
                  <a:srgbClr val="7030A0"/>
                </a:solidFill>
                <a:latin typeface="Times New Roman"/>
                <a:ea typeface="標楷體"/>
              </a:rPr>
              <a:t>明手法</a:t>
            </a:r>
            <a:r>
              <a:rPr lang="zh-TW" altLang="zh-HK" sz="2800" kern="100" dirty="0" smtClean="0">
                <a:latin typeface="Times New Roman"/>
                <a:ea typeface="標楷體"/>
              </a:rPr>
              <a:t>？</a:t>
            </a:r>
            <a:r>
              <a:rPr lang="zh-TW" altLang="zh-HK" sz="2800" kern="100" dirty="0">
                <a:latin typeface="Times New Roman"/>
                <a:ea typeface="標楷體"/>
              </a:rPr>
              <a:t>在空格內「✓」，</a:t>
            </a:r>
            <a:r>
              <a:rPr lang="zh-TW" altLang="en-US" sz="2800" kern="100" dirty="0">
                <a:latin typeface="Times New Roman"/>
                <a:ea typeface="標楷體"/>
              </a:rPr>
              <a:t>並加以解釋</a:t>
            </a:r>
            <a:r>
              <a:rPr lang="zh-TW" altLang="zh-HK" sz="2800" kern="100" dirty="0">
                <a:latin typeface="Times New Roman"/>
                <a:ea typeface="標楷體"/>
              </a:rPr>
              <a:t>。</a:t>
            </a:r>
          </a:p>
        </p:txBody>
      </p:sp>
      <p:sp>
        <p:nvSpPr>
          <p:cNvPr id="22533" name="日期版面配置區 1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22534" name="頁尾版面配置區 1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22535" name="投影片編號版面配置區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7B7E24-A15B-451F-9895-FD4F074F1201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20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908" y="297050"/>
            <a:ext cx="8008540" cy="11157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algn="ctr">
              <a:spcBef>
                <a:spcPct val="0"/>
              </a:spcBef>
              <a:buNone/>
              <a:defRPr kumimoji="0" sz="44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kumimoji="0">
                <a:solidFill>
                  <a:schemeClr val="dk1"/>
                </a:solidFill>
              </a:defRPr>
            </a:lvl2pPr>
            <a:lvl3pPr>
              <a:defRPr kumimoji="0">
                <a:solidFill>
                  <a:schemeClr val="dk1"/>
                </a:solidFill>
              </a:defRPr>
            </a:lvl3pPr>
            <a:lvl4pPr>
              <a:defRPr kumimoji="0">
                <a:solidFill>
                  <a:schemeClr val="dk1"/>
                </a:solidFill>
              </a:defRPr>
            </a:lvl4pPr>
            <a:lvl5pPr>
              <a:defRPr kumimoji="0">
                <a:solidFill>
                  <a:schemeClr val="dk1"/>
                </a:solidFill>
              </a:defRPr>
            </a:lvl5pPr>
            <a:lvl6pPr>
              <a:defRPr kumimoji="0">
                <a:solidFill>
                  <a:schemeClr val="dk1"/>
                </a:solidFill>
              </a:defRPr>
            </a:lvl6pPr>
            <a:lvl7pPr>
              <a:defRPr kumimoji="0">
                <a:solidFill>
                  <a:schemeClr val="dk1"/>
                </a:solidFill>
              </a:defRPr>
            </a:lvl7pPr>
            <a:lvl8pPr>
              <a:defRPr kumimoji="0">
                <a:solidFill>
                  <a:schemeClr val="dk1"/>
                </a:solidFill>
              </a:defRPr>
            </a:lvl8pPr>
            <a:lvl9pPr>
              <a:defRPr kumimoji="0">
                <a:solidFill>
                  <a:schemeClr val="dk1"/>
                </a:solidFill>
              </a:defRPr>
            </a:lvl9pPr>
          </a:lstStyle>
          <a:p>
            <a:r>
              <a:rPr lang="zh-TW" altLang="en-US" dirty="0"/>
              <a:t>說明文的</a:t>
            </a:r>
            <a:r>
              <a:rPr lang="zh-TW" altLang="en-US" dirty="0">
                <a:solidFill>
                  <a:schemeClr val="tx1"/>
                </a:solidFill>
              </a:rPr>
              <a:t>結構</a:t>
            </a:r>
            <a:r>
              <a:rPr lang="zh-TW" altLang="en-US" dirty="0">
                <a:solidFill>
                  <a:srgbClr val="00B050"/>
                </a:solidFill>
              </a:rPr>
              <a:t>大匯</a:t>
            </a:r>
            <a:r>
              <a:rPr lang="zh-TW" altLang="en-US" dirty="0" smtClean="0">
                <a:solidFill>
                  <a:srgbClr val="00B050"/>
                </a:solidFill>
              </a:rPr>
              <a:t>演</a:t>
            </a:r>
            <a:endParaRPr lang="zh-HK" altLang="en-US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948264" y="2348880"/>
            <a:ext cx="115212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60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395288" y="109960"/>
            <a:ext cx="8281168" cy="6477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zh-HK" sz="4000" dirty="0"/>
              <a:t>「總</a:t>
            </a:r>
            <a:r>
              <a:rPr lang="x-none" altLang="zh-HK" sz="4000" dirty="0"/>
              <a:t>-</a:t>
            </a:r>
            <a:r>
              <a:rPr lang="zh-TW" altLang="zh-HK" sz="4000" dirty="0"/>
              <a:t>分</a:t>
            </a:r>
            <a:r>
              <a:rPr lang="x-none" altLang="zh-HK" sz="4000" dirty="0"/>
              <a:t>-</a:t>
            </a:r>
            <a:r>
              <a:rPr lang="zh-TW" altLang="zh-HK" sz="4000" dirty="0"/>
              <a:t>總」</a:t>
            </a:r>
            <a:r>
              <a:rPr lang="zh-TW" altLang="en-US" sz="4000" dirty="0" smtClean="0"/>
              <a:t>結構</a:t>
            </a:r>
            <a:r>
              <a:rPr lang="zh-TW" altLang="en-US" sz="4000" dirty="0"/>
              <a:t>表</a:t>
            </a:r>
          </a:p>
        </p:txBody>
      </p:sp>
      <p:graphicFrame>
        <p:nvGraphicFramePr>
          <p:cNvPr id="54277" name="Group 5"/>
          <p:cNvGraphicFramePr>
            <a:graphicFrameLocks noGrp="1"/>
          </p:cNvGraphicFramePr>
          <p:nvPr>
            <p:extLst/>
          </p:nvPr>
        </p:nvGraphicFramePr>
        <p:xfrm>
          <a:off x="395288" y="909638"/>
          <a:ext cx="8424862" cy="5319712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</a:t>
                      </a:r>
                      <a:r>
                        <a:rPr kumimoji="1" lang="zh-TW" altLang="en-US" sz="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</a:t>
                      </a:r>
                      <a:r>
                        <a:rPr kumimoji="1" lang="zh-TW" alt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</a:rPr>
                        <a:t>   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9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14935" marR="11493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356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1223962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23570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52533"/>
            <a:ext cx="10080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pic>
        <p:nvPicPr>
          <p:cNvPr id="23571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02250"/>
            <a:ext cx="10080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800"/>
                  </a:outerShdw>
                </a:effectLst>
              </a14:hiddenEffects>
            </a:ext>
          </a:extLst>
        </p:spPr>
      </p:pic>
      <p:sp>
        <p:nvSpPr>
          <p:cNvPr id="23572" name="日期版面配置區 1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/>
              <a:t>單元二 說明單元</a:t>
            </a:r>
            <a:r>
              <a:rPr lang="en-US" altLang="zh-HK" sz="1200" smtClean="0"/>
              <a:t>(</a:t>
            </a:r>
            <a:r>
              <a:rPr lang="zh-HK" altLang="en-US" sz="1200" smtClean="0"/>
              <a:t>閱讀</a:t>
            </a:r>
            <a:r>
              <a:rPr lang="en-US" altLang="zh-HK" sz="1200" smtClean="0"/>
              <a:t>)</a:t>
            </a:r>
            <a:endParaRPr lang="en-US" altLang="zh-TW" sz="1200" smtClean="0"/>
          </a:p>
        </p:txBody>
      </p:sp>
      <p:sp>
        <p:nvSpPr>
          <p:cNvPr id="23573" name="頁尾版面配置區 1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/>
              <a:t>教育局教育心理服務</a:t>
            </a:r>
            <a:r>
              <a:rPr lang="en-US" altLang="zh-TW" sz="1200" smtClean="0"/>
              <a:t>(</a:t>
            </a:r>
            <a:r>
              <a:rPr lang="zh-TW" altLang="en-US" sz="1200" smtClean="0"/>
              <a:t>新界東</a:t>
            </a:r>
            <a:r>
              <a:rPr lang="en-US" altLang="zh-TW" sz="1200" smtClean="0"/>
              <a:t>)</a:t>
            </a:r>
            <a:r>
              <a:rPr lang="zh-TW" altLang="en-US" sz="1200" smtClean="0"/>
              <a:t>組 </a:t>
            </a:r>
            <a:r>
              <a:rPr lang="en-US" altLang="zh-TW" sz="1200" smtClean="0"/>
              <a:t>©2019</a:t>
            </a:r>
          </a:p>
        </p:txBody>
      </p:sp>
      <p:sp>
        <p:nvSpPr>
          <p:cNvPr id="23574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CC65C-AFE3-4ABF-BF3C-89D56FD63961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200" smtClean="0"/>
          </a:p>
        </p:txBody>
      </p:sp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283369" y="44624"/>
            <a:ext cx="8648700" cy="756000"/>
          </a:xfrm>
          <a:prstGeom prst="rect">
            <a:avLst/>
          </a:prstGeom>
          <a:gradFill>
            <a:gsLst>
              <a:gs pos="0">
                <a:schemeClr val="accent5">
                  <a:tint val="98000"/>
                  <a:satMod val="220000"/>
                </a:schemeClr>
              </a:gs>
              <a:gs pos="31000">
                <a:schemeClr val="accent5">
                  <a:tint val="30000"/>
                  <a:satMod val="150000"/>
                </a:schemeClr>
              </a:gs>
              <a:gs pos="91000">
                <a:schemeClr val="accent5">
                  <a:tint val="96000"/>
                </a:schemeClr>
              </a:gs>
            </a:gsLst>
            <a:path path="circle">
              <a:fillToRect l="50000" t="150000" r="50000"/>
            </a:path>
          </a:gradFill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dirty="0"/>
              <a:t>〈</a:t>
            </a:r>
            <a:r>
              <a:rPr lang="zh-TW" altLang="en-US" dirty="0" smtClean="0"/>
              <a:t>愛護地球</a:t>
            </a:r>
            <a:r>
              <a:rPr lang="en-US" altLang="zh-TW" dirty="0" smtClean="0"/>
              <a:t>〉</a:t>
            </a:r>
            <a:endParaRPr lang="en-GB" altLang="zh-HK" dirty="0"/>
          </a:p>
        </p:txBody>
      </p:sp>
    </p:spTree>
    <p:extLst>
      <p:ext uri="{BB962C8B-B14F-4D97-AF65-F5344CB8AC3E}">
        <p14:creationId xmlns:p14="http://schemas.microsoft.com/office/powerpoint/2010/main" val="28940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2870</Words>
  <Application>Microsoft Office PowerPoint</Application>
  <PresentationFormat>On-screen Show (4:3)</PresentationFormat>
  <Paragraphs>295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KaiTi</vt:lpstr>
      <vt:lpstr>新細明體</vt:lpstr>
      <vt:lpstr>標楷體</vt:lpstr>
      <vt:lpstr>Arial</vt:lpstr>
      <vt:lpstr>Calibri</vt:lpstr>
      <vt:lpstr>Comic Sans MS</vt:lpstr>
      <vt:lpstr>Franklin Gothic Book</vt:lpstr>
      <vt:lpstr>Times New Roman</vt:lpstr>
      <vt:lpstr>Wingdings</vt:lpstr>
      <vt:lpstr>Wingdings 2</vt:lpstr>
      <vt:lpstr>暗香撲面</vt:lpstr>
      <vt:lpstr>四年級讀寫小組輔助教材 單元二　說明單元 寫作：說明文的結構</vt:lpstr>
      <vt:lpstr>說明文的結構大匯演</vt:lpstr>
      <vt:lpstr>「總─分─總」結構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CHAN, Yu-fung</dc:creator>
  <cp:lastModifiedBy>LAU, Suk-kau</cp:lastModifiedBy>
  <cp:revision>277</cp:revision>
  <cp:lastPrinted>2019-07-12T07:23:18Z</cp:lastPrinted>
  <dcterms:created xsi:type="dcterms:W3CDTF">2017-06-01T03:32:24Z</dcterms:created>
  <dcterms:modified xsi:type="dcterms:W3CDTF">2019-11-09T06:34:05Z</dcterms:modified>
</cp:coreProperties>
</file>