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60" r:id="rId3"/>
    <p:sldId id="261" r:id="rId4"/>
    <p:sldId id="259" r:id="rId5"/>
    <p:sldId id="257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087" autoAdjust="0"/>
  </p:normalViewPr>
  <p:slideViewPr>
    <p:cSldViewPr snapToGrid="0">
      <p:cViewPr varScale="1">
        <p:scale>
          <a:sx n="67" d="100"/>
          <a:sy n="67" d="100"/>
        </p:scale>
        <p:origin x="11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5" d="100"/>
        <a:sy n="135" d="100"/>
      </p:scale>
      <p:origin x="0" y="-16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D46E9-5A7D-4E59-AA5C-87B44B46C39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E3EF2-84AA-4647-969B-BDAC147E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4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www.picserver.org/highway-signs2/images/company-limited-by-guarantee.jpg&amp;imgrefurl=http://www.picserver.org/highway-signs2/c/company-limited-by-guarantee.html&amp;docid=dU_XPbVM07jFhM&amp;tbnid=TqdaWsrjgPZf6M:&amp;vet=10ahUKEwi02NCsyOjiAhXBT7wKHfx9BgEQMwg8KBIwEg..i&amp;w=1200&amp;h=800&amp;hl=zh-TW&amp;safe=images&amp;bih=609&amp;biw=1280&amp;as_q=company&amp;ved=0ahUKEwi02NCsyOjiAhXBT7wKHfx9BgEQMwg8KBIwEg&amp;iact=mrc&amp;uact=8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oogle.com/url?sa=i&amp;source=images&amp;cd=&amp;ved=0ahUKEwi02NCsyOjiAhXBT7wKHfx9BgEQMwg8KBIwEg&amp;url=http://www.picserver.org/highway-signs2/c/company-limited-by-guarantee.html&amp;psig=AOvVaw2mbXPFGlcBDaBH_9OCE6U4&amp;ust=1560587699140974&amp;ictx=3&amp;uact=3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publicdomain/zero/1.0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87694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ensonkua/470546335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/>
            </a:r>
            <a:br>
              <a:rPr lang="en-US" altLang="zh-H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圖片來源：</a:t>
            </a:r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Company Limited By Guarantee - Highway sign image</a:t>
            </a:r>
          </a:p>
          <a:p>
            <a:r>
              <a:rPr lang="en-US" altLang="zh-H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picserver.org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E3EF2-84AA-4647-969B-BDAC147E44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0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B</a:t>
            </a:r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Cat With Green Eyes</a:t>
            </a: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Karen Arnold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CC0 Public Domain</a:t>
            </a:r>
            <a:endParaRPr lang="en-US" altLang="zh-TW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https://www.publicdomainpictures.net/en/view-image.php?image=234053&amp;picture=cat-with-green-eyes</a:t>
            </a:r>
          </a:p>
          <a:p>
            <a:endParaRPr lang="en-US" dirty="0" smtClean="0"/>
          </a:p>
          <a:p>
            <a:r>
              <a:rPr lang="zh-TW" altLang="en-US" dirty="0" smtClean="0"/>
              <a:t>圖</a:t>
            </a:r>
            <a:r>
              <a:rPr lang="en-US" altLang="zh-TW" dirty="0" smtClean="0"/>
              <a:t>C</a:t>
            </a:r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How is the personality of cats</a:t>
            </a: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Leales.org(Display in Leales.org)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No Copyright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https://www.flickr.com/photos/leales/40078336194</a:t>
            </a:r>
          </a:p>
          <a:p>
            <a:endParaRPr lang="en-US" dirty="0" smtClean="0"/>
          </a:p>
          <a:p>
            <a:r>
              <a:rPr lang="zh-TW" altLang="en-US" dirty="0" smtClean="0"/>
              <a:t>圖</a:t>
            </a:r>
            <a:r>
              <a:rPr lang="en-US" altLang="zh-TW" dirty="0" smtClean="0"/>
              <a:t>D</a:t>
            </a:r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--</a:t>
            </a: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Beatriz </a:t>
            </a:r>
            <a:r>
              <a:rPr lang="en-US" altLang="zh-TW" dirty="0" err="1" smtClean="0"/>
              <a:t>Paludetto</a:t>
            </a:r>
            <a:endParaRPr lang="en-US" altLang="zh-TW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Free to use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https://www.pexels.com/photo/cat-2039831/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E3EF2-84AA-4647-969B-BDAC147E44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30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圖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American Eskimo Dog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Robert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Southworth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Wikimedia Commons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https://upload.wikimedia.org/wikipedia/commons/4/47/American_Eskimo_Dog.jpg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圖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Golden Retriever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looking up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Pandora 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CC0 Public Domain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https://pixy.org/4710096/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圖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Puppy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Achatnia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 for commercial uses / No recognition necessary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https://cdn.pixabay.com/photo/2014/05/16/16/45/puppy-345674_960_720.jpg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圖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nature,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open, home, puppy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CC0 Public Domain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https://pxhere.com/en/photo/687694</a:t>
            </a:r>
            <a:endParaRPr lang="en-US" altLang="zh-H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altLang="zh-H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   </a:t>
            </a:r>
            <a:endParaRPr lang="en-US" altLang="zh-H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E3EF2-84AA-4647-969B-BDAC147E44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9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E3EF2-84AA-4647-969B-BDAC147E44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13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zh-TW" altLang="en-US" dirty="0" smtClean="0"/>
              <a:t>圖</a:t>
            </a:r>
            <a:r>
              <a:rPr lang="en-US" altLang="zh-TW" dirty="0" smtClean="0"/>
              <a:t>A</a:t>
            </a:r>
          </a:p>
          <a:p>
            <a:pPr marL="0" indent="0">
              <a:buFontTx/>
              <a:buNone/>
            </a:pPr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Goldfish Bubble Eye</a:t>
            </a:r>
          </a:p>
          <a:p>
            <a:pPr marL="0" indent="0">
              <a:buFontTx/>
              <a:buNone/>
            </a:pPr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Lerdsuwa</a:t>
            </a:r>
            <a:endParaRPr lang="en-US" altLang="zh-TW" dirty="0" smtClean="0"/>
          </a:p>
          <a:p>
            <a:pPr marL="0" indent="0">
              <a:buFontTx/>
              <a:buNone/>
            </a:pPr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CC-BY-SA</a:t>
            </a:r>
          </a:p>
          <a:p>
            <a:pPr marL="0" indent="0">
              <a:buFontTx/>
              <a:buNone/>
            </a:pPr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upload.wikimedia.org/</a:t>
            </a:r>
            <a:r>
              <a:rPr lang="en-US" altLang="zh-TW" dirty="0" err="1" smtClean="0"/>
              <a:t>wikipedia</a:t>
            </a:r>
            <a:r>
              <a:rPr lang="en-US" altLang="zh-TW" dirty="0" smtClean="0"/>
              <a:t>/commons/5/58/Goldfish_Bubble_Eye.jpg</a:t>
            </a:r>
          </a:p>
          <a:p>
            <a:pPr marL="0" indent="0">
              <a:buFontTx/>
              <a:buNone/>
            </a:pPr>
            <a:endParaRPr lang="en-US" altLang="zh-TW" dirty="0" smtClean="0"/>
          </a:p>
          <a:p>
            <a:pPr marL="0" indent="0">
              <a:buFontTx/>
              <a:buNone/>
            </a:pPr>
            <a:r>
              <a:rPr lang="zh-TW" altLang="en-US" dirty="0" smtClean="0"/>
              <a:t>圖</a:t>
            </a:r>
            <a:r>
              <a:rPr lang="en-US" altLang="zh-TW" dirty="0" smtClean="0"/>
              <a:t>B</a:t>
            </a:r>
          </a:p>
          <a:p>
            <a:pPr marL="0" indent="0">
              <a:buFontTx/>
              <a:buNone/>
            </a:pPr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Gold</a:t>
            </a:r>
            <a:r>
              <a:rPr lang="en-US" altLang="zh-TW" baseline="0" dirty="0" smtClean="0"/>
              <a:t> fish</a:t>
            </a:r>
            <a:endParaRPr lang="en-US" altLang="zh-TW" dirty="0" smtClean="0"/>
          </a:p>
          <a:p>
            <a:pPr marL="0" indent="0">
              <a:buFontTx/>
              <a:buNone/>
            </a:pPr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Ting Chen</a:t>
            </a:r>
          </a:p>
          <a:p>
            <a:pPr marL="0" indent="0">
              <a:buFontTx/>
              <a:buNone/>
            </a:pPr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Attribution 2.0 Generic (CC BY 2.0)</a:t>
            </a:r>
          </a:p>
          <a:p>
            <a:pPr marL="0" indent="0">
              <a:buFontTx/>
              <a:buNone/>
            </a:pPr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https://www.flickr.com/photos/philopp/2077821930</a:t>
            </a:r>
          </a:p>
          <a:p>
            <a:pPr marL="0" indent="0">
              <a:buFontTx/>
              <a:buNone/>
            </a:pPr>
            <a:endParaRPr lang="en-US" altLang="zh-TW" dirty="0" smtClean="0"/>
          </a:p>
          <a:p>
            <a:pPr marL="0" indent="0">
              <a:buFontTx/>
              <a:buNone/>
            </a:pPr>
            <a:r>
              <a:rPr lang="zh-TW" altLang="en-US" dirty="0" smtClean="0"/>
              <a:t>圖</a:t>
            </a:r>
            <a:r>
              <a:rPr lang="en-US" altLang="zh-TW" dirty="0" smtClean="0"/>
              <a:t>C</a:t>
            </a:r>
          </a:p>
          <a:p>
            <a:pPr marL="0" indent="0">
              <a:buFontTx/>
              <a:buNone/>
            </a:pPr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NEW FISH!!! #4 </a:t>
            </a:r>
          </a:p>
          <a:p>
            <a:pPr marL="0" indent="0">
              <a:buFontTx/>
              <a:buNone/>
            </a:pPr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Benson </a:t>
            </a:r>
            <a:r>
              <a:rPr lang="en-US" altLang="zh-TW" dirty="0" err="1" smtClean="0"/>
              <a:t>Kua</a:t>
            </a:r>
            <a:endParaRPr lang="en-US" altLang="zh-TW" dirty="0" smtClean="0"/>
          </a:p>
          <a:p>
            <a:pPr marL="0" indent="0">
              <a:buFontTx/>
              <a:buNone/>
            </a:pPr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Attribution-</a:t>
            </a:r>
            <a:r>
              <a:rPr lang="en-US" altLang="zh-TW" dirty="0" err="1" smtClean="0"/>
              <a:t>ShareAlike</a:t>
            </a:r>
            <a:r>
              <a:rPr lang="en-US" altLang="zh-TW" dirty="0" smtClean="0"/>
              <a:t> 2.0 Generic (CC BY-SA 2.0)</a:t>
            </a:r>
          </a:p>
          <a:p>
            <a:pPr marL="0" indent="0">
              <a:buFontTx/>
              <a:buNone/>
            </a:pPr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https://www.flickr.com/photos/bensonkua/4705463350</a:t>
            </a:r>
          </a:p>
          <a:p>
            <a:r>
              <a:rPr lang="en-US" altLang="zh-HK" u="sng" smtClean="0">
                <a:hlinkClick r:id="rId3"/>
              </a:rPr>
              <a:t>    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E3EF2-84AA-4647-969B-BDAC147E44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9258-DA05-4189-8448-957962D0C84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CC4-3F07-44CA-82E6-EC25D4277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3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9258-DA05-4189-8448-957962D0C84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CC4-3F07-44CA-82E6-EC25D4277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0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9258-DA05-4189-8448-957962D0C84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CC4-3F07-44CA-82E6-EC25D4277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3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altLang="zh-HK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9258-DA05-4189-8448-957962D0C84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CC4-3F07-44CA-82E6-EC25D42776F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9071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9258-DA05-4189-8448-957962D0C84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CC4-3F07-44CA-82E6-EC25D4277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27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9258-DA05-4189-8448-957962D0C84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CC4-3F07-44CA-82E6-EC25D4277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96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9258-DA05-4189-8448-957962D0C84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CC4-3F07-44CA-82E6-EC25D4277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34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9258-DA05-4189-8448-957962D0C84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CC4-3F07-44CA-82E6-EC25D4277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31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9258-DA05-4189-8448-957962D0C84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CC4-3F07-44CA-82E6-EC25D4277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1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9258-DA05-4189-8448-957962D0C84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CC4-3F07-44CA-82E6-EC25D4277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6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9258-DA05-4189-8448-957962D0C84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CC4-3F07-44CA-82E6-EC25D4277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7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9258-DA05-4189-8448-957962D0C84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CC4-3F07-44CA-82E6-EC25D4277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2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9258-DA05-4189-8448-957962D0C84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CC4-3F07-44CA-82E6-EC25D4277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4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9258-DA05-4189-8448-957962D0C84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CC4-3F07-44CA-82E6-EC25D4277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9258-DA05-4189-8448-957962D0C84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CC4-3F07-44CA-82E6-EC25D4277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4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9258-DA05-4189-8448-957962D0C84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CC4-3F07-44CA-82E6-EC25D4277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3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9258-DA05-4189-8448-957962D0C84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CC4-3F07-44CA-82E6-EC25D4277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4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079258-DA05-4189-8448-957962D0C84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0CCC4-3F07-44CA-82E6-EC25D4277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63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"/>
          <p:cNvSpPr txBox="1">
            <a:spLocks/>
          </p:cNvSpPr>
          <p:nvPr/>
        </p:nvSpPr>
        <p:spPr>
          <a:xfrm>
            <a:off x="956635" y="2235574"/>
            <a:ext cx="6879374" cy="318857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TW" altLang="zh-HK" sz="45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四年級讀寫小組輔助教材</a:t>
            </a:r>
            <a:r>
              <a:rPr lang="zh-TW" altLang="en-US" sz="4500" b="1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itchFamily="65" charset="-120"/>
              </a:rPr>
              <a:t>單元三　描寫單元</a:t>
            </a:r>
            <a:r>
              <a:rPr lang="en-US" altLang="zh-TW" sz="4500" b="1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itchFamily="65" charset="-120"/>
              </a:rPr>
              <a:t>(</a:t>
            </a:r>
            <a:r>
              <a:rPr lang="zh-TW" altLang="en-US" sz="4500" b="1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itchFamily="65" charset="-120"/>
              </a:rPr>
              <a:t>動物</a:t>
            </a:r>
            <a:r>
              <a:rPr lang="en-US" altLang="zh-TW" sz="4500" b="1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itchFamily="65" charset="-12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zh-TW" altLang="en-US" sz="4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持續訓練</a:t>
            </a:r>
            <a:endParaRPr lang="en-US" altLang="zh-TW" sz="4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動物偵探社</a:t>
            </a:r>
            <a:endParaRPr lang="zh-TW" altLang="en-US" sz="4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3366" y="6638709"/>
            <a:ext cx="701702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單元三  描寫單元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動</a:t>
            </a:r>
            <a:r>
              <a:rPr lang="zh-HK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物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 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持續訓練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                                                                                                                              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教育局教育心理服務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新界東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組 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©2019</a:t>
            </a:r>
            <a:endParaRPr lang="zh-HK" altLang="en-US" sz="825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8229" y="1017296"/>
            <a:ext cx="7949969" cy="1050398"/>
          </a:xfrm>
        </p:spPr>
        <p:txBody>
          <a:bodyPr/>
          <a:lstStyle/>
          <a:p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請聆聽同學說出金魚的外貌，協助他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她找出跳圈圈的金魚。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只選讀其中一項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8230" y="2444429"/>
            <a:ext cx="7949968" cy="353773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 vert="horz" lIns="68580" tIns="34290" rIns="68580" bIns="34290" rtlCol="0">
            <a:noAutofit/>
          </a:bodyPr>
          <a:lstStyle/>
          <a:p>
            <a:pPr marL="385745" indent="-385745">
              <a:buClr>
                <a:schemeClr val="accent1"/>
              </a:buClr>
              <a:buFont typeface="+mj-ea"/>
              <a:buAutoNum type="ea1ChtPeriod"/>
            </a:pPr>
            <a:r>
              <a:rPr lang="zh-TW" altLang="zh-HK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穿上黑色外衣的小金魚喜歡</a:t>
            </a:r>
            <a:r>
              <a:rPr lang="zh-HK" altLang="zh-HK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一邊</a:t>
            </a:r>
            <a:r>
              <a:rPr lang="zh-TW" altLang="zh-HK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吐着小泡泡，</a:t>
            </a:r>
            <a:r>
              <a:rPr lang="zh-HK" altLang="zh-HK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一邊自</a:t>
            </a:r>
            <a:r>
              <a:rPr lang="zh-TW" altLang="zh-HK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zh-HK" altLang="zh-HK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自在</a:t>
            </a:r>
            <a:r>
              <a:rPr lang="zh-TW" altLang="zh-HK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地在水中游來游去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85745" indent="-385745">
              <a:buClr>
                <a:schemeClr val="accent1"/>
              </a:buClr>
              <a:buFont typeface="+mj-ea"/>
              <a:buAutoNum type="ea1ChtPeriod"/>
            </a:pPr>
            <a:r>
              <a:rPr lang="zh-TW" altLang="zh-HK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小金魚長得很可愛</a:t>
            </a:r>
            <a:r>
              <a:rPr lang="zh-HK" altLang="zh-HK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一雙</a:t>
            </a:r>
            <a:r>
              <a:rPr lang="zh-TW" altLang="zh-HK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眼睛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掛上大水</a:t>
            </a:r>
            <a:r>
              <a:rPr lang="zh-TW" altLang="zh-HK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泡，眼睛下面有一張小嘴巴。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85745" indent="-385745">
              <a:buClr>
                <a:schemeClr val="accent1"/>
              </a:buClr>
              <a:buFont typeface="+mj-ea"/>
              <a:buAutoNum type="ea1ChtPeriod"/>
            </a:pPr>
            <a:r>
              <a:rPr lang="zh-TW" altLang="zh-HK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小金魚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橙</a:t>
            </a:r>
            <a:r>
              <a:rPr lang="zh-TW" altLang="zh-HK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金色的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背部</a:t>
            </a:r>
            <a:r>
              <a:rPr lang="zh-TW" altLang="zh-HK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配上銀白色的肚皮，好像穿</a:t>
            </a:r>
            <a:r>
              <a:rPr lang="zh-HK" altLang="zh-HK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zh-TW" altLang="zh-HK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一件漂亮的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晚裝</a:t>
            </a:r>
            <a:r>
              <a:rPr lang="zh-HK" altLang="zh-HK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HK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身體後面拖着一條薄而透明的大尾巴</a:t>
            </a:r>
            <a:r>
              <a:rPr lang="zh-HK" altLang="zh-HK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左搖右擺，搖曳生姿</a:t>
            </a:r>
            <a:r>
              <a:rPr lang="zh-TW" altLang="zh-HK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>
              <a:buClr>
                <a:schemeClr val="accent1"/>
              </a:buClr>
            </a:pPr>
            <a:endParaRPr lang="zh-HK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89020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6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522" y="6510006"/>
            <a:ext cx="695738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單元三  描寫單元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動</a:t>
            </a:r>
            <a:r>
              <a:rPr lang="zh-HK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物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 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持續訓練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                                                                                                                              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教育局教育心理服務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新界東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組 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©2019</a:t>
            </a:r>
            <a:endParaRPr lang="zh-HK" altLang="en-US" sz="825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152" y="301715"/>
            <a:ext cx="760573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案件三  尋冠軍</a:t>
            </a:r>
            <a:endParaRPr lang="zh-HK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50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1281964" y="4970012"/>
            <a:ext cx="650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898966" y="4970011"/>
            <a:ext cx="650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100512" y="4967373"/>
            <a:ext cx="650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248729" y="1600069"/>
            <a:ext cx="8816445" cy="56466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15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根據同學對金魚的描述，哪尾就是奪冠金魚呢</a:t>
            </a:r>
            <a:r>
              <a:rPr lang="en-US" altLang="zh-TW" sz="315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﹖</a:t>
            </a:r>
            <a:endParaRPr lang="en-US" sz="315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ç¸éåç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7" t="10617" r="12677" b="11573"/>
          <a:stretch/>
        </p:blipFill>
        <p:spPr bwMode="auto">
          <a:xfrm>
            <a:off x="238886" y="2876929"/>
            <a:ext cx="2515908" cy="18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ç¸éåç"/>
          <p:cNvSpPr>
            <a:spLocks noChangeAspect="1" noChangeArrowheads="1"/>
          </p:cNvSpPr>
          <p:nvPr/>
        </p:nvSpPr>
        <p:spPr bwMode="auto">
          <a:xfrm>
            <a:off x="116681" y="7489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HK" altLang="en-US" sz="1350"/>
          </a:p>
        </p:txBody>
      </p:sp>
      <p:sp>
        <p:nvSpPr>
          <p:cNvPr id="6" name="AutoShape 10" descr="ç¸éåç"/>
          <p:cNvSpPr>
            <a:spLocks noChangeAspect="1" noChangeArrowheads="1"/>
          </p:cNvSpPr>
          <p:nvPr/>
        </p:nvSpPr>
        <p:spPr bwMode="auto">
          <a:xfrm>
            <a:off x="230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HK" altLang="en-US" sz="1350"/>
          </a:p>
        </p:txBody>
      </p:sp>
      <p:sp>
        <p:nvSpPr>
          <p:cNvPr id="9" name="AutoShape 12" descr="GOLD FISHçåçæå°çµæ"/>
          <p:cNvSpPr>
            <a:spLocks noChangeAspect="1" noChangeArrowheads="1"/>
          </p:cNvSpPr>
          <p:nvPr/>
        </p:nvSpPr>
        <p:spPr bwMode="auto">
          <a:xfrm>
            <a:off x="345281" y="9775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HK" altLang="en-US" sz="135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-441" t="5484" r="21059" b="20645"/>
          <a:stretch/>
        </p:blipFill>
        <p:spPr>
          <a:xfrm>
            <a:off x="3131028" y="2876929"/>
            <a:ext cx="2894669" cy="1841900"/>
          </a:xfrm>
          <a:prstGeom prst="rect">
            <a:avLst/>
          </a:prstGeom>
        </p:spPr>
      </p:pic>
      <p:pic>
        <p:nvPicPr>
          <p:cNvPr id="2064" name="Picture 16" descr="ç¸éåç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0" t="3758"/>
          <a:stretch/>
        </p:blipFill>
        <p:spPr bwMode="auto">
          <a:xfrm>
            <a:off x="6282635" y="2898023"/>
            <a:ext cx="2543315" cy="182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03853" y="6638709"/>
            <a:ext cx="693750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單元三  描寫單元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動</a:t>
            </a:r>
            <a:r>
              <a:rPr lang="zh-HK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物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 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持續訓練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                                                                                                                              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教育局教育心理服務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新界東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組 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©2019</a:t>
            </a:r>
            <a:endParaRPr lang="zh-HK" altLang="en-US" sz="825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152" y="301715"/>
            <a:ext cx="760573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案件三  尋冠軍</a:t>
            </a:r>
            <a:endParaRPr lang="zh-HK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01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82559" y="1854443"/>
            <a:ext cx="288509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各位動物小主人：</a:t>
            </a:r>
            <a:endParaRPr lang="en-US" altLang="zh-TW" sz="27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7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en-US" sz="27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動物偵探社</a:t>
            </a:r>
            <a:r>
              <a:rPr lang="zh-TW" altLang="en-US" sz="2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能協助你尋回走失的寵物！</a:t>
            </a:r>
            <a:endParaRPr lang="en-US" altLang="zh-TW" sz="27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又可為你追查神秘案件！</a:t>
            </a:r>
            <a:endParaRPr lang="en-US" altLang="zh-HK" sz="27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739" y="6614671"/>
            <a:ext cx="716610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單元三  描寫單元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動</a:t>
            </a:r>
            <a:r>
              <a:rPr lang="zh-HK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物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 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持續訓練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                                                                                                                              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教育局教育心理服務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新界東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組 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©2019</a:t>
            </a:r>
            <a:endParaRPr lang="zh-HK" altLang="en-US" sz="825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15" y="1073615"/>
            <a:ext cx="5863346" cy="455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2059"/>
            <a:ext cx="771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案件一  找花貓</a:t>
            </a:r>
            <a:endParaRPr lang="zh-HK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872253" y="1852973"/>
            <a:ext cx="7164317" cy="205042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你走失了小花貓，希望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動物偵探社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幫忙尋回失貓。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請你向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動物偵探社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讀出寵物的外貌，讓他們為你找回走失的小花貓。</a:t>
            </a:r>
            <a:endParaRPr lang="en-US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253" y="6549980"/>
            <a:ext cx="694744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單元三  描寫單元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動</a:t>
            </a:r>
            <a:r>
              <a:rPr lang="zh-HK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物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 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持續訓練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                                                                                                                              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教育局教育心理服務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新界東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組 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©2019</a:t>
            </a:r>
            <a:endParaRPr lang="zh-HK" altLang="en-US" sz="825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557" y="1121434"/>
            <a:ext cx="7949969" cy="1456081"/>
          </a:xfrm>
        </p:spPr>
        <p:txBody>
          <a:bodyPr/>
          <a:lstStyle/>
          <a:p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請聆聽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貓主人對花貓的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描述，協助尋回小貓。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只選讀其中一項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2557" y="2577515"/>
            <a:ext cx="7949969" cy="362450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385745" indent="-385745">
              <a:buClr>
                <a:schemeClr val="accent1"/>
              </a:buClr>
              <a:buFont typeface="+mj-ea"/>
              <a:buAutoNum type="ea1ChtPeriod"/>
            </a:pP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小貓大大的綠眼睛，像兩盞綠燈，很是好看。</a:t>
            </a:r>
            <a:endParaRPr 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85745" indent="-385745">
              <a:buClr>
                <a:schemeClr val="accent1"/>
              </a:buClr>
              <a:buFont typeface="+mj-ea"/>
              <a:buAutoNum type="ea1ChtPeriod"/>
            </a:pP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小貓全身佈滿深黃色和淺黃色的花紋，只有腳是白色的，像是穿上短白襪子，十分漂亮。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85745" indent="-385745">
              <a:buClr>
                <a:schemeClr val="accent1"/>
              </a:buClr>
              <a:buFont typeface="+mj-ea"/>
              <a:buAutoNum type="ea1ChtPeriod"/>
            </a:pP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小貓全身是灰白相間的條紋，毛短短的，很是特別。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85745" indent="-385745">
              <a:buClr>
                <a:schemeClr val="accent1"/>
              </a:buClr>
              <a:buFont typeface="+mj-ea"/>
              <a:buAutoNum type="ea1ChtPeriod"/>
            </a:pP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小貓有一條黑</a:t>
            </a:r>
            <a:r>
              <a:rPr lang="zh-HK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色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的長尾巴，牠閒時會躺在地上</a:t>
            </a:r>
            <a:r>
              <a:rPr lang="zh-HK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悠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閒</a:t>
            </a:r>
            <a:r>
              <a:rPr lang="zh-HK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搖擺着，神態</a:t>
            </a:r>
            <a:r>
              <a:rPr lang="zh-HK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怡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然自得。</a:t>
            </a:r>
            <a:endParaRPr lang="zh-TW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endParaRPr lang="en-US" altLang="zh-TW" sz="2800" dirty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89020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6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339" y="6549979"/>
            <a:ext cx="698720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單元三  描寫單元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動</a:t>
            </a:r>
            <a:r>
              <a:rPr lang="zh-HK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物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 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持續訓練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                                                                                                                              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教育局教育心理服務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新界東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組 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©2019</a:t>
            </a:r>
            <a:endParaRPr lang="zh-HK" altLang="en-US" sz="825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2059"/>
            <a:ext cx="771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案件一  找花貓</a:t>
            </a:r>
            <a:endParaRPr lang="zh-HK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35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7555" b="34435"/>
          <a:stretch/>
        </p:blipFill>
        <p:spPr>
          <a:xfrm>
            <a:off x="1417204" y="2226469"/>
            <a:ext cx="2309018" cy="1674342"/>
          </a:xfrm>
          <a:prstGeom prst="rect">
            <a:avLst/>
          </a:prstGeom>
        </p:spPr>
      </p:pic>
      <p:pic>
        <p:nvPicPr>
          <p:cNvPr id="1026" name="Picture 2" descr="green eye cat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60" y="2164733"/>
            <a:ext cx="2346568" cy="173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l="10139" b="4789"/>
          <a:stretch/>
        </p:blipFill>
        <p:spPr>
          <a:xfrm>
            <a:off x="5037962" y="4136817"/>
            <a:ext cx="2393455" cy="168757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83765" y="3517268"/>
            <a:ext cx="650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7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387510" y="3438388"/>
            <a:ext cx="650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7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14458" y="5295907"/>
            <a:ext cx="650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7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335331" y="5272018"/>
            <a:ext cx="650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7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8" name="Picture 4" descr="brown cat white pawsçåçæå°çµæ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33" y="4136816"/>
            <a:ext cx="1945080" cy="16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0" y="1600069"/>
            <a:ext cx="9144000" cy="105039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15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根據貓主人對花貓的描述，哪隻貓是屬於他</a:t>
            </a:r>
            <a:r>
              <a:rPr lang="en-US" altLang="zh-TW" sz="315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15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她呢</a:t>
            </a:r>
            <a:r>
              <a:rPr lang="en-US" altLang="zh-TW" sz="315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﹖</a:t>
            </a:r>
            <a:endParaRPr lang="en-US" sz="31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0266" y="6522362"/>
            <a:ext cx="715448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單元三  描寫單元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動</a:t>
            </a:r>
            <a:r>
              <a:rPr lang="zh-HK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物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 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持續訓練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                                                                                                                              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教育局教育心理服務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新界東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組 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©2019</a:t>
            </a:r>
            <a:endParaRPr lang="zh-HK" altLang="en-US" sz="825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2059"/>
            <a:ext cx="771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案件一  找花貓</a:t>
            </a:r>
            <a:endParaRPr lang="zh-HK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88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3284"/>
            <a:ext cx="7729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案件二  捉</a:t>
            </a:r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小偷</a:t>
            </a:r>
            <a:endParaRPr lang="zh-HK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978032" y="1739611"/>
            <a:ext cx="7097332" cy="20410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你見到一隻小狗闖進家中，偷吃美味的燒雞腿後便逃走了。你希望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動物偵探社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幫忙找出這隻貪吃的小狗。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請你向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動物偵探社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說出小狗的外貌，讓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動物偵探社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為你找出誰是雞腿小偷。</a:t>
            </a:r>
            <a:endParaRPr lang="en-US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227" y="6520163"/>
            <a:ext cx="71064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單元三  描寫單元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動</a:t>
            </a:r>
            <a:r>
              <a:rPr lang="zh-HK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物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 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持續訓練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                                                                                                                              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教育局教育心理服務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新界東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組 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©2019</a:t>
            </a:r>
            <a:endParaRPr lang="zh-HK" altLang="en-US" sz="825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5939" y="1000867"/>
            <a:ext cx="7949969" cy="1174761"/>
          </a:xfrm>
        </p:spPr>
        <p:txBody>
          <a:bodyPr/>
          <a:lstStyle/>
          <a:p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請聆聽案主對小狗的描述，協助他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她找出狗小偷。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只選讀其中一項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6427" y="2158854"/>
            <a:ext cx="7949968" cy="4443567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385745" indent="-385745">
              <a:buClr>
                <a:schemeClr val="accent1"/>
              </a:buClr>
              <a:buFont typeface="+mj-ea"/>
              <a:buAutoNum type="ea1ChtPeriod"/>
            </a:pPr>
            <a:r>
              <a:rPr lang="zh-TW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牠一身黑亮亮的短毛，看上去非常柔軟</a:t>
            </a:r>
            <a:r>
              <a:rPr lang="zh-TW" altLang="en-US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。牠的</a:t>
            </a:r>
            <a:r>
              <a:rPr lang="zh-TW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眼睛好像兩顆閃亮的黑珍珠。牠那</a:t>
            </a:r>
            <a:r>
              <a:rPr lang="zh-TW" altLang="en-US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雙</a:t>
            </a:r>
            <a:r>
              <a:rPr lang="zh-TW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又大又闊的耳朵，輕輕的垂下來</a:t>
            </a:r>
            <a:r>
              <a:rPr lang="zh-HK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HK" sz="2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85745" indent="-385745">
              <a:buClr>
                <a:schemeClr val="accent1"/>
              </a:buClr>
              <a:buFont typeface="+mj-ea"/>
              <a:buAutoNum type="ea1ChtPeriod"/>
            </a:pPr>
            <a:r>
              <a:rPr lang="zh-TW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小狗</a:t>
            </a:r>
            <a:r>
              <a:rPr lang="zh-TW" altLang="en-US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一身金黃色的皮毛，頭又圓又大，黑黑的眼睛像</a:t>
            </a:r>
            <a:r>
              <a:rPr lang="zh-HK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兩</a:t>
            </a:r>
            <a:r>
              <a:rPr lang="zh-TW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顆珠子，眼睛下面有一個圓圓的、非常靈敏的鼻子</a:t>
            </a:r>
            <a:r>
              <a:rPr lang="zh-TW" altLang="en-US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85745" indent="-385745">
              <a:buClr>
                <a:schemeClr val="accent1"/>
              </a:buClr>
              <a:buFont typeface="+mj-ea"/>
              <a:buAutoNum type="ea1ChtPeriod"/>
            </a:pPr>
            <a:r>
              <a:rPr lang="zh-TW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小狗的毛潔白如雪，有一對靈敏的小耳朵和一條不停</a:t>
            </a:r>
            <a:r>
              <a:rPr lang="zh-HK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</a:t>
            </a:r>
            <a:r>
              <a:rPr lang="zh-TW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搖擺的長尾巴</a:t>
            </a:r>
            <a:r>
              <a:rPr lang="zh-TW" altLang="en-US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，十分討人喜愛</a:t>
            </a:r>
            <a:r>
              <a:rPr lang="zh-TW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85745" indent="-385745">
              <a:buClr>
                <a:schemeClr val="accent1"/>
              </a:buClr>
              <a:buFont typeface="+mj-ea"/>
              <a:buAutoNum type="ea1ChtPeriod"/>
            </a:pPr>
            <a:r>
              <a:rPr lang="zh-TW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大</a:t>
            </a:r>
            <a:r>
              <a:rPr lang="zh-TW" altLang="en-US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黃</a:t>
            </a:r>
            <a:r>
              <a:rPr lang="zh-TW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狗</a:t>
            </a:r>
            <a:r>
              <a:rPr lang="zh-HK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長</a:t>
            </a:r>
            <a:r>
              <a:rPr lang="zh-TW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得</a:t>
            </a:r>
            <a:r>
              <a:rPr lang="zh-HK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很強壯</a:t>
            </a:r>
            <a:r>
              <a:rPr lang="zh-TW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HK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圓臉兒、</a:t>
            </a:r>
            <a:r>
              <a:rPr lang="zh-TW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黑眼睛</a:t>
            </a:r>
            <a:r>
              <a:rPr lang="zh-HK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、扁</a:t>
            </a:r>
            <a:r>
              <a:rPr lang="zh-TW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鼻子</a:t>
            </a:r>
            <a:r>
              <a:rPr lang="zh-HK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，配上向上翹的大</a:t>
            </a:r>
            <a:r>
              <a:rPr lang="zh-TW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尾巴，一副</a:t>
            </a:r>
            <a:r>
              <a:rPr lang="zh-HK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精力充</a:t>
            </a:r>
            <a:r>
              <a:rPr lang="zh-TW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沛的</a:t>
            </a:r>
            <a:r>
              <a:rPr lang="zh-HK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樣</a:t>
            </a:r>
            <a:r>
              <a:rPr lang="zh-TW" altLang="zh-HK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子。</a:t>
            </a:r>
          </a:p>
          <a:p>
            <a:pPr>
              <a:buClr>
                <a:schemeClr val="accent1"/>
              </a:buClr>
            </a:pPr>
            <a:endParaRPr lang="zh-HK" altLang="en-US" sz="2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89020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6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463" y="6602422"/>
            <a:ext cx="705989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單元三  描寫單元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動</a:t>
            </a:r>
            <a:r>
              <a:rPr lang="zh-HK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物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 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持續訓練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                                                                                                                              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教育局教育心理服務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新界東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組 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©2019</a:t>
            </a:r>
            <a:endParaRPr lang="zh-HK" altLang="en-US" sz="825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3284"/>
            <a:ext cx="7729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案件二  捉</a:t>
            </a:r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小偷</a:t>
            </a:r>
            <a:endParaRPr lang="zh-HK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96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779884" y="3286116"/>
            <a:ext cx="650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464694" y="3272062"/>
            <a:ext cx="650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79884" y="5174842"/>
            <a:ext cx="650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464694" y="5177808"/>
            <a:ext cx="650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266521" y="1268594"/>
            <a:ext cx="8816445" cy="105039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根據案主對小狗的描述，哪隻就是狗小偷呢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﹖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4" descr="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3" t="10581" r="25839" b="18385"/>
          <a:stretch/>
        </p:blipFill>
        <p:spPr bwMode="auto">
          <a:xfrm>
            <a:off x="1534212" y="4022290"/>
            <a:ext cx="1798078" cy="164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çé¾ é£ç©çåçæå°çµæ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79" y="2257229"/>
            <a:ext cx="1485914" cy="162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white dog curly tailçåçæå°çµæ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t="2066" r="3110" b="1386"/>
          <a:stretch/>
        </p:blipFill>
        <p:spPr bwMode="auto">
          <a:xfrm>
            <a:off x="1534212" y="2257231"/>
            <a:ext cx="1798078" cy="149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ç¸éåç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4" r="14332"/>
          <a:stretch/>
        </p:blipFill>
        <p:spPr bwMode="auto">
          <a:xfrm>
            <a:off x="5238079" y="4046482"/>
            <a:ext cx="1523126" cy="164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76062" y="6638709"/>
            <a:ext cx="697726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單元三  描寫單元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動</a:t>
            </a:r>
            <a:r>
              <a:rPr lang="zh-HK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物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 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持續訓練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                                                                                                                              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教育局教育心理服務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新界東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組 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©2019</a:t>
            </a:r>
            <a:endParaRPr lang="zh-HK" altLang="en-US" sz="825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33284"/>
            <a:ext cx="7729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案件二  捉</a:t>
            </a:r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小偷</a:t>
            </a:r>
            <a:endParaRPr lang="zh-HK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64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152" y="301715"/>
            <a:ext cx="760573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案件三  尋冠軍</a:t>
            </a:r>
            <a:endParaRPr lang="zh-HK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967015" y="1872619"/>
            <a:ext cx="7414544" cy="20410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金魚跳圈圈比賽快將舉行，你知道有一尾金魚身手非凡，能為你取得冠軍，你希望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動物偵探社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幫忙找牠出來。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請你向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動物偵探社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說出金魚的外貌，讓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動物偵探社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為你找出哪尾就是奪冠金魚。</a:t>
            </a:r>
            <a:endParaRPr lang="en-US" altLang="zh-HK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435" y="6520163"/>
            <a:ext cx="697726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單元三  描寫單元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動</a:t>
            </a:r>
            <a:r>
              <a:rPr lang="zh-HK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物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 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持續訓練</a:t>
            </a:r>
            <a:r>
              <a:rPr lang="en-US" altLang="zh-HK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                                                                                                                              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教育局教育心理服務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新界東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組 </a:t>
            </a:r>
            <a:r>
              <a:rPr lang="en-US" altLang="zh-TW" sz="825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</a:rPr>
              <a:t>©2019</a:t>
            </a:r>
            <a:endParaRPr lang="zh-HK" altLang="en-US" sz="825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795</TotalTime>
  <Words>1028</Words>
  <Application>Microsoft Office PowerPoint</Application>
  <PresentationFormat>On-screen Show (4:3)</PresentationFormat>
  <Paragraphs>131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新細明體</vt:lpstr>
      <vt:lpstr>標楷體</vt:lpstr>
      <vt:lpstr>Arial</vt:lpstr>
      <vt:lpstr>Calibri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請聆聽貓主人對花貓的描述，協助尋回小貓。(只選讀其中一項)</vt:lpstr>
      <vt:lpstr>PowerPoint Presentation</vt:lpstr>
      <vt:lpstr>PowerPoint Presentation</vt:lpstr>
      <vt:lpstr>請聆聽案主對小狗的描述，協助他/她找出狗小偷。 (只選讀其中一項)</vt:lpstr>
      <vt:lpstr>PowerPoint Presentation</vt:lpstr>
      <vt:lpstr>PowerPoint Presentation</vt:lpstr>
      <vt:lpstr>請聆聽同學說出金魚的外貌，協助他/她找出跳圈圈的金魚。(只選讀其中一項)</vt:lpstr>
      <vt:lpstr>PowerPoint Presentation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LO, King-yan Janet</dc:creator>
  <cp:lastModifiedBy>LAU, Suk-kau</cp:lastModifiedBy>
  <cp:revision>57</cp:revision>
  <dcterms:created xsi:type="dcterms:W3CDTF">2019-05-27T08:30:26Z</dcterms:created>
  <dcterms:modified xsi:type="dcterms:W3CDTF">2019-10-18T04:33:07Z</dcterms:modified>
</cp:coreProperties>
</file>