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43"/>
  </p:notesMasterIdLst>
  <p:handoutMasterIdLst>
    <p:handoutMasterId r:id="rId44"/>
  </p:handoutMasterIdLst>
  <p:sldIdLst>
    <p:sldId id="256" r:id="rId2"/>
    <p:sldId id="359" r:id="rId3"/>
    <p:sldId id="291" r:id="rId4"/>
    <p:sldId id="341" r:id="rId5"/>
    <p:sldId id="309" r:id="rId6"/>
    <p:sldId id="322" r:id="rId7"/>
    <p:sldId id="360" r:id="rId8"/>
    <p:sldId id="333" r:id="rId9"/>
    <p:sldId id="323" r:id="rId10"/>
    <p:sldId id="344" r:id="rId11"/>
    <p:sldId id="304" r:id="rId12"/>
    <p:sldId id="361" r:id="rId13"/>
    <p:sldId id="298" r:id="rId14"/>
    <p:sldId id="300" r:id="rId15"/>
    <p:sldId id="367" r:id="rId16"/>
    <p:sldId id="364" r:id="rId17"/>
    <p:sldId id="288" r:id="rId18"/>
    <p:sldId id="334" r:id="rId19"/>
    <p:sldId id="290" r:id="rId20"/>
    <p:sldId id="317" r:id="rId21"/>
    <p:sldId id="307" r:id="rId22"/>
    <p:sldId id="337" r:id="rId23"/>
    <p:sldId id="345" r:id="rId24"/>
    <p:sldId id="335" r:id="rId25"/>
    <p:sldId id="362" r:id="rId26"/>
    <p:sldId id="277" r:id="rId27"/>
    <p:sldId id="278" r:id="rId28"/>
    <p:sldId id="368" r:id="rId29"/>
    <p:sldId id="363" r:id="rId30"/>
    <p:sldId id="357" r:id="rId31"/>
    <p:sldId id="339" r:id="rId32"/>
    <p:sldId id="331" r:id="rId33"/>
    <p:sldId id="365" r:id="rId34"/>
    <p:sldId id="346" r:id="rId35"/>
    <p:sldId id="370" r:id="rId36"/>
    <p:sldId id="371" r:id="rId37"/>
    <p:sldId id="372" r:id="rId38"/>
    <p:sldId id="373" r:id="rId39"/>
    <p:sldId id="355" r:id="rId40"/>
    <p:sldId id="356" r:id="rId41"/>
    <p:sldId id="282" r:id="rId42"/>
  </p:sldIdLst>
  <p:sldSz cx="9144000" cy="6858000" type="screen4x3"/>
  <p:notesSz cx="9926638" cy="6797675"/>
  <p:defaultTextStyle>
    <a:defPPr>
      <a:defRPr lang="zh-HK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Avenir Roman"/>
        <a:cs typeface="Avenir Roman"/>
        <a:sym typeface="Avenir Roman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Avenir Roman"/>
        <a:cs typeface="Avenir Roman"/>
        <a:sym typeface="Avenir Roman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Avenir Roman"/>
        <a:cs typeface="Avenir Roman"/>
        <a:sym typeface="Avenir Roman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Avenir Roman"/>
        <a:cs typeface="Avenir Roman"/>
        <a:sym typeface="Avenir Roman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Avenir Roman"/>
        <a:cs typeface="Avenir Roman"/>
        <a:sym typeface="Avenir Roman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Avenir Roman"/>
        <a:cs typeface="Avenir Roman"/>
        <a:sym typeface="Avenir Roman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Avenir Roman"/>
        <a:cs typeface="Avenir Roman"/>
        <a:sym typeface="Avenir Roman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Avenir Roman"/>
        <a:cs typeface="Avenir Roman"/>
        <a:sym typeface="Avenir Roman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Avenir Roman"/>
        <a:cs typeface="Avenir Roman"/>
        <a:sym typeface="Avenir Roman"/>
      </a:defRPr>
    </a:lvl9pPr>
  </p:defaultTextStyle>
  <p:extLst>
    <p:ext uri="{521415D9-36F7-43E2-AB2F-B90AF26B5E84}">
      <p14:sectionLst xmlns:p14="http://schemas.microsoft.com/office/powerpoint/2010/main">
        <p14:section name="預設章節" id="{D55A22EE-3AED-478C-A3EF-5CDBCD17D4F5}">
          <p14:sldIdLst>
            <p14:sldId id="256"/>
            <p14:sldId id="359"/>
            <p14:sldId id="291"/>
            <p14:sldId id="341"/>
            <p14:sldId id="309"/>
            <p14:sldId id="322"/>
            <p14:sldId id="360"/>
            <p14:sldId id="333"/>
            <p14:sldId id="323"/>
            <p14:sldId id="344"/>
            <p14:sldId id="304"/>
            <p14:sldId id="361"/>
            <p14:sldId id="298"/>
            <p14:sldId id="300"/>
            <p14:sldId id="367"/>
            <p14:sldId id="364"/>
            <p14:sldId id="288"/>
            <p14:sldId id="334"/>
            <p14:sldId id="290"/>
            <p14:sldId id="317"/>
            <p14:sldId id="307"/>
            <p14:sldId id="337"/>
            <p14:sldId id="345"/>
            <p14:sldId id="335"/>
            <p14:sldId id="362"/>
            <p14:sldId id="277"/>
            <p14:sldId id="278"/>
          </p14:sldIdLst>
        </p14:section>
        <p14:section name="Untitled Section" id="{774F3DF6-BA09-4171-8900-628FF3499414}">
          <p14:sldIdLst/>
        </p14:section>
        <p14:section name="Untitled Section" id="{5F653815-2D8D-4BC5-B08E-EB5B95E40BD1}">
          <p14:sldIdLst>
            <p14:sldId id="368"/>
          </p14:sldIdLst>
        </p14:section>
        <p14:section name="未命名的章節" id="{C864D18E-5D3E-4E7C-A08E-AD274DFDC85C}">
          <p14:sldIdLst/>
        </p14:section>
        <p14:section name="未命名的章節" id="{9F364F17-D6E9-4216-9B32-34E98BC65EF4}">
          <p14:sldIdLst>
            <p14:sldId id="363"/>
            <p14:sldId id="357"/>
            <p14:sldId id="339"/>
            <p14:sldId id="331"/>
            <p14:sldId id="365"/>
            <p14:sldId id="346"/>
            <p14:sldId id="370"/>
            <p14:sldId id="371"/>
            <p14:sldId id="372"/>
            <p14:sldId id="373"/>
            <p14:sldId id="355"/>
            <p14:sldId id="356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, Suk-kau" initials="L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F0"/>
    <a:srgbClr val="FF66FF"/>
    <a:srgbClr val="FFCCFF"/>
    <a:srgbClr val="FFF7FD"/>
    <a:srgbClr val="FEDEF6"/>
    <a:srgbClr val="D5F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DECCA"/>
          </a:solidFill>
        </a:fill>
      </a:tcStyle>
    </a:wholeTbl>
    <a:band2H>
      <a:tcTxStyle/>
      <a:tcStyle>
        <a:tcBdr/>
        <a:fill>
          <a:solidFill>
            <a:srgbClr val="EFF6E6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9CC00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9CC00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9CC00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6E6D1"/>
          </a:solidFill>
        </a:fill>
      </a:tcStyle>
    </a:wholeTbl>
    <a:band2H>
      <a:tcTxStyle/>
      <a:tcStyle>
        <a:tcBdr/>
        <a:fill>
          <a:solidFill>
            <a:srgbClr val="F3F3E9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9B95C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9B95C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9B95C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9CC00"/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9CC00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venir Book"/>
          <a:ea typeface="Avenir Book"/>
          <a:cs typeface="Avenir Boo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01" autoAdjust="0"/>
    <p:restoredTop sz="52442" autoAdjust="0"/>
  </p:normalViewPr>
  <p:slideViewPr>
    <p:cSldViewPr showGuides="1">
      <p:cViewPr>
        <p:scale>
          <a:sx n="35" d="100"/>
          <a:sy n="35" d="100"/>
        </p:scale>
        <p:origin x="1948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2" d="100"/>
        <a:sy n="152" d="100"/>
      </p:scale>
      <p:origin x="0" y="-7824"/>
    </p:cViewPr>
  </p:sorterViewPr>
  <p:notesViewPr>
    <p:cSldViewPr>
      <p:cViewPr varScale="1">
        <p:scale>
          <a:sx n="47" d="100"/>
          <a:sy n="47" d="100"/>
        </p:scale>
        <p:origin x="272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802" y="0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48358-7C5B-46B8-9F04-9D6B21E0C015}" type="datetimeFigureOut">
              <a:rPr lang="zh-HK" altLang="en-US" smtClean="0"/>
              <a:t>4/11/2019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6456613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802" y="6456613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4483A6-D560-4E06-AFF5-0ED6A887D5B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84974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32"/>
          <p:cNvSpPr>
            <a:spLocks noGrp="1" noRot="1" noChangeAspect="1"/>
          </p:cNvSpPr>
          <p:nvPr>
            <p:ph type="sldImg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6147" name="Shape 33"/>
          <p:cNvSpPr>
            <a:spLocks noGrp="1"/>
          </p:cNvSpPr>
          <p:nvPr>
            <p:ph type="body" sz="quarter" idx="1"/>
          </p:nvPr>
        </p:nvSpPr>
        <p:spPr bwMode="auto">
          <a:xfrm>
            <a:off x="1323552" y="3228896"/>
            <a:ext cx="7279535" cy="3058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HK" altLang="zh-HK" smtClean="0">
              <a:sym typeface="Avenir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5658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n-lt"/>
        <a:ea typeface="+mn-ea"/>
        <a:cs typeface="+mn-cs"/>
        <a:sym typeface="Avenir Roman"/>
      </a:defRPr>
    </a:lvl1pPr>
    <a:lvl2pPr marL="742950" indent="-28575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n-lt"/>
        <a:ea typeface="+mn-ea"/>
        <a:cs typeface="+mn-cs"/>
        <a:sym typeface="Avenir Roman"/>
      </a:defRPr>
    </a:lvl2pPr>
    <a:lvl3pPr marL="11430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n-lt"/>
        <a:ea typeface="+mn-ea"/>
        <a:cs typeface="+mn-cs"/>
        <a:sym typeface="Avenir Roman"/>
      </a:defRPr>
    </a:lvl3pPr>
    <a:lvl4pPr marL="16002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n-lt"/>
        <a:ea typeface="+mn-ea"/>
        <a:cs typeface="+mn-cs"/>
        <a:sym typeface="Avenir Roman"/>
      </a:defRPr>
    </a:lvl4pPr>
    <a:lvl5pPr marL="2057400" indent="-228600" algn="l" defTabSz="457200" rtl="0" eaLnBrk="0" fontAlgn="base" hangingPunct="0">
      <a:lnSpc>
        <a:spcPct val="125000"/>
      </a:lnSpc>
      <a:spcBef>
        <a:spcPct val="30000"/>
      </a:spcBef>
      <a:spcAft>
        <a:spcPct val="0"/>
      </a:spcAft>
      <a:defRPr sz="2400">
        <a:solidFill>
          <a:schemeClr val="tx1"/>
        </a:solidFill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503184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8049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988549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HK" altLang="en-US" dirty="0"/>
              <a:t>膠水圖：</a:t>
            </a:r>
          </a:p>
          <a:p>
            <a:r>
              <a:rPr lang="en-US" altLang="zh-HK" dirty="0"/>
              <a:t>T</a:t>
            </a:r>
            <a:r>
              <a:rPr lang="zh-HK" altLang="en-US" dirty="0"/>
              <a:t>：</a:t>
            </a:r>
            <a:r>
              <a:rPr lang="en-US" altLang="zh-HK" dirty="0"/>
              <a:t>Glue PNG</a:t>
            </a:r>
          </a:p>
          <a:p>
            <a:r>
              <a:rPr lang="en-US" altLang="zh-HK" dirty="0"/>
              <a:t>A</a:t>
            </a:r>
            <a:r>
              <a:rPr lang="zh-HK" altLang="en-US" dirty="0"/>
              <a:t>：</a:t>
            </a:r>
            <a:r>
              <a:rPr lang="en-US" altLang="zh-HK" dirty="0"/>
              <a:t>Pngimg.com</a:t>
            </a:r>
          </a:p>
          <a:p>
            <a:r>
              <a:rPr lang="en-US" altLang="zh-HK" dirty="0"/>
              <a:t>L</a:t>
            </a:r>
            <a:r>
              <a:rPr lang="zh-HK" altLang="en-US" dirty="0"/>
              <a:t>：</a:t>
            </a:r>
            <a:r>
              <a:rPr lang="en-US" altLang="zh-HK" dirty="0"/>
              <a:t>Creative Commons 4.0 BY-NC </a:t>
            </a:r>
            <a:br>
              <a:rPr lang="en-US" altLang="zh-HK" dirty="0"/>
            </a:br>
            <a:r>
              <a:rPr lang="en-US" altLang="zh-HK" dirty="0"/>
              <a:t>L</a:t>
            </a:r>
            <a:r>
              <a:rPr lang="zh-HK" altLang="en-US" dirty="0"/>
              <a:t>：</a:t>
            </a:r>
            <a:r>
              <a:rPr lang="en-US" altLang="zh-HK" dirty="0"/>
              <a:t>http://pngimg.com/download/68216</a:t>
            </a:r>
          </a:p>
          <a:p>
            <a:endParaRPr lang="en-US" altLang="zh-HK" dirty="0"/>
          </a:p>
          <a:p>
            <a:r>
              <a:rPr lang="zh-HK" altLang="en-US" dirty="0"/>
              <a:t>剪刀圖</a:t>
            </a:r>
          </a:p>
          <a:p>
            <a:r>
              <a:rPr lang="en-US" altLang="zh-HK" dirty="0"/>
              <a:t>T</a:t>
            </a:r>
            <a:r>
              <a:rPr lang="zh-HK" altLang="en-US" dirty="0"/>
              <a:t>：</a:t>
            </a:r>
            <a:r>
              <a:rPr lang="en-US" altLang="zh-HK" dirty="0"/>
              <a:t>Blue scissors vector clipart image</a:t>
            </a:r>
          </a:p>
          <a:p>
            <a:r>
              <a:rPr lang="en-US" altLang="zh-HK" dirty="0"/>
              <a:t>A</a:t>
            </a:r>
            <a:r>
              <a:rPr lang="zh-HK" altLang="en-US" dirty="0"/>
              <a:t>：</a:t>
            </a:r>
            <a:r>
              <a:rPr lang="en-US" altLang="zh-HK" dirty="0"/>
              <a:t>Good Free Photos</a:t>
            </a:r>
          </a:p>
          <a:p>
            <a:r>
              <a:rPr lang="en-US" altLang="zh-HK" dirty="0"/>
              <a:t>L</a:t>
            </a:r>
            <a:r>
              <a:rPr lang="zh-HK" altLang="en-US" dirty="0"/>
              <a:t>： </a:t>
            </a:r>
            <a:r>
              <a:rPr lang="en-US" altLang="zh-HK" dirty="0"/>
              <a:t>CC0 / Public Domain</a:t>
            </a:r>
          </a:p>
          <a:p>
            <a:r>
              <a:rPr lang="en-US" altLang="zh-HK" dirty="0"/>
              <a:t>L</a:t>
            </a:r>
            <a:r>
              <a:rPr lang="zh-HK" altLang="en-US" dirty="0"/>
              <a:t>：</a:t>
            </a:r>
            <a:r>
              <a:rPr lang="en-US" altLang="zh-HK" dirty="0"/>
              <a:t>https://www.goodfreephotos.com/albums/vector-images/blue-scissors-vector-clipart.png</a:t>
            </a:r>
          </a:p>
          <a:p>
            <a:endParaRPr lang="en-US" altLang="zh-HK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079433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圖片：</a:t>
            </a:r>
            <a:endParaRPr lang="en-US" altLang="zh-TW" dirty="0" smtClean="0"/>
          </a:p>
          <a:p>
            <a:r>
              <a:rPr lang="en-US" altLang="zh-TW" dirty="0" smtClean="0"/>
              <a:t>L</a:t>
            </a:r>
            <a:r>
              <a:rPr lang="zh-TW" altLang="en-US" dirty="0" smtClean="0"/>
              <a:t>：</a:t>
            </a:r>
            <a:r>
              <a:rPr lang="en-US" altLang="zh-HK" dirty="0" smtClean="0"/>
              <a:t>https://zhidao.baidu.com/question/757931198611216764.html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7050498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681443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5291591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945205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5628045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9884003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12565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015069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411012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100046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HK" altLang="en-US" dirty="0" smtClean="0"/>
              <a:t>圖片：</a:t>
            </a:r>
          </a:p>
          <a:p>
            <a:r>
              <a:rPr lang="en-US" altLang="zh-HK" dirty="0" smtClean="0"/>
              <a:t>T</a:t>
            </a:r>
            <a:r>
              <a:rPr lang="zh-HK" altLang="en-US" dirty="0" smtClean="0"/>
              <a:t>：</a:t>
            </a:r>
            <a:r>
              <a:rPr lang="en-US" altLang="zh-HK" dirty="0" smtClean="0"/>
              <a:t>Realistic Wild Elephants Vector</a:t>
            </a:r>
          </a:p>
          <a:p>
            <a:r>
              <a:rPr lang="en-US" altLang="zh-HK" dirty="0" smtClean="0"/>
              <a:t>A</a:t>
            </a:r>
            <a:r>
              <a:rPr lang="zh-HK" altLang="en-US" dirty="0" smtClean="0"/>
              <a:t>：</a:t>
            </a:r>
            <a:r>
              <a:rPr lang="en-US" altLang="zh-HK" dirty="0" smtClean="0"/>
              <a:t>—</a:t>
            </a:r>
          </a:p>
          <a:p>
            <a:r>
              <a:rPr lang="en-US" altLang="zh-HK" dirty="0" smtClean="0"/>
              <a:t>L</a:t>
            </a:r>
            <a:r>
              <a:rPr lang="zh-HK" altLang="en-US" dirty="0" smtClean="0"/>
              <a:t>：</a:t>
            </a:r>
            <a:r>
              <a:rPr lang="en-US" altLang="zh-HK" dirty="0" smtClean="0"/>
              <a:t>CC BY-NC 4.0 </a:t>
            </a:r>
            <a:r>
              <a:rPr lang="en-US" altLang="zh-HK" dirty="0" err="1" smtClean="0"/>
              <a:t>Licence</a:t>
            </a:r>
            <a:endParaRPr lang="en-US" altLang="zh-HK" dirty="0" smtClean="0"/>
          </a:p>
          <a:p>
            <a:r>
              <a:rPr lang="en-US" altLang="zh-HK" dirty="0" smtClean="0"/>
              <a:t>L</a:t>
            </a:r>
            <a:r>
              <a:rPr lang="zh-HK" altLang="en-US" dirty="0" smtClean="0"/>
              <a:t>：</a:t>
            </a:r>
            <a:r>
              <a:rPr lang="en-US" altLang="zh-HK" dirty="0" smtClean="0"/>
              <a:t>http://getdrawings.com/elephant-vector-free#elephant-vector-free-28.jpg</a:t>
            </a:r>
          </a:p>
          <a:p>
            <a:endParaRPr lang="en-US" altLang="zh-HK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1019334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57134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274271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283788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465133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圖</a:t>
            </a:r>
            <a:r>
              <a:rPr lang="en-US" altLang="zh-TW" dirty="0" smtClean="0"/>
              <a:t>(</a:t>
            </a:r>
            <a:r>
              <a:rPr lang="zh-TW" altLang="en-US" dirty="0" smtClean="0"/>
              <a:t>上</a:t>
            </a:r>
            <a:r>
              <a:rPr lang="en-US" altLang="zh-TW" dirty="0" smtClean="0"/>
              <a:t>)</a:t>
            </a:r>
            <a:endParaRPr lang="en-US" altLang="zh-TW" dirty="0" smtClean="0"/>
          </a:p>
          <a:p>
            <a:r>
              <a:rPr lang="en-US" altLang="zh-TW" dirty="0" smtClean="0"/>
              <a:t>T</a:t>
            </a:r>
            <a:r>
              <a:rPr lang="zh-TW" altLang="en-US" dirty="0" smtClean="0"/>
              <a:t>：</a:t>
            </a:r>
            <a:r>
              <a:rPr lang="en-US" altLang="zh-TW" dirty="0" smtClean="0"/>
              <a:t> </a:t>
            </a:r>
            <a:r>
              <a:rPr lang="en-US" altLang="zh-TW" dirty="0" smtClean="0"/>
              <a:t>Metal Hose Isolated Metal Free Photo</a:t>
            </a:r>
            <a:endParaRPr lang="en-US" altLang="zh-TW" dirty="0" smtClean="0"/>
          </a:p>
          <a:p>
            <a:r>
              <a:rPr lang="en-US" altLang="zh-TW" dirty="0" smtClean="0"/>
              <a:t>A</a:t>
            </a:r>
            <a:r>
              <a:rPr lang="zh-TW" altLang="en-US" dirty="0" smtClean="0"/>
              <a:t>：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Janson_G</a:t>
            </a:r>
            <a:r>
              <a:rPr lang="en-US" altLang="zh-TW" dirty="0" smtClean="0"/>
              <a:t> (pixabay.com)</a:t>
            </a:r>
            <a:endParaRPr lang="en-US" altLang="zh-TW" dirty="0" smtClean="0"/>
          </a:p>
          <a:p>
            <a:r>
              <a:rPr lang="en-US" altLang="zh-TW" dirty="0" smtClean="0"/>
              <a:t>L</a:t>
            </a:r>
            <a:r>
              <a:rPr lang="zh-TW" altLang="en-US" dirty="0" smtClean="0"/>
              <a:t>：</a:t>
            </a:r>
            <a:r>
              <a:rPr lang="en-US" altLang="zh-TW" dirty="0" smtClean="0"/>
              <a:t>Public </a:t>
            </a:r>
            <a:r>
              <a:rPr lang="en-US" altLang="zh-TW" dirty="0" smtClean="0"/>
              <a:t>Domain</a:t>
            </a:r>
          </a:p>
          <a:p>
            <a:r>
              <a:rPr lang="en-US" altLang="zh-TW" dirty="0" smtClean="0"/>
              <a:t>L</a:t>
            </a:r>
            <a:r>
              <a:rPr lang="zh-TW" altLang="en-US" dirty="0" smtClean="0"/>
              <a:t>：</a:t>
            </a:r>
            <a:r>
              <a:rPr lang="en-US" altLang="zh-TW" dirty="0" smtClean="0"/>
              <a:t>https://www.needpix.com/photo/1114785/metal-hose-isolated-metal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圖</a:t>
            </a:r>
            <a:r>
              <a:rPr lang="en-US" altLang="zh-TW" dirty="0" smtClean="0"/>
              <a:t>(</a:t>
            </a:r>
            <a:r>
              <a:rPr lang="zh-TW" altLang="en-US" dirty="0" smtClean="0"/>
              <a:t>下</a:t>
            </a:r>
            <a:r>
              <a:rPr lang="en-US" altLang="zh-TW" dirty="0" smtClean="0"/>
              <a:t>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r>
              <a:rPr lang="en-US" altLang="zh-TW" dirty="0" smtClean="0"/>
              <a:t>T</a:t>
            </a:r>
            <a:r>
              <a:rPr lang="zh-TW" altLang="en-US" dirty="0" smtClean="0"/>
              <a:t>：</a:t>
            </a:r>
            <a:r>
              <a:rPr lang="en-US" altLang="zh-TW" dirty="0" smtClean="0"/>
              <a:t>Four Freedoms Monument - Pillars / Columns only - Evansville, IN</a:t>
            </a:r>
          </a:p>
          <a:p>
            <a:r>
              <a:rPr lang="en-US" altLang="zh-TW" dirty="0" smtClean="0"/>
              <a:t>A</a:t>
            </a:r>
            <a:r>
              <a:rPr lang="zh-TW" altLang="en-US" dirty="0" smtClean="0"/>
              <a:t>：</a:t>
            </a:r>
            <a:r>
              <a:rPr lang="en-US" altLang="zh-TW" dirty="0" smtClean="0"/>
              <a:t>Lori SR</a:t>
            </a:r>
          </a:p>
          <a:p>
            <a:pPr marL="0" marR="0" lvl="0" indent="0" algn="l" defTabSz="457200" rtl="0" eaLnBrk="0" fontAlgn="base" latinLnBrk="0" hangingPunct="0">
              <a:lnSpc>
                <a:spcPct val="12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L</a:t>
            </a:r>
            <a:r>
              <a:rPr lang="zh-TW" altLang="en-US" dirty="0" smtClean="0"/>
              <a:t>：</a:t>
            </a:r>
            <a:r>
              <a:rPr lang="en-US" altLang="zh-HK" sz="2400" b="0" i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Avenir Roman"/>
              </a:rPr>
              <a:t>CC BY-NC-ND 2.0</a:t>
            </a:r>
          </a:p>
          <a:p>
            <a:r>
              <a:rPr lang="en-US" altLang="zh-TW" dirty="0" smtClean="0"/>
              <a:t>L</a:t>
            </a:r>
            <a:r>
              <a:rPr lang="zh-TW" altLang="en-US" dirty="0" smtClean="0"/>
              <a:t>：</a:t>
            </a:r>
            <a:r>
              <a:rPr lang="en-US" altLang="zh-TW" dirty="0" smtClean="0"/>
              <a:t>https://www.flickr.com/photos/lorispindler/2534567543/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331540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1907509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43858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HK" altLang="en-US" dirty="0" smtClean="0"/>
              <a:t>圖片</a:t>
            </a:r>
          </a:p>
          <a:p>
            <a:r>
              <a:rPr lang="en-US" altLang="zh-HK" dirty="0" smtClean="0"/>
              <a:t>T</a:t>
            </a:r>
            <a:r>
              <a:rPr lang="zh-HK" altLang="en-US" dirty="0" smtClean="0"/>
              <a:t>：</a:t>
            </a:r>
            <a:r>
              <a:rPr lang="en-US" altLang="zh-HK" dirty="0" smtClean="0"/>
              <a:t>Gray Wolf Clipart #2969</a:t>
            </a:r>
          </a:p>
          <a:p>
            <a:r>
              <a:rPr lang="en-US" altLang="zh-HK" dirty="0" smtClean="0"/>
              <a:t>A</a:t>
            </a:r>
            <a:r>
              <a:rPr lang="zh-HK" altLang="en-US" dirty="0" smtClean="0"/>
              <a:t>：</a:t>
            </a:r>
            <a:r>
              <a:rPr lang="en-US" altLang="zh-HK" dirty="0" smtClean="0"/>
              <a:t>--</a:t>
            </a:r>
          </a:p>
          <a:p>
            <a:r>
              <a:rPr lang="en-US" altLang="zh-HK" dirty="0" smtClean="0"/>
              <a:t>L</a:t>
            </a:r>
            <a:r>
              <a:rPr lang="zh-HK" altLang="en-US" dirty="0" smtClean="0"/>
              <a:t>：</a:t>
            </a:r>
            <a:r>
              <a:rPr lang="en-US" altLang="zh-HK" dirty="0" smtClean="0"/>
              <a:t>(</a:t>
            </a:r>
            <a:r>
              <a:rPr lang="en-US" altLang="zh-HK" dirty="0" err="1" smtClean="0"/>
              <a:t>Publuc</a:t>
            </a:r>
            <a:r>
              <a:rPr lang="en-US" altLang="zh-HK" dirty="0" smtClean="0"/>
              <a:t> domain)</a:t>
            </a:r>
          </a:p>
          <a:p>
            <a:r>
              <a:rPr lang="en-US" altLang="zh-HK" dirty="0" smtClean="0"/>
              <a:t>L</a:t>
            </a:r>
            <a:r>
              <a:rPr lang="zh-HK" altLang="en-US" dirty="0" smtClean="0"/>
              <a:t>：</a:t>
            </a:r>
            <a:r>
              <a:rPr lang="en-US" altLang="zh-HK" dirty="0" smtClean="0"/>
              <a:t>https://clipartcrossword.com/gray-wolf-clipart-image-2969/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1913428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24703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678968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563103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3112637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5052890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613605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1249245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7303653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4176069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083747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46281196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0400153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14178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50272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HK" dirty="0" smtClean="0"/>
              <a:t>Remark: draw</a:t>
            </a:r>
            <a:r>
              <a:rPr lang="en-US" altLang="zh-HK" baseline="0" dirty="0" smtClean="0"/>
              <a:t> if needed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058976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598675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圖片</a:t>
            </a:r>
            <a:endParaRPr lang="en-US" altLang="zh-TW" dirty="0" smtClean="0"/>
          </a:p>
          <a:p>
            <a:r>
              <a:rPr lang="en-US" altLang="zh-TW" dirty="0" smtClean="0"/>
              <a:t>T</a:t>
            </a:r>
            <a:r>
              <a:rPr lang="zh-TW" altLang="en-US" dirty="0" smtClean="0"/>
              <a:t>：</a:t>
            </a:r>
            <a:r>
              <a:rPr lang="en-US" altLang="zh-TW" dirty="0" smtClean="0"/>
              <a:t>Cute Holiday Rabbit</a:t>
            </a:r>
          </a:p>
          <a:p>
            <a:r>
              <a:rPr lang="en-US" altLang="zh-TW" dirty="0" smtClean="0"/>
              <a:t>A</a:t>
            </a:r>
            <a:r>
              <a:rPr lang="zh-TW" altLang="en-US" dirty="0" smtClean="0"/>
              <a:t>：</a:t>
            </a:r>
            <a:r>
              <a:rPr lang="en-US" altLang="zh-TW" dirty="0" err="1" smtClean="0"/>
              <a:t>Cristty</a:t>
            </a:r>
            <a:endParaRPr lang="en-US" altLang="zh-TW" dirty="0" smtClean="0"/>
          </a:p>
          <a:p>
            <a:pPr marL="0" marR="0" lvl="0" indent="0" algn="l" defTabSz="457200" rtl="0" eaLnBrk="0" fontAlgn="base" latinLnBrk="0" hangingPunct="0">
              <a:lnSpc>
                <a:spcPct val="12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L</a:t>
            </a:r>
            <a:r>
              <a:rPr lang="zh-TW" altLang="en-US" dirty="0" smtClean="0"/>
              <a:t>：</a:t>
            </a:r>
            <a:r>
              <a:rPr lang="en-US" altLang="zh-TW" dirty="0" err="1" smtClean="0"/>
              <a:t>Pixabay</a:t>
            </a:r>
            <a:r>
              <a:rPr lang="en-US" altLang="zh-TW" dirty="0" smtClean="0"/>
              <a:t> License/Free for commercial uses </a:t>
            </a:r>
          </a:p>
          <a:p>
            <a:pPr marL="0" marR="0" lvl="0" indent="0" algn="l" defTabSz="457200" rtl="0" eaLnBrk="0" fontAlgn="base" latinLnBrk="0" hangingPunct="0">
              <a:lnSpc>
                <a:spcPct val="125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L</a:t>
            </a:r>
            <a:r>
              <a:rPr lang="zh-TW" altLang="en-US" dirty="0" smtClean="0"/>
              <a:t>：</a:t>
            </a:r>
            <a:r>
              <a:rPr lang="en-US" altLang="zh-HK" dirty="0" smtClean="0"/>
              <a:t>https://cdn.pixabay.com/photo/2015/04/22/06/47/rabbit-734300__340.jpg</a:t>
            </a:r>
          </a:p>
        </p:txBody>
      </p:sp>
    </p:spTree>
    <p:extLst>
      <p:ext uri="{BB962C8B-B14F-4D97-AF65-F5344CB8AC3E}">
        <p14:creationId xmlns:p14="http://schemas.microsoft.com/office/powerpoint/2010/main" val="23915468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630858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31770-E20A-4EFC-93C6-E695E941EE79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203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5993E-85B2-48A5-817E-282B4969193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64260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DCFB1-3969-4EC0-9B55-8AB434AD0A54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7275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-1" y="0"/>
            <a:chExt cx="8610603" cy="201616"/>
          </a:xfrm>
        </p:grpSpPr>
        <p:sp>
          <p:nvSpPr>
            <p:cNvPr id="5" name="Shape 13"/>
            <p:cNvSpPr>
              <a:spLocks noChangeArrowheads="1"/>
            </p:cNvSpPr>
            <p:nvPr/>
          </p:nvSpPr>
          <p:spPr bwMode="auto">
            <a:xfrm>
              <a:off x="-1" y="0"/>
              <a:ext cx="2870201" cy="201616"/>
            </a:xfrm>
            <a:prstGeom prst="rect">
              <a:avLst/>
            </a:prstGeom>
            <a:solidFill>
              <a:srgbClr val="66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9pPr>
            </a:lstStyle>
            <a:p>
              <a:pPr eaLnBrk="1" hangingPunct="1">
                <a:defRPr/>
              </a:pPr>
              <a:endParaRPr kumimoji="0" lang="zh-TW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endParaRPr>
            </a:p>
          </p:txBody>
        </p:sp>
        <p:sp>
          <p:nvSpPr>
            <p:cNvPr id="6" name="Shape 14"/>
            <p:cNvSpPr>
              <a:spLocks noChangeArrowheads="1"/>
            </p:cNvSpPr>
            <p:nvPr/>
          </p:nvSpPr>
          <p:spPr bwMode="auto">
            <a:xfrm>
              <a:off x="2870200" y="0"/>
              <a:ext cx="2870201" cy="201616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9pPr>
            </a:lstStyle>
            <a:p>
              <a:pPr eaLnBrk="1" hangingPunct="1">
                <a:defRPr/>
              </a:pPr>
              <a:endParaRPr kumimoji="0" lang="zh-TW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endParaRPr>
            </a:p>
          </p:txBody>
        </p:sp>
        <p:sp>
          <p:nvSpPr>
            <p:cNvPr id="7" name="Shape 15"/>
            <p:cNvSpPr>
              <a:spLocks noChangeArrowheads="1"/>
            </p:cNvSpPr>
            <p:nvPr/>
          </p:nvSpPr>
          <p:spPr bwMode="auto">
            <a:xfrm>
              <a:off x="5740401" y="0"/>
              <a:ext cx="2870201" cy="201616"/>
            </a:xfrm>
            <a:prstGeom prst="rect">
              <a:avLst/>
            </a:prstGeom>
            <a:solidFill>
              <a:srgbClr val="99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9pPr>
            </a:lstStyle>
            <a:p>
              <a:pPr eaLnBrk="1" hangingPunct="1">
                <a:defRPr/>
              </a:pPr>
              <a:endParaRPr kumimoji="0" lang="zh-TW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endParaRPr>
            </a:p>
          </p:txBody>
        </p:sp>
      </p:grp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1371600" y="3270250"/>
            <a:ext cx="6400800" cy="3587750"/>
          </a:xfrm>
          <a:prstGeom prst="rect">
            <a:avLst/>
          </a:prstGeom>
          <a:extLst>
            <a:ext uri="{C572A759-6A51-4108-AA02-DFA0A04FC94B}"/>
          </a:extLst>
        </p:spPr>
        <p:txBody>
          <a:bodyPr/>
          <a:lstStyle>
            <a:lvl1pPr marL="0" indent="0" algn="ctr">
              <a:spcBef>
                <a:spcPts val="700"/>
              </a:spcBef>
              <a:buClrTx/>
              <a:buSzTx/>
              <a:buFontTx/>
              <a:buNone/>
              <a:defRPr sz="3000"/>
            </a:lvl1pPr>
          </a:lstStyle>
          <a:p>
            <a:pPr lvl="0"/>
            <a:r>
              <a:rPr/>
              <a:t>按一下以編輯母片副標題樣式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8" name="Shape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234618F-B869-49D6-8649-EA33E556618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366596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" name="Shap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6E2CDC-2FB4-4647-AFC8-3604E01DA81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876503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457200" y="277810"/>
            <a:ext cx="8229600" cy="5853116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" name="Shap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E1537E-B74D-425F-B405-5ACD6D581A5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10920808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-1" y="0"/>
            <a:chExt cx="8610603" cy="201616"/>
          </a:xfrm>
        </p:grpSpPr>
        <p:sp>
          <p:nvSpPr>
            <p:cNvPr id="5" name="Shape 13"/>
            <p:cNvSpPr>
              <a:spLocks noChangeArrowheads="1"/>
            </p:cNvSpPr>
            <p:nvPr/>
          </p:nvSpPr>
          <p:spPr bwMode="auto">
            <a:xfrm>
              <a:off x="-1" y="0"/>
              <a:ext cx="2870201" cy="201616"/>
            </a:xfrm>
            <a:prstGeom prst="rect">
              <a:avLst/>
            </a:prstGeom>
            <a:solidFill>
              <a:srgbClr val="66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9pPr>
            </a:lstStyle>
            <a:p>
              <a:pPr eaLnBrk="1" hangingPunct="1">
                <a:defRPr/>
              </a:pPr>
              <a:endParaRPr kumimoji="0" lang="zh-TW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endParaRPr>
            </a:p>
          </p:txBody>
        </p:sp>
        <p:sp>
          <p:nvSpPr>
            <p:cNvPr id="6" name="Shape 14"/>
            <p:cNvSpPr>
              <a:spLocks noChangeArrowheads="1"/>
            </p:cNvSpPr>
            <p:nvPr/>
          </p:nvSpPr>
          <p:spPr bwMode="auto">
            <a:xfrm>
              <a:off x="2870200" y="0"/>
              <a:ext cx="2870201" cy="201616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9pPr>
            </a:lstStyle>
            <a:p>
              <a:pPr eaLnBrk="1" hangingPunct="1">
                <a:defRPr/>
              </a:pPr>
              <a:endParaRPr kumimoji="0" lang="zh-TW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endParaRPr>
            </a:p>
          </p:txBody>
        </p:sp>
        <p:sp>
          <p:nvSpPr>
            <p:cNvPr id="7" name="Shape 15"/>
            <p:cNvSpPr>
              <a:spLocks noChangeArrowheads="1"/>
            </p:cNvSpPr>
            <p:nvPr/>
          </p:nvSpPr>
          <p:spPr bwMode="auto">
            <a:xfrm>
              <a:off x="5740401" y="0"/>
              <a:ext cx="2870201" cy="201616"/>
            </a:xfrm>
            <a:prstGeom prst="rect">
              <a:avLst/>
            </a:prstGeom>
            <a:solidFill>
              <a:srgbClr val="99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venir Roman"/>
                  <a:ea typeface="Avenir Roman"/>
                  <a:cs typeface="Avenir Roman"/>
                  <a:sym typeface="Avenir Roman"/>
                </a:defRPr>
              </a:lvl9pPr>
            </a:lstStyle>
            <a:p>
              <a:pPr eaLnBrk="1" hangingPunct="1">
                <a:defRPr/>
              </a:pPr>
              <a:endParaRPr kumimoji="0" lang="zh-TW" alt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 pitchFamily="34" charset="0"/>
              </a:endParaRPr>
            </a:p>
          </p:txBody>
        </p:sp>
      </p:grp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1371600" y="3270250"/>
            <a:ext cx="6400800" cy="3587750"/>
          </a:xfrm>
          <a:prstGeom prst="rect">
            <a:avLst/>
          </a:prstGeom>
          <a:extLst>
            <a:ext uri="{C572A759-6A51-4108-AA02-DFA0A04FC94B}"/>
          </a:extLst>
        </p:spPr>
        <p:txBody>
          <a:bodyPr/>
          <a:lstStyle>
            <a:lvl1pPr marL="0" indent="0" algn="ctr">
              <a:spcBef>
                <a:spcPts val="700"/>
              </a:spcBef>
              <a:buClrTx/>
              <a:buSzTx/>
              <a:buFontTx/>
              <a:buNone/>
              <a:defRPr sz="3000"/>
            </a:lvl1pPr>
          </a:lstStyle>
          <a:p>
            <a:pPr lvl="0"/>
            <a:r>
              <a:rPr/>
              <a:t>按一下以編輯母片副標題樣式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8" name="Shape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3317CC-2FD4-4DA5-B27E-5933BD3578B0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404019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765F3-4059-4817-82CD-740C7F4A069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018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1E017-A76F-4070-B6C1-DAC95FE3E75F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3063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0733D-40B7-4063-9499-44CDAAA846D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086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034C0-993A-44BE-844D-B80EECDA300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8258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BB436-3D5B-4CE2-8D91-2151FF2C83EA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33251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499059-C806-43AB-863B-4BACC325C9D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88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FB0FB-8CE5-4A37-A593-B88D2AA7C88C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3577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5876E-562B-4D6F-9374-E68155FC9BDD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291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60263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defRPr>
            </a:lvl1pPr>
          </a:lstStyle>
          <a:p>
            <a:fld id="{B5786B98-4177-41BA-BA7D-CE069F037B98}" type="slidenum">
              <a:rPr lang="zh-TW" altLang="en-US" smtClean="0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92" r:id="rId2"/>
    <p:sldLayoutId id="2147484493" r:id="rId3"/>
    <p:sldLayoutId id="2147484494" r:id="rId4"/>
    <p:sldLayoutId id="2147484495" r:id="rId5"/>
    <p:sldLayoutId id="2147484496" r:id="rId6"/>
    <p:sldLayoutId id="2147484497" r:id="rId7"/>
    <p:sldLayoutId id="2147484498" r:id="rId8"/>
    <p:sldLayoutId id="2147484499" r:id="rId9"/>
    <p:sldLayoutId id="2147484500" r:id="rId10"/>
    <p:sldLayoutId id="2147484501" r:id="rId11"/>
    <p:sldLayoutId id="2147484502" r:id="rId12"/>
    <p:sldLayoutId id="2147484503" r:id="rId13"/>
    <p:sldLayoutId id="2147484504" r:id="rId14"/>
    <p:sldLayoutId id="2147484505" r:id="rId1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標楷體" panose="03000509000000000000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標楷體" panose="03000509000000000000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標楷體" panose="03000509000000000000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ndara" pitchFamily="34" charset="0"/>
          <a:ea typeface="標楷體" panose="03000509000000000000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35"/>
          <p:cNvSpPr>
            <a:spLocks noGrp="1"/>
          </p:cNvSpPr>
          <p:nvPr>
            <p:ph type="ctrTitle"/>
          </p:nvPr>
        </p:nvSpPr>
        <p:spPr>
          <a:xfrm>
            <a:off x="685800" y="1052513"/>
            <a:ext cx="7772400" cy="34290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TW" altLang="zh-HK" b="1" dirty="0">
                <a:latin typeface="Garamond" pitchFamily="18" charset="0"/>
              </a:rPr>
              <a:t>四年級讀寫小組輔助</a:t>
            </a:r>
            <a:r>
              <a:rPr lang="zh-TW" altLang="zh-HK" b="1" dirty="0" smtClean="0">
                <a:latin typeface="Garamond" pitchFamily="18" charset="0"/>
              </a:rPr>
              <a:t>教材</a:t>
            </a:r>
            <a:r>
              <a:rPr lang="en-US" altLang="zh-TW" b="1" dirty="0" smtClean="0">
                <a:latin typeface="Garamond" pitchFamily="18" charset="0"/>
                <a:sym typeface="標楷體" pitchFamily="65" charset="-120"/>
              </a:rPr>
              <a:t/>
            </a:r>
            <a:br>
              <a:rPr lang="en-US" altLang="zh-TW" b="1" dirty="0" smtClean="0">
                <a:latin typeface="Garamond" pitchFamily="18" charset="0"/>
                <a:sym typeface="標楷體" pitchFamily="65" charset="-120"/>
              </a:rPr>
            </a:br>
            <a:r>
              <a:rPr lang="zh-TW" altLang="en-US" b="1" u="sng" dirty="0" smtClean="0">
                <a:latin typeface="Garamond" pitchFamily="18" charset="0"/>
                <a:sym typeface="標楷體" pitchFamily="65" charset="-120"/>
              </a:rPr>
              <a:t>單元三　描寫單元</a:t>
            </a:r>
            <a:r>
              <a:rPr lang="en-US" altLang="zh-TW" b="1" u="sng" dirty="0" smtClean="0">
                <a:latin typeface="Garamond" pitchFamily="18" charset="0"/>
                <a:sym typeface="標楷體" pitchFamily="65" charset="-120"/>
              </a:rPr>
              <a:t>(</a:t>
            </a:r>
            <a:r>
              <a:rPr lang="zh-TW" altLang="en-US" b="1" u="sng" dirty="0" smtClean="0">
                <a:latin typeface="Garamond" pitchFamily="18" charset="0"/>
                <a:sym typeface="標楷體" pitchFamily="65" charset="-120"/>
              </a:rPr>
              <a:t>動物</a:t>
            </a:r>
            <a:r>
              <a:rPr lang="en-US" altLang="zh-TW" b="1" u="sng" dirty="0" smtClean="0">
                <a:latin typeface="Garamond" pitchFamily="18" charset="0"/>
                <a:sym typeface="標楷體" pitchFamily="65" charset="-120"/>
              </a:rPr>
              <a:t>)</a:t>
            </a:r>
            <a:br>
              <a:rPr lang="en-US" altLang="zh-TW" b="1" u="sng" dirty="0" smtClean="0">
                <a:latin typeface="Garamond" pitchFamily="18" charset="0"/>
                <a:sym typeface="標楷體" pitchFamily="65" charset="-120"/>
              </a:rPr>
            </a:br>
            <a:r>
              <a:rPr lang="zh-TW" altLang="en-US" b="1" dirty="0" smtClean="0">
                <a:latin typeface="Garamond" pitchFamily="18" charset="0"/>
                <a:sym typeface="標楷體" pitchFamily="65" charset="-120"/>
              </a:rPr>
              <a:t>閱讀：動物的外貌描寫</a:t>
            </a: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31770-E20A-4EFC-93C6-E695E941EE79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10</a:t>
            </a:fld>
            <a:endParaRPr lang="en-US" altLang="zh-TW"/>
          </a:p>
        </p:txBody>
      </p:sp>
      <p:sp>
        <p:nvSpPr>
          <p:cNvPr id="7" name="圓角矩形圖說文字 12"/>
          <p:cNvSpPr/>
          <p:nvPr/>
        </p:nvSpPr>
        <p:spPr>
          <a:xfrm>
            <a:off x="871408" y="2132856"/>
            <a:ext cx="5681792" cy="3344799"/>
          </a:xfrm>
          <a:prstGeom prst="wedgeRoundRectCallout">
            <a:avLst>
              <a:gd name="adj1" fmla="val 63426"/>
              <a:gd name="adj2" fmla="val 4642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 smtClean="0">
                <a:solidFill>
                  <a:srgbClr val="000000"/>
                </a:solidFill>
                <a:latin typeface="+mn-ea"/>
                <a:ea typeface="+mn-ea"/>
                <a:cs typeface="Avenir Roman"/>
              </a:rPr>
              <a:t>為了令讀者容易想像</a:t>
            </a:r>
            <a:r>
              <a:rPr lang="zh-TW" altLang="en-US" sz="3600" dirty="0">
                <a:latin typeface="標楷體" panose="03000509000000000000" pitchFamily="65" charset="-120"/>
              </a:rPr>
              <a:t>兔子的</a:t>
            </a:r>
            <a:r>
              <a:rPr lang="zh-TW" altLang="en-US" sz="3600" dirty="0" smtClean="0">
                <a:latin typeface="標楷體" panose="03000509000000000000" pitchFamily="65" charset="-120"/>
              </a:rPr>
              <a:t>外貌，</a:t>
            </a:r>
            <a:r>
              <a:rPr lang="zh-TW" altLang="en-US" sz="3600" dirty="0" smtClean="0">
                <a:solidFill>
                  <a:srgbClr val="000000"/>
                </a:solidFill>
                <a:latin typeface="+mn-ea"/>
                <a:ea typeface="+mn-ea"/>
                <a:cs typeface="Avenir Roman"/>
              </a:rPr>
              <a:t>作者只選擇了</a:t>
            </a:r>
            <a:r>
              <a:rPr lang="zh-TW" altLang="en-US" sz="3600" dirty="0" smtClean="0">
                <a:latin typeface="標楷體" panose="03000509000000000000" pitchFamily="65" charset="-120"/>
              </a:rPr>
              <a:t>兔子的</a:t>
            </a:r>
            <a:r>
              <a:rPr lang="zh-TW" altLang="en-US" sz="3600" dirty="0" smtClean="0">
                <a:solidFill>
                  <a:srgbClr val="FF0000"/>
                </a:solidFill>
                <a:latin typeface="+mn-ea"/>
                <a:ea typeface="+mn-ea"/>
                <a:cs typeface="Avenir Roman"/>
              </a:rPr>
              <a:t>特徵</a:t>
            </a:r>
            <a:r>
              <a:rPr lang="en-US" altLang="zh-TW" sz="3600" dirty="0" smtClean="0">
                <a:latin typeface="+mn-ea"/>
                <a:ea typeface="+mn-ea"/>
                <a:cs typeface="Avenir Roman"/>
              </a:rPr>
              <a:t>(</a:t>
            </a:r>
            <a:r>
              <a:rPr lang="zh-TW" altLang="en-US" sz="3600" dirty="0" smtClean="0">
                <a:solidFill>
                  <a:srgbClr val="000000"/>
                </a:solidFill>
                <a:latin typeface="+mn-ea"/>
                <a:ea typeface="+mn-ea"/>
                <a:cs typeface="Avenir Roman"/>
              </a:rPr>
              <a:t>特別的地方</a:t>
            </a:r>
            <a:r>
              <a:rPr lang="en-US" altLang="zh-TW" sz="3600" dirty="0" smtClean="0">
                <a:solidFill>
                  <a:srgbClr val="000000"/>
                </a:solidFill>
                <a:latin typeface="+mn-ea"/>
                <a:ea typeface="+mn-ea"/>
                <a:cs typeface="Avenir Roman"/>
              </a:rPr>
              <a:t>)</a:t>
            </a:r>
            <a:r>
              <a:rPr lang="zh-TW" altLang="en-US" sz="3600" dirty="0" smtClean="0">
                <a:solidFill>
                  <a:srgbClr val="000000"/>
                </a:solidFill>
                <a:latin typeface="+mn-ea"/>
                <a:ea typeface="+mn-ea"/>
                <a:cs typeface="Avenir Roman"/>
              </a:rPr>
              <a:t>來描寫。</a:t>
            </a:r>
            <a:endParaRPr lang="en-US" altLang="zh-TW" sz="3600" dirty="0">
              <a:latin typeface="標楷體" panose="03000509000000000000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3600" dirty="0" smtClean="0">
                <a:latin typeface="標楷體" panose="03000509000000000000" pitchFamily="65" charset="-120"/>
              </a:rPr>
              <a:t>而兔子</a:t>
            </a:r>
            <a:r>
              <a:rPr lang="zh-TW" altLang="en-US" sz="3600" dirty="0" smtClean="0">
                <a:solidFill>
                  <a:srgbClr val="000000"/>
                </a:solidFill>
                <a:latin typeface="+mn-ea"/>
                <a:ea typeface="+mn-ea"/>
                <a:cs typeface="Avenir Roman"/>
              </a:rPr>
              <a:t>的</a:t>
            </a:r>
            <a:r>
              <a:rPr lang="zh-TW" altLang="en-US" sz="3600" dirty="0" smtClean="0">
                <a:latin typeface="標楷體" panose="03000509000000000000" pitchFamily="65" charset="-120"/>
              </a:rPr>
              <a:t>鼻子因</a:t>
            </a:r>
            <a:r>
              <a:rPr lang="zh-TW" altLang="en-US" sz="3600" dirty="0" smtClean="0">
                <a:solidFill>
                  <a:srgbClr val="000000"/>
                </a:solidFill>
                <a:latin typeface="+mn-ea"/>
                <a:ea typeface="+mn-ea"/>
                <a:cs typeface="Avenir Roman"/>
              </a:rPr>
              <a:t>沒有甚麼特別</a:t>
            </a:r>
            <a:r>
              <a:rPr lang="zh-TW" altLang="en-US" sz="3600" dirty="0">
                <a:solidFill>
                  <a:srgbClr val="000000"/>
                </a:solidFill>
                <a:latin typeface="+mn-ea"/>
                <a:ea typeface="+mn-ea"/>
                <a:cs typeface="Avenir Roman"/>
              </a:rPr>
              <a:t>，</a:t>
            </a:r>
            <a:r>
              <a:rPr lang="zh-TW" altLang="en-US" sz="3600" dirty="0" smtClean="0">
                <a:solidFill>
                  <a:srgbClr val="000000"/>
                </a:solidFill>
                <a:latin typeface="+mn-ea"/>
                <a:ea typeface="+mn-ea"/>
                <a:cs typeface="Avenir Roman"/>
              </a:rPr>
              <a:t>所以可以省略不寫。</a:t>
            </a:r>
            <a:endParaRPr lang="en-GB" altLang="zh-HK" sz="3600" dirty="0" smtClean="0">
              <a:solidFill>
                <a:srgbClr val="000000"/>
              </a:solidFill>
              <a:latin typeface="+mn-ea"/>
              <a:ea typeface="+mn-ea"/>
              <a:cs typeface="Avenir Roman"/>
            </a:endParaRPr>
          </a:p>
        </p:txBody>
      </p:sp>
      <p:pic>
        <p:nvPicPr>
          <p:cNvPr id="8" name="圖片 1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34790" y="3393662"/>
            <a:ext cx="2324424" cy="2962688"/>
          </a:xfrm>
          <a:noFill/>
        </p:spPr>
      </p:pic>
      <p:sp>
        <p:nvSpPr>
          <p:cNvPr id="9" name="雲朵形圖說文字 1"/>
          <p:cNvSpPr/>
          <p:nvPr/>
        </p:nvSpPr>
        <p:spPr>
          <a:xfrm>
            <a:off x="1115616" y="332656"/>
            <a:ext cx="6696744" cy="1488081"/>
          </a:xfrm>
          <a:prstGeom prst="cloudCallout">
            <a:avLst>
              <a:gd name="adj1" fmla="val -59040"/>
              <a:gd name="adj2" fmla="val 57716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為甚麼沒有描述兔子的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鼻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</a:rPr>
              <a:t>子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呢</a:t>
            </a:r>
            <a:r>
              <a:rPr lang="en-US" altLang="zh-TW" sz="3600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﹖</a:t>
            </a:r>
            <a:endParaRPr lang="zh-HK" altLang="en-US" sz="3600" dirty="0">
              <a:solidFill>
                <a:schemeClr val="tx1"/>
              </a:solidFill>
              <a:latin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852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描寫的次序</a:t>
            </a:r>
            <a:endParaRPr lang="en-GB" altLang="en-US" dirty="0" smtClean="0"/>
          </a:p>
        </p:txBody>
      </p:sp>
      <p:pic>
        <p:nvPicPr>
          <p:cNvPr id="7" name="圖片 1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4276" y="2554956"/>
            <a:ext cx="2324100" cy="2962275"/>
          </a:xfrm>
          <a:noFill/>
        </p:spPr>
      </p:pic>
      <p:sp>
        <p:nvSpPr>
          <p:cNvPr id="8" name="圓角矩形圖說文字 7"/>
          <p:cNvSpPr/>
          <p:nvPr/>
        </p:nvSpPr>
        <p:spPr>
          <a:xfrm>
            <a:off x="755576" y="3429000"/>
            <a:ext cx="5581600" cy="2304255"/>
          </a:xfrm>
          <a:prstGeom prst="wedgeRoundRectCallout">
            <a:avLst>
              <a:gd name="adj1" fmla="val 60709"/>
              <a:gd name="adj2" fmla="val -3877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kumimoji="0" lang="zh-TW" altLang="en-US" sz="32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描述動物的順序可以是</a:t>
            </a:r>
            <a:endParaRPr kumimoji="0" lang="en-US" altLang="zh-TW" sz="3200" dirty="0" smtClean="0">
              <a:solidFill>
                <a:srgbClr val="000000"/>
              </a:solidFill>
              <a:latin typeface="標楷體" panose="03000509000000000000" pitchFamily="65" charset="-120"/>
              <a:cs typeface="Avenir Roman"/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先整體</a:t>
            </a:r>
            <a:r>
              <a:rPr kumimoji="0"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、</a:t>
            </a:r>
            <a:r>
              <a:rPr kumimoji="0"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後局部</a:t>
            </a:r>
            <a:endParaRPr kumimoji="0" lang="en-US" altLang="zh-TW" sz="3200" dirty="0" smtClean="0">
              <a:solidFill>
                <a:srgbClr val="FF0000"/>
              </a:solidFill>
              <a:latin typeface="標楷體" panose="03000509000000000000" pitchFamily="65" charset="-120"/>
              <a:cs typeface="Avenir Roman"/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由頭到尾</a:t>
            </a:r>
            <a:endParaRPr kumimoji="0" lang="en-US" altLang="zh-TW" sz="3200" dirty="0" smtClean="0">
              <a:solidFill>
                <a:srgbClr val="FF0000"/>
              </a:solidFill>
              <a:latin typeface="標楷體" panose="03000509000000000000" pitchFamily="65" charset="-120"/>
              <a:cs typeface="Avenir Roman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11</a:t>
            </a:fld>
            <a:endParaRPr lang="en-US" altLang="zh-TW"/>
          </a:p>
        </p:txBody>
      </p:sp>
      <p:sp>
        <p:nvSpPr>
          <p:cNvPr id="9" name="圓角矩形圖說文字 7"/>
          <p:cNvSpPr/>
          <p:nvPr/>
        </p:nvSpPr>
        <p:spPr>
          <a:xfrm>
            <a:off x="611561" y="1259277"/>
            <a:ext cx="5184576" cy="1881691"/>
          </a:xfrm>
          <a:prstGeom prst="wedgeRoundRectCallout">
            <a:avLst>
              <a:gd name="adj1" fmla="val 73812"/>
              <a:gd name="adj2" fmla="val 5206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kumimoji="0" lang="zh-TW" altLang="en-US" sz="32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正如人物描寫，</a:t>
            </a:r>
            <a:endParaRPr kumimoji="0" lang="en-US" altLang="zh-TW" sz="3200" dirty="0" smtClean="0">
              <a:solidFill>
                <a:srgbClr val="000000"/>
              </a:solidFill>
              <a:latin typeface="標楷體" panose="03000509000000000000" pitchFamily="65" charset="-120"/>
              <a:cs typeface="Avenir Roman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kumimoji="0" lang="zh-TW" altLang="en-US" sz="32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作者也會</a:t>
            </a:r>
            <a:r>
              <a:rPr kumimoji="0"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順序</a:t>
            </a:r>
            <a:r>
              <a:rPr kumimoji="0"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描寫</a:t>
            </a:r>
            <a:r>
              <a:rPr kumimoji="0" lang="zh-TW" altLang="en-US" sz="3200" dirty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動物的</a:t>
            </a:r>
            <a:r>
              <a:rPr kumimoji="0" lang="zh-TW" altLang="en-US" sz="32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外貌。</a:t>
            </a:r>
            <a:endParaRPr kumimoji="0" lang="zh-HK" altLang="en-US" sz="3200" dirty="0">
              <a:solidFill>
                <a:srgbClr val="000000"/>
              </a:solidFill>
              <a:latin typeface="標楷體" panose="03000509000000000000" pitchFamily="65" charset="-120"/>
              <a:cs typeface="Avenir Roman"/>
            </a:endParaRPr>
          </a:p>
        </p:txBody>
      </p:sp>
    </p:spTree>
    <p:extLst>
      <p:ext uri="{BB962C8B-B14F-4D97-AF65-F5344CB8AC3E}">
        <p14:creationId xmlns:p14="http://schemas.microsoft.com/office/powerpoint/2010/main" val="85733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204864"/>
            <a:ext cx="8147248" cy="2481316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活動二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5400" dirty="0">
                <a:latin typeface="標楷體" pitchFamily="65" charset="-120"/>
                <a:sym typeface="標楷體" pitchFamily="65" charset="-120"/>
              </a:rPr>
              <a:t>〈</a:t>
            </a:r>
            <a:r>
              <a:rPr lang="zh-TW" altLang="en-US" sz="5400" dirty="0">
                <a:latin typeface="Times New Roman" pitchFamily="18" charset="0"/>
              </a:rPr>
              <a:t>我最愛的</a:t>
            </a:r>
            <a:r>
              <a:rPr lang="zh-TW" altLang="en-US" sz="5400" dirty="0">
                <a:latin typeface="標楷體" pitchFamily="65" charset="-120"/>
                <a:sym typeface="標楷體" pitchFamily="65" charset="-120"/>
              </a:rPr>
              <a:t>金魚</a:t>
            </a:r>
            <a:r>
              <a:rPr lang="en-US" altLang="zh-TW" sz="5400" dirty="0" smtClean="0">
                <a:latin typeface="標楷體" pitchFamily="65" charset="-120"/>
                <a:sym typeface="標楷體" pitchFamily="65" charset="-120"/>
              </a:rPr>
              <a:t>〉</a:t>
            </a:r>
            <a:br>
              <a:rPr lang="en-US" altLang="zh-TW" sz="5400" dirty="0" smtClean="0">
                <a:latin typeface="標楷體" pitchFamily="65" charset="-120"/>
                <a:sym typeface="標楷體" pitchFamily="65" charset="-120"/>
              </a:rPr>
            </a:br>
            <a:r>
              <a:rPr lang="zh-TW" altLang="en-US" sz="3600" dirty="0">
                <a:latin typeface="標楷體" pitchFamily="65" charset="-120"/>
                <a:sym typeface="標楷體" pitchFamily="65" charset="-120"/>
              </a:rPr>
              <a:t>任務一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HK" altLang="en-US" sz="5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074" name="Picture 2" descr="C:\Users\emilytwyeung\AppData\Local\Microsoft\Windows\Temporary Internet Files\Content.IE5\6YVNPE48\glue-bottl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166" y="-4803"/>
            <a:ext cx="3182619" cy="213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emilytwyeung\AppData\Local\Microsoft\Windows\Temporary Internet Files\Content.IE5\60DBJC1V\tijera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938" y="4005064"/>
            <a:ext cx="2931806" cy="2677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HK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t>12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4690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3" name="officeArt obje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2852738"/>
            <a:ext cx="3463925" cy="242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pic>
        <p:nvPicPr>
          <p:cNvPr id="8" name="圖片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69"/>
          <a:stretch>
            <a:fillRect/>
          </a:stretch>
        </p:blipFill>
        <p:spPr bwMode="auto">
          <a:xfrm>
            <a:off x="7656071" y="2315369"/>
            <a:ext cx="1208088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圓角矩形圖說文字 8"/>
          <p:cNvSpPr/>
          <p:nvPr/>
        </p:nvSpPr>
        <p:spPr>
          <a:xfrm>
            <a:off x="791722" y="838994"/>
            <a:ext cx="8072437" cy="1296988"/>
          </a:xfrm>
          <a:prstGeom prst="wedgeRoundRectCallout">
            <a:avLst>
              <a:gd name="adj1" fmla="val 42060"/>
              <a:gd name="adj2" fmla="val 7739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kumimoji="0" lang="zh-TW" altLang="en-US" sz="2800" dirty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  <a:sym typeface="標楷體" panose="03000509000000000000" pitchFamily="65" charset="-120"/>
              </a:rPr>
              <a:t> 哥哥寫了</a:t>
            </a:r>
            <a:r>
              <a:rPr kumimoji="0"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  <a:sym typeface="標楷體" panose="03000509000000000000" pitchFamily="65" charset="-120"/>
              </a:rPr>
              <a:t>一篇</a:t>
            </a:r>
            <a:r>
              <a:rPr kumimoji="0" lang="en-US" altLang="zh-TW" sz="28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  <a:sym typeface="標楷體" panose="03000509000000000000" pitchFamily="65" charset="-120"/>
              </a:rPr>
              <a:t>〈</a:t>
            </a:r>
            <a:r>
              <a:rPr kumimoji="0"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我</a:t>
            </a:r>
            <a:r>
              <a:rPr kumimoji="0" lang="zh-TW" altLang="en-US" sz="2800" dirty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最愛的</a:t>
            </a:r>
            <a:r>
              <a:rPr kumimoji="0"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金魚</a:t>
            </a:r>
            <a:r>
              <a:rPr kumimoji="0" lang="en-US" altLang="zh-TW" sz="28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〉</a:t>
            </a:r>
            <a:r>
              <a:rPr kumimoji="0"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，但被妹妹剪成</a:t>
            </a:r>
            <a:r>
              <a:rPr kumimoji="0"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四</a:t>
            </a:r>
            <a:r>
              <a:rPr kumimoji="0"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張紙條</a:t>
            </a:r>
            <a:r>
              <a:rPr kumimoji="0" lang="zh-TW" altLang="en-US" sz="2800" dirty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，你能幫哥哥重整文章嗎？</a:t>
            </a:r>
            <a:endParaRPr kumimoji="0" lang="zh-TW" altLang="en-US" sz="2800" dirty="0">
              <a:solidFill>
                <a:srgbClr val="000000"/>
              </a:solidFill>
              <a:latin typeface="標楷體" panose="03000509000000000000" pitchFamily="65" charset="-120"/>
              <a:cs typeface="Avenir Roman"/>
              <a:sym typeface="標楷體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43438" y="2060575"/>
            <a:ext cx="595312" cy="5857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鰭</a:t>
            </a:r>
            <a:endParaRPr lang="en-GB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4" name="直線單箭頭接點 3"/>
          <p:cNvCxnSpPr/>
          <p:nvPr/>
        </p:nvCxnSpPr>
        <p:spPr>
          <a:xfrm flipH="1">
            <a:off x="4356100" y="2646363"/>
            <a:ext cx="585788" cy="5746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4495800" y="5445125"/>
            <a:ext cx="1004888" cy="5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鱗片</a:t>
            </a:r>
            <a:endParaRPr lang="en-GB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7" name="直線單箭頭接點 16"/>
          <p:cNvCxnSpPr/>
          <p:nvPr/>
        </p:nvCxnSpPr>
        <p:spPr>
          <a:xfrm>
            <a:off x="1906588" y="3644900"/>
            <a:ext cx="1585912" cy="6477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403350" y="3186113"/>
            <a:ext cx="1006475" cy="5857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眼睛</a:t>
            </a:r>
            <a:endParaRPr lang="en-GB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9" name="直線單箭頭接點 18"/>
          <p:cNvCxnSpPr/>
          <p:nvPr/>
        </p:nvCxnSpPr>
        <p:spPr>
          <a:xfrm flipV="1">
            <a:off x="1868488" y="4581525"/>
            <a:ext cx="1225550" cy="5032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1187450" y="4792663"/>
            <a:ext cx="1004888" cy="5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嘴巴</a:t>
            </a:r>
            <a:endParaRPr lang="en-GB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23" name="直線單箭頭接點 22"/>
          <p:cNvCxnSpPr>
            <a:stCxn id="16" idx="0"/>
          </p:cNvCxnSpPr>
          <p:nvPr/>
        </p:nvCxnSpPr>
        <p:spPr>
          <a:xfrm flipH="1" flipV="1">
            <a:off x="4244975" y="4324350"/>
            <a:ext cx="752475" cy="11207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/>
          <p:nvPr/>
        </p:nvCxnSpPr>
        <p:spPr>
          <a:xfrm flipH="1">
            <a:off x="5580063" y="4057650"/>
            <a:ext cx="1350962" cy="63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6845300" y="3771900"/>
            <a:ext cx="1004888" cy="584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尾巴</a:t>
            </a:r>
            <a:endParaRPr lang="en-GB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13</a:t>
            </a:fld>
            <a:endParaRPr lang="en-US" altLang="zh-TW"/>
          </a:p>
        </p:txBody>
      </p:sp>
      <p:sp>
        <p:nvSpPr>
          <p:cNvPr id="18" name="Shape 199"/>
          <p:cNvSpPr>
            <a:spLocks noGrp="1"/>
          </p:cNvSpPr>
          <p:nvPr>
            <p:ph type="title"/>
          </p:nvPr>
        </p:nvSpPr>
        <p:spPr>
          <a:xfrm>
            <a:off x="381000" y="-123130"/>
            <a:ext cx="8229600" cy="1143000"/>
          </a:xfrm>
        </p:spPr>
        <p:txBody>
          <a:bodyPr lIns="0" tIns="0" rIns="0" bIns="0"/>
          <a:lstStyle/>
          <a:p>
            <a:pPr eaLnBrk="1" hangingPunct="1"/>
            <a:r>
              <a:rPr lang="zh-TW" altLang="en-US" sz="4000" dirty="0" smtClean="0">
                <a:solidFill>
                  <a:srgbClr val="000000"/>
                </a:solidFill>
                <a:latin typeface="標楷體" pitchFamily="65" charset="-120"/>
                <a:sym typeface="新細明體" pitchFamily="18" charset="-120"/>
              </a:rPr>
              <a:t>活動二</a:t>
            </a:r>
            <a:r>
              <a:rPr lang="en-US" altLang="zh-TW" sz="4000" dirty="0" smtClean="0">
                <a:latin typeface="標楷體" pitchFamily="65" charset="-120"/>
                <a:sym typeface="標楷體" pitchFamily="65" charset="-120"/>
              </a:rPr>
              <a:t>〈</a:t>
            </a:r>
            <a:r>
              <a:rPr lang="zh-TW" altLang="en-US" sz="4000" dirty="0" smtClean="0">
                <a:latin typeface="Times New Roman" pitchFamily="18" charset="0"/>
              </a:rPr>
              <a:t>我最愛的</a:t>
            </a:r>
            <a:r>
              <a:rPr lang="zh-TW" altLang="en-US" sz="4000" dirty="0" smtClean="0">
                <a:latin typeface="標楷體" pitchFamily="65" charset="-120"/>
                <a:sym typeface="標楷體" pitchFamily="65" charset="-120"/>
              </a:rPr>
              <a:t>金魚</a:t>
            </a:r>
            <a:r>
              <a:rPr lang="en-US" altLang="zh-TW" sz="4000" dirty="0" smtClean="0">
                <a:latin typeface="標楷體" pitchFamily="65" charset="-120"/>
                <a:sym typeface="標楷體" pitchFamily="65" charset="-120"/>
              </a:rPr>
              <a:t>〉</a:t>
            </a:r>
            <a:endParaRPr lang="zh-TW" altLang="en-US" sz="4000" dirty="0" smtClean="0">
              <a:solidFill>
                <a:srgbClr val="FF0000"/>
              </a:solidFill>
              <a:latin typeface="標楷體" pitchFamily="65" charset="-120"/>
              <a:sym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199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pPr eaLnBrk="1" hangingPunct="1"/>
            <a:r>
              <a:rPr lang="zh-TW" altLang="en-US" sz="4000" dirty="0" smtClean="0">
                <a:solidFill>
                  <a:srgbClr val="000000"/>
                </a:solidFill>
                <a:latin typeface="標楷體" pitchFamily="65" charset="-120"/>
                <a:sym typeface="新細明體" pitchFamily="18" charset="-120"/>
              </a:rPr>
              <a:t>活動二</a:t>
            </a:r>
            <a:r>
              <a:rPr lang="en-US" altLang="zh-TW" sz="4000" dirty="0" smtClean="0">
                <a:latin typeface="標楷體" pitchFamily="65" charset="-120"/>
                <a:sym typeface="標楷體" pitchFamily="65" charset="-120"/>
              </a:rPr>
              <a:t>〈</a:t>
            </a:r>
            <a:r>
              <a:rPr lang="zh-TW" altLang="en-US" sz="4000" dirty="0" smtClean="0">
                <a:latin typeface="Times New Roman" pitchFamily="18" charset="0"/>
              </a:rPr>
              <a:t>我最愛的</a:t>
            </a:r>
            <a:r>
              <a:rPr lang="zh-TW" altLang="en-US" sz="4000" dirty="0" smtClean="0">
                <a:latin typeface="標楷體" pitchFamily="65" charset="-120"/>
                <a:sym typeface="標楷體" pitchFamily="65" charset="-120"/>
              </a:rPr>
              <a:t>金魚</a:t>
            </a:r>
            <a:r>
              <a:rPr lang="en-US" altLang="zh-TW" sz="4000" dirty="0" smtClean="0">
                <a:latin typeface="標楷體" pitchFamily="65" charset="-120"/>
                <a:sym typeface="標楷體" pitchFamily="65" charset="-120"/>
              </a:rPr>
              <a:t>〉</a:t>
            </a:r>
            <a:endParaRPr lang="zh-TW" altLang="en-US" sz="4000" dirty="0" smtClean="0">
              <a:solidFill>
                <a:srgbClr val="FF0000"/>
              </a:solidFill>
              <a:latin typeface="標楷體" pitchFamily="65" charset="-120"/>
              <a:sym typeface="新細明體" pitchFamily="18" charset="-120"/>
            </a:endParaRPr>
          </a:p>
        </p:txBody>
      </p:sp>
      <p:sp>
        <p:nvSpPr>
          <p:cNvPr id="12291" name="Shape 200"/>
          <p:cNvSpPr>
            <a:spLocks noGrp="1"/>
          </p:cNvSpPr>
          <p:nvPr>
            <p:ph idx="1"/>
          </p:nvPr>
        </p:nvSpPr>
        <p:spPr>
          <a:xfrm>
            <a:off x="684212" y="1600200"/>
            <a:ext cx="8002587" cy="4525963"/>
          </a:xfrm>
        </p:spPr>
        <p:txBody>
          <a:bodyPr lIns="0" tIns="0" rIns="0" bIns="0"/>
          <a:lstStyle/>
          <a:p>
            <a:pPr marL="0" indent="0" eaLnBrk="1" hangingPunct="1">
              <a:buNone/>
              <a:defRPr/>
            </a:pPr>
            <a:r>
              <a:rPr lang="zh-TW" altLang="en-US" dirty="0">
                <a:latin typeface="標楷體" pitchFamily="65" charset="-120"/>
                <a:sym typeface="標楷體" pitchFamily="65" charset="-120"/>
              </a:rPr>
              <a:t>任務</a:t>
            </a:r>
            <a:r>
              <a:rPr lang="zh-TW" altLang="en-US" dirty="0" smtClean="0">
                <a:latin typeface="標楷體" pitchFamily="65" charset="-120"/>
                <a:sym typeface="標楷體" pitchFamily="65" charset="-120"/>
              </a:rPr>
              <a:t>一：</a:t>
            </a:r>
            <a:endParaRPr lang="en-US" altLang="zh-TW" dirty="0" smtClean="0">
              <a:latin typeface="標楷體" pitchFamily="65" charset="-120"/>
              <a:sym typeface="標楷體" pitchFamily="65" charset="-120"/>
            </a:endParaRPr>
          </a:p>
          <a:p>
            <a:pPr marL="828675" indent="-828675" eaLnBrk="1" hangingPunct="1">
              <a:buFont typeface="Calibri" pitchFamily="34" charset="0"/>
              <a:buAutoNum type="arabicPeriod"/>
              <a:defRPr/>
            </a:pPr>
            <a:r>
              <a:rPr lang="zh-TW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每組獲派</a:t>
            </a:r>
            <a:r>
              <a:rPr lang="zh-TW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新細明體" pitchFamily="18" charset="-120"/>
              </a:rPr>
              <a:t>工作紙</a:t>
            </a:r>
            <a:r>
              <a:rPr lang="en-US" altLang="zh-TW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標楷體" pitchFamily="65" charset="-120"/>
              </a:rPr>
              <a:t>〈</a:t>
            </a:r>
            <a:r>
              <a:rPr lang="zh-TW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我最愛的</a:t>
            </a:r>
            <a:r>
              <a:rPr lang="zh-TW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標楷體" pitchFamily="65" charset="-120"/>
              </a:rPr>
              <a:t>金魚</a:t>
            </a:r>
            <a:r>
              <a:rPr lang="en-US" altLang="zh-TW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標楷體" pitchFamily="65" charset="-120"/>
              </a:rPr>
              <a:t>〉</a:t>
            </a:r>
            <a:r>
              <a:rPr lang="zh-TW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標楷體" pitchFamily="65" charset="-120"/>
              </a:rPr>
              <a:t>及   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紙</a:t>
            </a:r>
            <a:r>
              <a:rPr lang="zh-TW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條 </a:t>
            </a:r>
            <a:r>
              <a:rPr lang="en-US" altLang="zh-TW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 </a:t>
            </a:r>
            <a:r>
              <a:rPr lang="zh-TW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張</a:t>
            </a:r>
            <a:endParaRPr lang="en-US" altLang="zh-TW" sz="8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828675" indent="-828675" eaLnBrk="1" hangingPunct="1">
              <a:buFont typeface="Calibri" pitchFamily="34" charset="0"/>
              <a:buAutoNum type="arabicPeriod"/>
              <a:defRPr/>
            </a:pPr>
            <a:r>
              <a:rPr lang="zh-TW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同學細閱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紙條上的文字，並按要求排列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提示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哥哥是按</a:t>
            </a:r>
            <a:r>
              <a:rPr lang="zh-TW" altLang="en-US" sz="2800" b="1" u="sng" dirty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先整體、後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局部</a:t>
            </a:r>
            <a:r>
              <a:rPr lang="zh-TW" altLang="en-US" sz="2800" dirty="0" smtClean="0">
                <a:latin typeface="標楷體" panose="03000509000000000000" pitchFamily="65" charset="-120"/>
                <a:cs typeface="Avenir Roman"/>
              </a:rPr>
              <a:t>及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由頭</a:t>
            </a:r>
            <a:r>
              <a:rPr lang="zh-TW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zh-TW" alt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尾</a:t>
            </a:r>
            <a:r>
              <a:rPr lang="en-US" altLang="zh-TW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TW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zh-TW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次序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描寫金魚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zh-TW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	</a:t>
            </a:r>
            <a:r>
              <a:rPr lang="zh-TW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將紙條按描寫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的順序</a:t>
            </a:r>
            <a:r>
              <a:rPr lang="zh-TW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貼在工作紙的框內</a:t>
            </a:r>
            <a:endParaRPr lang="en-GB" altLang="en-US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zh-TW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新細明體" pitchFamily="18" charset="-120"/>
              </a:rPr>
              <a:t>4.	</a:t>
            </a:r>
            <a:r>
              <a:rPr lang="zh-TW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新細明體" pitchFamily="18" charset="-120"/>
              </a:rPr>
              <a:t>朗讀文章</a:t>
            </a:r>
            <a:r>
              <a:rPr lang="zh-TW" altLang="en-US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新細明體" pitchFamily="18" charset="-120"/>
              </a:rPr>
              <a:t>一次</a:t>
            </a:r>
            <a:endParaRPr lang="zh-TW" altLang="en-US" dirty="0" smtClean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新細明體" pitchFamily="18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14</a:t>
            </a:fld>
            <a:endParaRPr lang="en-US" altLang="zh-TW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000" dirty="0">
                <a:solidFill>
                  <a:srgbClr val="000000"/>
                </a:solidFill>
                <a:latin typeface="標楷體" pitchFamily="65" charset="-120"/>
                <a:sym typeface="新細明體" pitchFamily="18" charset="-120"/>
              </a:rPr>
              <a:t>活動二</a:t>
            </a:r>
            <a:r>
              <a:rPr lang="en-US" altLang="zh-TW" sz="4000" dirty="0" smtClean="0">
                <a:latin typeface="標楷體" pitchFamily="65" charset="-120"/>
                <a:sym typeface="標楷體" pitchFamily="65" charset="-120"/>
              </a:rPr>
              <a:t>〈</a:t>
            </a:r>
            <a:r>
              <a:rPr lang="zh-TW" altLang="en-US" sz="4000" dirty="0" smtClean="0">
                <a:latin typeface="Times New Roman" pitchFamily="18" charset="0"/>
              </a:rPr>
              <a:t>我</a:t>
            </a:r>
            <a:r>
              <a:rPr lang="zh-TW" altLang="en-US" sz="4000" dirty="0">
                <a:latin typeface="Times New Roman" pitchFamily="18" charset="0"/>
              </a:rPr>
              <a:t>最愛的</a:t>
            </a:r>
            <a:r>
              <a:rPr lang="zh-TW" altLang="en-US" sz="4000" dirty="0" smtClean="0">
                <a:latin typeface="標楷體" pitchFamily="65" charset="-120"/>
                <a:sym typeface="標楷體" pitchFamily="65" charset="-120"/>
              </a:rPr>
              <a:t>金魚</a:t>
            </a:r>
            <a:r>
              <a:rPr lang="en-US" altLang="zh-TW" sz="4000" dirty="0" smtClean="0">
                <a:latin typeface="標楷體" pitchFamily="65" charset="-120"/>
                <a:sym typeface="標楷體" pitchFamily="65" charset="-120"/>
              </a:rPr>
              <a:t>〉</a:t>
            </a:r>
            <a:endParaRPr lang="en-GB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>
                <a:latin typeface="標楷體" pitchFamily="65" charset="-120"/>
                <a:sym typeface="標楷體" pitchFamily="65" charset="-120"/>
              </a:rPr>
              <a:t>任務</a:t>
            </a:r>
            <a:r>
              <a:rPr lang="zh-TW" altLang="en-US" dirty="0" smtClean="0">
                <a:latin typeface="標楷體" pitchFamily="65" charset="-120"/>
                <a:sym typeface="標楷體" pitchFamily="65" charset="-120"/>
              </a:rPr>
              <a:t>一             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>
                <a:solidFill>
                  <a:srgbClr val="FF0000"/>
                </a:solidFill>
              </a:rPr>
              <a:t>答案</a:t>
            </a:r>
            <a:r>
              <a:rPr lang="en-US" altLang="zh-TW" dirty="0">
                <a:solidFill>
                  <a:srgbClr val="FF0000"/>
                </a:solidFill>
              </a:rPr>
              <a:t>)</a:t>
            </a:r>
            <a:endParaRPr lang="en-GB" altLang="zh-HK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dirty="0" smtClean="0">
              <a:latin typeface="標楷體" pitchFamily="65" charset="-120"/>
              <a:sym typeface="標楷體" pitchFamily="65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15</a:t>
            </a:fld>
            <a:endParaRPr lang="en-US" altLang="zh-TW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41805"/>
              </p:ext>
            </p:extLst>
          </p:nvPr>
        </p:nvGraphicFramePr>
        <p:xfrm>
          <a:off x="1763688" y="2186780"/>
          <a:ext cx="6923112" cy="4082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23112">
                  <a:extLst>
                    <a:ext uri="{9D8B030D-6E8A-4147-A177-3AD203B41FA5}">
                      <a16:colId xmlns:a16="http://schemas.microsoft.com/office/drawing/2014/main" val="1086774053"/>
                    </a:ext>
                  </a:extLst>
                </a:gridCol>
              </a:tblGrid>
              <a:tr h="882180">
                <a:tc>
                  <a:txBody>
                    <a:bodyPr/>
                    <a:lstStyle/>
                    <a:p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</a:rPr>
                        <a:t>牠</a:t>
                      </a:r>
                      <a:r>
                        <a:rPr lang="zh-HK" altLang="zh-HK" sz="3200" dirty="0" smtClean="0">
                          <a:solidFill>
                            <a:srgbClr val="FF0000"/>
                          </a:solidFill>
                        </a:rPr>
                        <a:t>身上披有金閃閃的鱗片，十分奪目</a:t>
                      </a:r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</a:rPr>
                        <a:t>。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1830465"/>
                  </a:ext>
                </a:extLst>
              </a:tr>
              <a:tr h="999461">
                <a:tc>
                  <a:txBody>
                    <a:bodyPr/>
                    <a:lstStyle/>
                    <a:p>
                      <a:r>
                        <a:rPr lang="zh-HK" altLang="zh-HK" sz="3200" dirty="0" smtClean="0">
                          <a:solidFill>
                            <a:srgbClr val="FF0000"/>
                          </a:solidFill>
                        </a:rPr>
                        <a:t>牠一對眼睛鼓鼓的，</a:t>
                      </a:r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</a:rPr>
                        <a:t>又</a:t>
                      </a:r>
                      <a:r>
                        <a:rPr lang="zh-HK" altLang="zh-HK" sz="3200" dirty="0" smtClean="0">
                          <a:solidFill>
                            <a:srgbClr val="FF0000"/>
                          </a:solidFill>
                        </a:rPr>
                        <a:t>常常張開圓圓的小嘴</a:t>
                      </a:r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</a:rPr>
                        <a:t>巴。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872178"/>
                  </a:ext>
                </a:extLst>
              </a:tr>
              <a:tr h="999461">
                <a:tc>
                  <a:txBody>
                    <a:bodyPr/>
                    <a:lstStyle/>
                    <a:p>
                      <a:r>
                        <a:rPr lang="zh-HK" altLang="zh-HK" sz="3200" dirty="0" smtClean="0">
                          <a:solidFill>
                            <a:srgbClr val="FF0000"/>
                          </a:solidFill>
                        </a:rPr>
                        <a:t>牠身體兩邊的鰭，就像兩把船槳，在前後</a:t>
                      </a:r>
                      <a:r>
                        <a:rPr lang="zh-TW" altLang="zh-HK" sz="3200" dirty="0" smtClean="0">
                          <a:solidFill>
                            <a:srgbClr val="FF0000"/>
                          </a:solidFill>
                        </a:rPr>
                        <a:t>划</a:t>
                      </a:r>
                      <a:r>
                        <a:rPr lang="zh-HK" altLang="zh-HK" sz="3200" dirty="0" smtClean="0">
                          <a:solidFill>
                            <a:srgbClr val="FF0000"/>
                          </a:solidFill>
                        </a:rPr>
                        <a:t>動</a:t>
                      </a:r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</a:rPr>
                        <a:t>。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629646"/>
                  </a:ext>
                </a:extLst>
              </a:tr>
              <a:tr h="99946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zh-HK" sz="3200" dirty="0" smtClean="0">
                          <a:solidFill>
                            <a:srgbClr val="FF0000"/>
                          </a:solidFill>
                        </a:rPr>
                        <a:t>我特別喜歡牠那條</a:t>
                      </a:r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</a:rPr>
                        <a:t>又大又</a:t>
                      </a:r>
                      <a:r>
                        <a:rPr lang="zh-HK" altLang="zh-HK" sz="3200" dirty="0" smtClean="0">
                          <a:solidFill>
                            <a:srgbClr val="FF0000"/>
                          </a:solidFill>
                        </a:rPr>
                        <a:t>鮮艷的尾巴</a:t>
                      </a:r>
                      <a:r>
                        <a:rPr lang="zh-TW" altLang="en-US" sz="3200" dirty="0" smtClean="0">
                          <a:solidFill>
                            <a:srgbClr val="FF0000"/>
                          </a:solidFill>
                        </a:rPr>
                        <a:t>，擺動時很好看。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697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79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30388"/>
            <a:ext cx="7643192" cy="4525962"/>
          </a:xfrm>
        </p:spPr>
        <p:txBody>
          <a:bodyPr/>
          <a:lstStyle/>
          <a:p>
            <a:pPr marL="0" indent="0">
              <a:lnSpc>
                <a:spcPts val="4800"/>
              </a:lnSpc>
              <a:buNone/>
              <a:defRPr/>
            </a:pPr>
            <a:r>
              <a:rPr lang="en-US" altLang="zh-HK" sz="3600" dirty="0" smtClean="0">
                <a:latin typeface="標楷體" panose="03000509000000000000" pitchFamily="65" charset="-120"/>
              </a:rPr>
              <a:t>    </a:t>
            </a:r>
            <a:r>
              <a:rPr lang="zh-HK" altLang="zh-HK" dirty="0"/>
              <a:t>在我家的金魚缸裏，我最喜歡</a:t>
            </a:r>
            <a:r>
              <a:rPr lang="zh-TW" altLang="en-US" dirty="0"/>
              <a:t>的</a:t>
            </a:r>
            <a:r>
              <a:rPr lang="zh-HK" altLang="zh-HK" dirty="0"/>
              <a:t>是金黃色那一尾</a:t>
            </a:r>
            <a:r>
              <a:rPr lang="zh-TW" altLang="en-US" dirty="0"/>
              <a:t>獅頭金魚 </a:t>
            </a:r>
            <a:r>
              <a:rPr lang="zh-TW" altLang="en-US" dirty="0" smtClean="0"/>
              <a:t>──</a:t>
            </a:r>
            <a:r>
              <a:rPr lang="en-US" altLang="zh-TW" dirty="0" smtClean="0"/>
              <a:t> </a:t>
            </a:r>
            <a:r>
              <a:rPr lang="zh-TW" altLang="zh-HK" u="sng" dirty="0"/>
              <a:t>小金</a:t>
            </a:r>
            <a:r>
              <a:rPr lang="zh-TW" altLang="en-US" dirty="0"/>
              <a:t>了</a:t>
            </a:r>
            <a:r>
              <a:rPr lang="zh-HK" altLang="zh-HK" dirty="0"/>
              <a:t>。</a:t>
            </a:r>
            <a:endParaRPr lang="zh-TW" altLang="zh-HK" dirty="0"/>
          </a:p>
          <a:p>
            <a:pPr marL="0" indent="0" algn="just">
              <a:lnSpc>
                <a:spcPts val="4800"/>
              </a:lnSpc>
              <a:buNone/>
              <a:defRPr/>
            </a:pPr>
            <a:r>
              <a:rPr lang="zh-TW" altLang="en-US" dirty="0">
                <a:latin typeface="標楷體" panose="03000509000000000000" pitchFamily="65" charset="-120"/>
              </a:rPr>
              <a:t>　　</a:t>
            </a:r>
            <a:r>
              <a:rPr lang="zh-HK" altLang="zh-HK" u="sng" dirty="0"/>
              <a:t>小金</a:t>
            </a:r>
            <a:r>
              <a:rPr lang="zh-HK" altLang="zh-HK" dirty="0"/>
              <a:t>身上披有金閃閃的鱗片，十分奪目。牠一對眼睛鼓鼓的，</a:t>
            </a:r>
            <a:r>
              <a:rPr lang="zh-TW" altLang="en-US" dirty="0"/>
              <a:t>又</a:t>
            </a:r>
            <a:r>
              <a:rPr lang="zh-HK" altLang="zh-HK" dirty="0"/>
              <a:t>常常張開圓圓的小嘴</a:t>
            </a:r>
            <a:r>
              <a:rPr lang="zh-TW" altLang="en-US" dirty="0"/>
              <a:t>巴</a:t>
            </a:r>
            <a:r>
              <a:rPr lang="zh-HK" altLang="zh-HK" dirty="0"/>
              <a:t>。牠身體兩邊的鰭，就像兩把船槳，在</a:t>
            </a:r>
            <a:r>
              <a:rPr lang="zh-HK" altLang="zh-HK" dirty="0" smtClean="0"/>
              <a:t>前後</a:t>
            </a:r>
            <a:r>
              <a:rPr lang="zh-TW" altLang="zh-HK" dirty="0" smtClean="0"/>
              <a:t>划</a:t>
            </a:r>
            <a:r>
              <a:rPr lang="zh-HK" altLang="zh-HK" dirty="0"/>
              <a:t>動。我特別喜歡牠那條</a:t>
            </a:r>
            <a:r>
              <a:rPr lang="zh-TW" altLang="en-US" dirty="0"/>
              <a:t>又大又</a:t>
            </a:r>
            <a:r>
              <a:rPr lang="zh-HK" altLang="zh-HK" dirty="0"/>
              <a:t>鮮艷的尾巴</a:t>
            </a:r>
            <a:r>
              <a:rPr lang="zh-TW" altLang="en-US" dirty="0"/>
              <a:t>，擺動時很好看</a:t>
            </a:r>
            <a:r>
              <a:rPr lang="zh-HK" altLang="zh-HK" dirty="0"/>
              <a:t>。</a:t>
            </a:r>
            <a:r>
              <a:rPr lang="en-US" altLang="zh-HK" dirty="0">
                <a:latin typeface="標楷體" panose="03000509000000000000" pitchFamily="65" charset="-120"/>
                <a:ea typeface="Avenir Roman"/>
              </a:rPr>
              <a:t> </a:t>
            </a:r>
          </a:p>
          <a:p>
            <a:pPr marL="0" indent="0">
              <a:lnSpc>
                <a:spcPts val="4800"/>
              </a:lnSpc>
              <a:buNone/>
              <a:defRPr/>
            </a:pPr>
            <a:endParaRPr lang="en-GB" dirty="0"/>
          </a:p>
        </p:txBody>
      </p:sp>
      <p:pic>
        <p:nvPicPr>
          <p:cNvPr id="14342" name="officeArt objec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758" y="131773"/>
            <a:ext cx="2043236" cy="142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4343" name="標題 1"/>
          <p:cNvSpPr>
            <a:spLocks noGrp="1"/>
          </p:cNvSpPr>
          <p:nvPr>
            <p:ph type="title"/>
          </p:nvPr>
        </p:nvSpPr>
        <p:spPr>
          <a:xfrm>
            <a:off x="457200" y="-10815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latin typeface="標楷體" pitchFamily="65" charset="-120"/>
                <a:sym typeface="標楷體" pitchFamily="65" charset="-120"/>
              </a:rPr>
              <a:t>〈</a:t>
            </a:r>
            <a:r>
              <a:rPr lang="zh-TW" altLang="en-US" dirty="0" smtClean="0">
                <a:latin typeface="Times New Roman" pitchFamily="18" charset="0"/>
              </a:rPr>
              <a:t>我最愛的</a:t>
            </a:r>
            <a:r>
              <a:rPr lang="zh-TW" altLang="en-US" dirty="0" smtClean="0">
                <a:latin typeface="標楷體" pitchFamily="65" charset="-120"/>
                <a:sym typeface="標楷體" pitchFamily="65" charset="-120"/>
              </a:rPr>
              <a:t>金魚</a:t>
            </a:r>
            <a:r>
              <a:rPr lang="en-US" altLang="zh-TW" dirty="0" smtClean="0">
                <a:latin typeface="標楷體" pitchFamily="65" charset="-120"/>
                <a:sym typeface="標楷體" pitchFamily="65" charset="-120"/>
              </a:rPr>
              <a:t>〉</a:t>
            </a:r>
            <a:endParaRPr lang="zh-HK" altLang="en-US" dirty="0" smtClean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16</a:t>
            </a:fld>
            <a:endParaRPr lang="en-US" altLang="zh-TW"/>
          </a:p>
        </p:txBody>
      </p:sp>
      <p:sp>
        <p:nvSpPr>
          <p:cNvPr id="8" name="Left Bracket 7"/>
          <p:cNvSpPr/>
          <p:nvPr/>
        </p:nvSpPr>
        <p:spPr>
          <a:xfrm>
            <a:off x="2267744" y="3298715"/>
            <a:ext cx="72008" cy="432048"/>
          </a:xfrm>
          <a:prstGeom prst="leftBracket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altLang="zh-HK" dirty="0" smtClean="0"/>
              <a:t>  </a:t>
            </a:r>
            <a:endParaRPr lang="zh-HK" altLang="en-US" dirty="0"/>
          </a:p>
        </p:txBody>
      </p:sp>
      <p:sp>
        <p:nvSpPr>
          <p:cNvPr id="11" name="Left Bracket 10"/>
          <p:cNvSpPr/>
          <p:nvPr/>
        </p:nvSpPr>
        <p:spPr>
          <a:xfrm>
            <a:off x="1348469" y="3917763"/>
            <a:ext cx="72008" cy="432048"/>
          </a:xfrm>
          <a:prstGeom prst="leftBracket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" name="Left Bracket 11"/>
          <p:cNvSpPr/>
          <p:nvPr/>
        </p:nvSpPr>
        <p:spPr>
          <a:xfrm>
            <a:off x="3826457" y="5163278"/>
            <a:ext cx="72008" cy="432048"/>
          </a:xfrm>
          <a:prstGeom prst="leftBracket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00B050"/>
              </a:solidFill>
            </a:endParaRPr>
          </a:p>
        </p:txBody>
      </p:sp>
      <p:sp>
        <p:nvSpPr>
          <p:cNvPr id="13" name="Left Bracket 12"/>
          <p:cNvSpPr/>
          <p:nvPr/>
        </p:nvSpPr>
        <p:spPr>
          <a:xfrm>
            <a:off x="2540358" y="4519888"/>
            <a:ext cx="72008" cy="432048"/>
          </a:xfrm>
          <a:prstGeom prst="leftBracket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9" name="Right Bracket 8"/>
          <p:cNvSpPr/>
          <p:nvPr/>
        </p:nvSpPr>
        <p:spPr>
          <a:xfrm>
            <a:off x="2190210" y="4519888"/>
            <a:ext cx="77377" cy="432048"/>
          </a:xfrm>
          <a:prstGeom prst="rightBracket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8" name="Right Bracket 17"/>
          <p:cNvSpPr/>
          <p:nvPr/>
        </p:nvSpPr>
        <p:spPr>
          <a:xfrm>
            <a:off x="3491880" y="5157192"/>
            <a:ext cx="77377" cy="432048"/>
          </a:xfrm>
          <a:prstGeom prst="rightBracket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9" name="Right Bracket 18"/>
          <p:cNvSpPr/>
          <p:nvPr/>
        </p:nvSpPr>
        <p:spPr>
          <a:xfrm>
            <a:off x="899592" y="3908324"/>
            <a:ext cx="77377" cy="432048"/>
          </a:xfrm>
          <a:prstGeom prst="rightBracket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0" name="Right Bracket 19"/>
          <p:cNvSpPr/>
          <p:nvPr/>
        </p:nvSpPr>
        <p:spPr>
          <a:xfrm>
            <a:off x="6156176" y="5734582"/>
            <a:ext cx="77377" cy="432048"/>
          </a:xfrm>
          <a:prstGeom prst="rightBracket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20349" y="3298715"/>
            <a:ext cx="683176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TW" altLang="en-US" sz="3200" dirty="0">
                <a:solidFill>
                  <a:schemeClr val="accent2">
                    <a:lumMod val="75000"/>
                  </a:schemeClr>
                </a:solidFill>
                <a:sym typeface="Wingdings" panose="05000000000000000000" pitchFamily="2" charset="2"/>
              </a:rPr>
              <a:t></a:t>
            </a:r>
            <a:endParaRPr lang="zh-HK" alt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198670" y="3960058"/>
            <a:ext cx="792991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sz="3200" dirty="0">
                <a:solidFill>
                  <a:srgbClr val="00B0F0"/>
                </a:solidFill>
                <a:sym typeface="Wingdings" panose="05000000000000000000" pitchFamily="2" charset="2"/>
              </a:rPr>
              <a:t></a:t>
            </a:r>
            <a:endParaRPr lang="zh-HK" altLang="en-US" sz="3200" dirty="0">
              <a:solidFill>
                <a:srgbClr val="00B0F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98671" y="4680138"/>
            <a:ext cx="550151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3200" dirty="0">
                <a:solidFill>
                  <a:srgbClr val="7030A0"/>
                </a:solidFill>
                <a:sym typeface="Wingdings" panose="05000000000000000000" pitchFamily="2" charset="2"/>
              </a:rPr>
              <a:t></a:t>
            </a:r>
            <a:endParaRPr lang="zh-HK" altLang="en-US" sz="3200" dirty="0">
              <a:solidFill>
                <a:srgbClr val="7030A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09304" y="5544234"/>
            <a:ext cx="550151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3200" dirty="0">
                <a:solidFill>
                  <a:srgbClr val="00B050"/>
                </a:solidFill>
                <a:sym typeface="Wingdings" panose="05000000000000000000" pitchFamily="2" charset="2"/>
              </a:rPr>
              <a:t></a:t>
            </a:r>
            <a:endParaRPr lang="zh-HK" altLang="en-US" sz="3200" dirty="0">
              <a:solidFill>
                <a:srgbClr val="00B050"/>
              </a:solidFill>
            </a:endParaRPr>
          </a:p>
        </p:txBody>
      </p:sp>
      <p:sp>
        <p:nvSpPr>
          <p:cNvPr id="21" name="內容版面配置區 2"/>
          <p:cNvSpPr txBox="1">
            <a:spLocks/>
          </p:cNvSpPr>
          <p:nvPr/>
        </p:nvSpPr>
        <p:spPr bwMode="auto">
          <a:xfrm>
            <a:off x="323528" y="1893209"/>
            <a:ext cx="8363272" cy="453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kumimoji="0" lang="en-US" altLang="zh-TW" dirty="0" smtClean="0">
              <a:latin typeface="標楷體" pitchFamily="65" charset="-120"/>
              <a:sym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311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9" grpId="0" animBg="1"/>
      <p:bldP spid="18" grpId="0" animBg="1"/>
      <p:bldP spid="19" grpId="0" animBg="1"/>
      <p:bldP spid="20" grpId="0" animBg="1"/>
      <p:bldP spid="6" grpId="0"/>
      <p:bldP spid="7" grpId="0"/>
      <p:bldP spid="10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2" name="Shape 193"/>
          <p:cNvSpPr>
            <a:spLocks/>
          </p:cNvSpPr>
          <p:nvPr/>
        </p:nvSpPr>
        <p:spPr bwMode="auto">
          <a:xfrm rot="16200000">
            <a:off x="2907432" y="3704310"/>
            <a:ext cx="304800" cy="381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en-GB"/>
          </a:p>
        </p:txBody>
      </p:sp>
      <p:sp>
        <p:nvSpPr>
          <p:cNvPr id="14355" name="Shape 196"/>
          <p:cNvSpPr>
            <a:spLocks/>
          </p:cNvSpPr>
          <p:nvPr/>
        </p:nvSpPr>
        <p:spPr bwMode="auto">
          <a:xfrm rot="16200000">
            <a:off x="3962046" y="2143386"/>
            <a:ext cx="1016000" cy="615690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7507"/>
                </a:moveTo>
                <a:lnTo>
                  <a:pt x="5400" y="17507"/>
                </a:lnTo>
                <a:lnTo>
                  <a:pt x="5400" y="0"/>
                </a:lnTo>
                <a:lnTo>
                  <a:pt x="16200" y="0"/>
                </a:lnTo>
                <a:lnTo>
                  <a:pt x="16200" y="17507"/>
                </a:lnTo>
                <a:lnTo>
                  <a:pt x="21600" y="17507"/>
                </a:lnTo>
                <a:lnTo>
                  <a:pt x="10800" y="21600"/>
                </a:lnTo>
                <a:lnTo>
                  <a:pt x="0" y="17507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en-GB"/>
          </a:p>
        </p:txBody>
      </p:sp>
      <p:pic>
        <p:nvPicPr>
          <p:cNvPr id="15368" name="image4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900" y="981075"/>
            <a:ext cx="3319463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42" name="Shape 173"/>
          <p:cNvSpPr>
            <a:spLocks noChangeArrowheads="1"/>
          </p:cNvSpPr>
          <p:nvPr/>
        </p:nvSpPr>
        <p:spPr bwMode="auto">
          <a:xfrm>
            <a:off x="3433194" y="3560763"/>
            <a:ext cx="184150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kumimoji="0" lang="zh-TW" altLang="en-US" sz="2800" dirty="0">
                <a:solidFill>
                  <a:srgbClr val="000000"/>
                </a:solidFill>
                <a:latin typeface="標楷體" panose="03000509000000000000" pitchFamily="65" charset="-120"/>
                <a:sym typeface="標楷體" pitchFamily="65" charset="-120"/>
              </a:rPr>
              <a:t>眼睛和嘴巴</a:t>
            </a:r>
          </a:p>
        </p:txBody>
      </p:sp>
      <p:sp>
        <p:nvSpPr>
          <p:cNvPr id="45" name="Shape 179"/>
          <p:cNvSpPr>
            <a:spLocks noChangeArrowheads="1"/>
          </p:cNvSpPr>
          <p:nvPr/>
        </p:nvSpPr>
        <p:spPr bwMode="auto">
          <a:xfrm>
            <a:off x="6008096" y="3560400"/>
            <a:ext cx="947737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zh-TW" sz="2800" dirty="0"/>
              <a:t>鰭</a:t>
            </a:r>
            <a:endParaRPr kumimoji="0" lang="zh-TW" altLang="en-US" sz="2800" dirty="0">
              <a:solidFill>
                <a:srgbClr val="000000"/>
              </a:solidFill>
              <a:latin typeface="標楷體" panose="03000509000000000000" pitchFamily="65" charset="-120"/>
              <a:sym typeface="標楷體" pitchFamily="65" charset="-120"/>
            </a:endParaRPr>
          </a:p>
        </p:txBody>
      </p:sp>
      <p:sp>
        <p:nvSpPr>
          <p:cNvPr id="46" name="Shape 179"/>
          <p:cNvSpPr>
            <a:spLocks noChangeArrowheads="1"/>
          </p:cNvSpPr>
          <p:nvPr/>
        </p:nvSpPr>
        <p:spPr bwMode="auto">
          <a:xfrm>
            <a:off x="7702550" y="3558742"/>
            <a:ext cx="94615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zh-TW" sz="2800" dirty="0"/>
              <a:t>尾巴</a:t>
            </a:r>
            <a:endParaRPr kumimoji="0" lang="zh-TW" altLang="en-US" sz="2800" dirty="0">
              <a:solidFill>
                <a:srgbClr val="000000"/>
              </a:solidFill>
              <a:latin typeface="標楷體" panose="03000509000000000000" pitchFamily="65" charset="-120"/>
              <a:sym typeface="標楷體" pitchFamily="65" charset="-120"/>
            </a:endParaRPr>
          </a:p>
        </p:txBody>
      </p:sp>
      <p:sp>
        <p:nvSpPr>
          <p:cNvPr id="47" name="Shape 193"/>
          <p:cNvSpPr>
            <a:spLocks/>
          </p:cNvSpPr>
          <p:nvPr/>
        </p:nvSpPr>
        <p:spPr bwMode="auto">
          <a:xfrm rot="16200000">
            <a:off x="5525788" y="3682205"/>
            <a:ext cx="304800" cy="381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en-GB"/>
          </a:p>
        </p:txBody>
      </p:sp>
      <p:sp>
        <p:nvSpPr>
          <p:cNvPr id="48" name="Shape 193"/>
          <p:cNvSpPr>
            <a:spLocks/>
          </p:cNvSpPr>
          <p:nvPr/>
        </p:nvSpPr>
        <p:spPr bwMode="auto">
          <a:xfrm rot="16200000">
            <a:off x="7205598" y="3673042"/>
            <a:ext cx="304800" cy="381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>
              <a:defRPr/>
            </a:pPr>
            <a:endParaRPr lang="en-GB"/>
          </a:p>
        </p:txBody>
      </p:sp>
      <p:sp>
        <p:nvSpPr>
          <p:cNvPr id="15376" name="標題 1"/>
          <p:cNvSpPr txBox="1">
            <a:spLocks/>
          </p:cNvSpPr>
          <p:nvPr/>
        </p:nvSpPr>
        <p:spPr bwMode="auto">
          <a:xfrm>
            <a:off x="419100" y="1111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kumimoji="0" lang="en-US" altLang="zh-TW" sz="4400" dirty="0" smtClean="0">
                <a:latin typeface="標楷體" pitchFamily="65" charset="-120"/>
                <a:ea typeface="Avenir Roman"/>
                <a:sym typeface="標楷體" pitchFamily="65" charset="-120"/>
              </a:rPr>
              <a:t>〈</a:t>
            </a:r>
            <a:r>
              <a:rPr kumimoji="0" lang="zh-TW" altLang="en-US" sz="4400" dirty="0" smtClean="0">
                <a:latin typeface="+mn-ea"/>
                <a:ea typeface="+mn-ea"/>
              </a:rPr>
              <a:t>我</a:t>
            </a:r>
            <a:r>
              <a:rPr kumimoji="0" lang="zh-TW" altLang="en-US" sz="4400" dirty="0">
                <a:latin typeface="+mn-ea"/>
                <a:ea typeface="+mn-ea"/>
              </a:rPr>
              <a:t>最愛的</a:t>
            </a:r>
            <a:r>
              <a:rPr kumimoji="0" lang="zh-TW" altLang="en-US" sz="4400" dirty="0" smtClean="0">
                <a:latin typeface="+mn-ea"/>
                <a:ea typeface="+mn-ea"/>
                <a:sym typeface="標楷體" pitchFamily="65" charset="-120"/>
              </a:rPr>
              <a:t>金魚</a:t>
            </a:r>
            <a:r>
              <a:rPr kumimoji="0" lang="en-US" altLang="zh-TW" sz="4400" dirty="0" smtClean="0">
                <a:latin typeface="標楷體" pitchFamily="65" charset="-120"/>
                <a:ea typeface="Avenir Roman"/>
                <a:sym typeface="標楷體" pitchFamily="65" charset="-120"/>
              </a:rPr>
              <a:t>〉</a:t>
            </a:r>
            <a:endParaRPr kumimoji="0" lang="zh-HK" altLang="en-US" sz="4400" dirty="0">
              <a:ea typeface="Avenir Roman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1331096" y="4673723"/>
            <a:ext cx="5185120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3200" dirty="0" smtClean="0">
                <a:solidFill>
                  <a:srgbClr val="002060"/>
                </a:solidFill>
              </a:rPr>
              <a:t>先整體、後局部 </a:t>
            </a:r>
            <a:r>
              <a:rPr lang="en-US" altLang="zh-TW" sz="3200" dirty="0" smtClean="0">
                <a:solidFill>
                  <a:srgbClr val="002060"/>
                </a:solidFill>
              </a:rPr>
              <a:t>/ </a:t>
            </a:r>
            <a:r>
              <a:rPr lang="zh-TW" altLang="en-US" sz="3200" dirty="0" smtClean="0">
                <a:solidFill>
                  <a:srgbClr val="002060"/>
                </a:solidFill>
              </a:rPr>
              <a:t>由頭到尾</a:t>
            </a:r>
            <a:endParaRPr lang="zh-HK" altLang="en-US" sz="3200" dirty="0">
              <a:solidFill>
                <a:srgbClr val="002060"/>
              </a:solidFill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17</a:t>
            </a:fld>
            <a:endParaRPr lang="en-US" altLang="zh-TW"/>
          </a:p>
        </p:txBody>
      </p:sp>
      <p:sp>
        <p:nvSpPr>
          <p:cNvPr id="22" name="Shape 176"/>
          <p:cNvSpPr>
            <a:spLocks noChangeArrowheads="1"/>
          </p:cNvSpPr>
          <p:nvPr/>
        </p:nvSpPr>
        <p:spPr bwMode="auto">
          <a:xfrm>
            <a:off x="539552" y="3552825"/>
            <a:ext cx="2160240" cy="609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lang="zh-TW" altLang="en-US" sz="2800" dirty="0" smtClean="0"/>
              <a:t>身體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鱗片</a:t>
            </a:r>
            <a:r>
              <a:rPr lang="en-US" altLang="zh-TW" sz="2800" dirty="0" smtClean="0"/>
              <a:t>)</a:t>
            </a:r>
            <a:endParaRPr kumimoji="0" lang="zh-TW" altLang="en-US" sz="1600" dirty="0">
              <a:solidFill>
                <a:srgbClr val="000000"/>
              </a:solidFill>
              <a:latin typeface="標楷體" panose="03000509000000000000" pitchFamily="65" charset="-120"/>
              <a:sym typeface="標楷體" pitchFamily="65" charset="-12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2" grpId="0" animBg="1"/>
      <p:bldP spid="14355" grpId="0" animBg="1"/>
      <p:bldP spid="42" grpId="0" animBg="1"/>
      <p:bldP spid="45" grpId="0" animBg="1"/>
      <p:bldP spid="46" grpId="0" animBg="1"/>
      <p:bldP spid="47" grpId="0" animBg="1"/>
      <p:bldP spid="48" grpId="0" animBg="1"/>
      <p:bldP spid="20" grpId="0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立方體 1"/>
          <p:cNvSpPr/>
          <p:nvPr/>
        </p:nvSpPr>
        <p:spPr>
          <a:xfrm>
            <a:off x="3030232" y="1869323"/>
            <a:ext cx="2333856" cy="2693987"/>
          </a:xfrm>
          <a:prstGeom prst="cube">
            <a:avLst>
              <a:gd name="adj" fmla="val 25339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7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  <a:sym typeface="Avenir Roman"/>
              </a:rPr>
              <a:t>動物</a:t>
            </a:r>
            <a:endParaRPr kumimoji="1" lang="zh-HK" altLang="en-US" sz="7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  <a:sym typeface="Avenir Roman"/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1907704" y="1052736"/>
            <a:ext cx="901831" cy="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ndara"/>
              <a:ea typeface="標楷體" panose="03000509000000000000" pitchFamily="65" charset="-120"/>
              <a:cs typeface="+mj-cs"/>
              <a:sym typeface="Helvetica"/>
            </a:endParaRPr>
          </a:p>
        </p:txBody>
      </p:sp>
      <p:sp>
        <p:nvSpPr>
          <p:cNvPr id="191" name="Shape 191"/>
          <p:cNvSpPr/>
          <p:nvPr/>
        </p:nvSpPr>
        <p:spPr>
          <a:xfrm>
            <a:off x="1208866" y="5341365"/>
            <a:ext cx="0" cy="53340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ndara"/>
              <a:ea typeface="標楷體" panose="03000509000000000000" pitchFamily="65" charset="-120"/>
              <a:cs typeface="+mj-cs"/>
              <a:sym typeface="Helvetica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3114820" y="4373566"/>
            <a:ext cx="3028577" cy="935037"/>
            <a:chOff x="4296788" y="3616507"/>
            <a:chExt cx="3028577" cy="935037"/>
          </a:xfrm>
        </p:grpSpPr>
        <p:sp>
          <p:nvSpPr>
            <p:cNvPr id="14355" name="Shape 196"/>
            <p:cNvSpPr>
              <a:spLocks/>
            </p:cNvSpPr>
            <p:nvPr/>
          </p:nvSpPr>
          <p:spPr bwMode="auto">
            <a:xfrm rot="-6105670">
              <a:off x="5343558" y="2569737"/>
              <a:ext cx="935037" cy="302857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0" y="17507"/>
                  </a:moveTo>
                  <a:lnTo>
                    <a:pt x="5400" y="17507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7507"/>
                  </a:lnTo>
                  <a:lnTo>
                    <a:pt x="21600" y="17507"/>
                  </a:lnTo>
                  <a:lnTo>
                    <a:pt x="10800" y="21600"/>
                  </a:lnTo>
                  <a:lnTo>
                    <a:pt x="0" y="1750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lIns="0" tIns="0" rIns="0" bIns="0" anchor="ctr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sym typeface="Avenir Roman"/>
              </a:endParaRPr>
            </a:p>
          </p:txBody>
        </p:sp>
        <p:sp>
          <p:nvSpPr>
            <p:cNvPr id="14356" name="Shape 197"/>
            <p:cNvSpPr>
              <a:spLocks noChangeArrowheads="1"/>
            </p:cNvSpPr>
            <p:nvPr/>
          </p:nvSpPr>
          <p:spPr bwMode="auto">
            <a:xfrm rot="20907631">
              <a:off x="4859784" y="3878303"/>
              <a:ext cx="153888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zh-TW" altLang="en-US" sz="3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itchFamily="65" charset="-120"/>
                  <a:sym typeface="標楷體" pitchFamily="65" charset="-120"/>
                </a:rPr>
                <a:t>由</a:t>
              </a:r>
              <a:r>
                <a:rPr kumimoji="0" lang="zh-TW" altLang="en-US" sz="3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itchFamily="65" charset="-120"/>
                  <a:sym typeface="標楷體" pitchFamily="65" charset="-120"/>
                </a:rPr>
                <a:t>頭</a:t>
              </a:r>
              <a:r>
                <a:rPr kumimoji="0" lang="zh-TW" altLang="en-US" sz="30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標楷體" panose="03000509000000000000" pitchFamily="65" charset="-120"/>
                  <a:ea typeface="標楷體" pitchFamily="65" charset="-120"/>
                  <a:sym typeface="標楷體" pitchFamily="65" charset="-120"/>
                </a:rPr>
                <a:t>到尾</a:t>
              </a:r>
              <a:endParaRPr kumimoji="0" lang="zh-TW" alt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itchFamily="65" charset="-120"/>
                <a:sym typeface="標楷體" pitchFamily="65" charset="-120"/>
              </a:endParaRPr>
            </a:p>
          </p:txBody>
        </p:sp>
      </p:grpSp>
      <p:pic>
        <p:nvPicPr>
          <p:cNvPr id="14360" name="圖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898" y="4641388"/>
            <a:ext cx="1273746" cy="145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" name="圓角矩形圖說文字 43"/>
          <p:cNvSpPr/>
          <p:nvPr/>
        </p:nvSpPr>
        <p:spPr>
          <a:xfrm>
            <a:off x="6346021" y="2606499"/>
            <a:ext cx="2479623" cy="1954361"/>
          </a:xfrm>
          <a:prstGeom prst="wedgeRoundRectCallout">
            <a:avLst>
              <a:gd name="adj1" fmla="val 7826"/>
              <a:gd name="adj2" fmla="val 64859"/>
              <a:gd name="adj3" fmla="val 16667"/>
            </a:avLst>
          </a:prstGeom>
          <a:solidFill>
            <a:srgbClr val="FFF7FD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venir Roman"/>
                <a:sym typeface="標楷體" panose="03000509000000000000" pitchFamily="65" charset="-120"/>
              </a:rPr>
              <a:t>由頭到尾： 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venir Roman"/>
                <a:sym typeface="標楷體" panose="03000509000000000000" pitchFamily="65" charset="-120"/>
              </a:rPr>
              <a:t>順序描寫，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venir Roman"/>
                <a:sym typeface="標楷體" panose="03000509000000000000" pitchFamily="65" charset="-120"/>
              </a:rPr>
              <a:t>條理分</a:t>
            </a:r>
            <a:r>
              <a:rPr kumimoji="0" lang="zh-TW" altLang="en-US" sz="3200" noProof="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venir Roman"/>
                <a:sym typeface="標楷體" panose="03000509000000000000" pitchFamily="65" charset="-120"/>
              </a:rPr>
              <a:t>明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venir Roman"/>
                <a:sym typeface="標楷體" panose="03000509000000000000" pitchFamily="65" charset="-120"/>
              </a:rPr>
              <a:t>，有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venir Roman"/>
                <a:sym typeface="標楷體" panose="03000509000000000000" pitchFamily="65" charset="-120"/>
              </a:rPr>
              <a:t>助</a:t>
            </a:r>
            <a:r>
              <a:rPr kumimoji="0" lang="zh-TW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venir Roman"/>
                <a:sym typeface="標楷體" panose="03000509000000000000" pitchFamily="65" charset="-120"/>
              </a:rPr>
              <a:t>理解。</a:t>
            </a:r>
          </a:p>
        </p:txBody>
      </p:sp>
      <p:sp>
        <p:nvSpPr>
          <p:cNvPr id="6" name="矩形 5"/>
          <p:cNvSpPr/>
          <p:nvPr/>
        </p:nvSpPr>
        <p:spPr>
          <a:xfrm>
            <a:off x="323834" y="4296786"/>
            <a:ext cx="1770063" cy="1027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/>
                <a:ea typeface="標楷體" panose="03000509000000000000" pitchFamily="65" charset="-120"/>
                <a:cs typeface="+mn-cs"/>
                <a:sym typeface="Avenir Roman"/>
              </a:rPr>
              <a:t>局部</a:t>
            </a:r>
            <a:endParaRPr kumimoji="1" lang="en-GB" sz="4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ndara"/>
              <a:ea typeface="+mn-ea"/>
              <a:cs typeface="+mn-cs"/>
              <a:sym typeface="Avenir Roman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94466" y="422123"/>
            <a:ext cx="1828800" cy="1066800"/>
            <a:chOff x="685800" y="939800"/>
            <a:chExt cx="1828800" cy="1066800"/>
          </a:xfrm>
        </p:grpSpPr>
        <p:sp>
          <p:nvSpPr>
            <p:cNvPr id="11266" name="Shape 160"/>
            <p:cNvSpPr>
              <a:spLocks noChangeArrowheads="1"/>
            </p:cNvSpPr>
            <p:nvPr/>
          </p:nvSpPr>
          <p:spPr bwMode="auto">
            <a:xfrm>
              <a:off x="685800" y="993775"/>
              <a:ext cx="1828800" cy="990600"/>
            </a:xfrm>
            <a:prstGeom prst="rect">
              <a:avLst/>
            </a:prstGeom>
            <a:gradFill rotWithShape="1">
              <a:gsLst>
                <a:gs pos="0">
                  <a:srgbClr val="8FE9FF"/>
                </a:gs>
                <a:gs pos="100000">
                  <a:srgbClr val="00CCFF"/>
                </a:gs>
              </a:gsLst>
              <a:lin ang="162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3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Avenir Roman"/>
                <a:sym typeface="Verdana" pitchFamily="34" charset="0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842963" y="939800"/>
              <a:ext cx="1438275" cy="1066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TW" altLang="en-US" sz="40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ndara"/>
                  <a:ea typeface="標楷體" panose="03000509000000000000" pitchFamily="65" charset="-120"/>
                  <a:cs typeface="+mn-cs"/>
                  <a:sym typeface="Avenir Roman"/>
                </a:rPr>
                <a:t>整體</a:t>
              </a:r>
              <a:endParaRPr kumimoji="1" lang="zh-HK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/>
                <a:ea typeface="標楷體" panose="03000509000000000000" pitchFamily="65" charset="-120"/>
                <a:cs typeface="+mn-cs"/>
                <a:sym typeface="Avenir Roman"/>
              </a:endParaRPr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2585688" y="476098"/>
            <a:ext cx="1604771" cy="1028876"/>
            <a:chOff x="2459850" y="862600"/>
            <a:chExt cx="1604771" cy="1028876"/>
          </a:xfrm>
        </p:grpSpPr>
        <p:sp>
          <p:nvSpPr>
            <p:cNvPr id="10278" name="Shape 163"/>
            <p:cNvSpPr>
              <a:spLocks noChangeArrowheads="1"/>
            </p:cNvSpPr>
            <p:nvPr/>
          </p:nvSpPr>
          <p:spPr bwMode="auto">
            <a:xfrm>
              <a:off x="2523394" y="1007190"/>
              <a:ext cx="1464495" cy="7695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標楷體" pitchFamily="65" charset="-12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標楷體" pitchFamily="65" charset="-12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Avenir Roman"/>
                <a:cs typeface="+mn-cs"/>
                <a:sym typeface="Verdana" pitchFamily="34" charset="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2459850" y="862600"/>
              <a:ext cx="1604771" cy="10288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TW" alt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ndara"/>
                  <a:ea typeface="標楷體" panose="03000509000000000000" pitchFamily="65" charset="-120"/>
                  <a:cs typeface="+mn-cs"/>
                  <a:sym typeface="Avenir Roman"/>
                </a:rPr>
                <a:t>整體印象</a:t>
              </a:r>
              <a:endParaRPr kumimoji="1" lang="zh-HK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/>
                <a:ea typeface="標楷體" panose="03000509000000000000" pitchFamily="65" charset="-120"/>
                <a:cs typeface="+mn-cs"/>
                <a:sym typeface="Avenir Roman"/>
              </a:endParaRPr>
            </a:p>
          </p:txBody>
        </p:sp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Avenir Roman"/>
              </a:rPr>
              <a:t>單元三 描寫單元</a:t>
            </a:r>
            <a:r>
              <a:rPr kumimoji="1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Avenir Roman"/>
              </a:rPr>
              <a:t>(</a:t>
            </a:r>
            <a:r>
              <a:rPr kumimoji="1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Avenir Roman"/>
              </a:rPr>
              <a:t>動物</a:t>
            </a:r>
            <a:r>
              <a:rPr kumimoji="1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Avenir Roman"/>
              </a:rPr>
              <a:t>)(</a:t>
            </a:r>
            <a:r>
              <a:rPr kumimoji="1" lang="zh-HK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Avenir Roman"/>
              </a:rPr>
              <a:t>閱讀</a:t>
            </a:r>
            <a:r>
              <a:rPr kumimoji="1" lang="en-US" altLang="zh-H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Avenir Roman"/>
              </a:rPr>
              <a:t>)</a:t>
            </a:r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Avenir Roman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Avenir Roman"/>
              </a:rPr>
              <a:t>教育局教育心理服務</a:t>
            </a:r>
            <a:r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Avenir Roman"/>
              </a:rPr>
              <a:t>(</a:t>
            </a:r>
            <a:r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Avenir Roman"/>
              </a:rPr>
              <a:t>新界東</a:t>
            </a:r>
            <a:r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Avenir Roman"/>
              </a:rPr>
              <a:t>)</a:t>
            </a:r>
            <a:r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Avenir Roman"/>
              </a:rPr>
              <a:t>組 </a:t>
            </a:r>
            <a:r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sym typeface="Avenir Roman"/>
              </a:rPr>
              <a:t>©2019</a:t>
            </a:r>
            <a:endParaRPr kumimoji="1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  <a:sym typeface="Avenir Roman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C765F3-4059-4817-82CD-740C7F4A0697}" type="slidenum">
              <a:rPr kumimoji="1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Avenir Roman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  <a:sym typeface="Avenir Roman"/>
            </a:endParaRPr>
          </a:p>
        </p:txBody>
      </p:sp>
      <p:sp>
        <p:nvSpPr>
          <p:cNvPr id="10265" name="Shape 184"/>
          <p:cNvSpPr>
            <a:spLocks noChangeArrowheads="1"/>
          </p:cNvSpPr>
          <p:nvPr/>
        </p:nvSpPr>
        <p:spPr bwMode="auto">
          <a:xfrm>
            <a:off x="4886243" y="1069573"/>
            <a:ext cx="2520000" cy="720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Avenir Roman"/>
              <a:sym typeface="標楷體" pitchFamily="65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Avenir Roman"/>
              <a:sym typeface="標楷體" pitchFamily="65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Avenir Roman"/>
              <a:sym typeface="標楷體" pitchFamily="65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venir Roman"/>
                <a:sym typeface="標楷體" pitchFamily="65" charset="-120"/>
              </a:rPr>
              <a:t>全身</a:t>
            </a: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Avenir Roman"/>
              <a:sym typeface="標楷體" pitchFamily="65" charset="-12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venir Roman"/>
                <a:sym typeface="Verdana" pitchFamily="34" charset="0"/>
              </a:rPr>
              <a:t>(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venir Roman"/>
                <a:sym typeface="標楷體" pitchFamily="65" charset="-120"/>
              </a:rPr>
              <a:t>顏色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venir Roman"/>
                <a:sym typeface="標楷體" pitchFamily="65" charset="-120"/>
              </a:rPr>
              <a:t>+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venir Roman"/>
                <a:sym typeface="標楷體" pitchFamily="65" charset="-120"/>
              </a:rPr>
              <a:t>皮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venir Roman"/>
                <a:sym typeface="標楷體" pitchFamily="65" charset="-120"/>
              </a:rPr>
              <a:t>/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venir Roman"/>
                <a:sym typeface="Verdana" pitchFamily="34" charset="0"/>
              </a:rPr>
              <a:t>毛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venir Roman"/>
                <a:sym typeface="Verdana" pitchFamily="34" charset="0"/>
              </a:rPr>
              <a:t>/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venir Roman"/>
                <a:sym typeface="Verdana" pitchFamily="34" charset="0"/>
              </a:rPr>
              <a:t>鱗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venir Roman"/>
                <a:sym typeface="Verdana" pitchFamily="34" charset="0"/>
              </a:rPr>
              <a:t>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Avenir Roman"/>
              <a:sym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Avenir Roman"/>
              <a:sym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Avenir Roman"/>
              <a:sym typeface="Verdana" pitchFamily="34" charset="0"/>
            </a:endParaRPr>
          </a:p>
        </p:txBody>
      </p:sp>
      <p:sp>
        <p:nvSpPr>
          <p:cNvPr id="31" name="Shape 184"/>
          <p:cNvSpPr>
            <a:spLocks noChangeArrowheads="1"/>
          </p:cNvSpPr>
          <p:nvPr/>
        </p:nvSpPr>
        <p:spPr bwMode="auto">
          <a:xfrm>
            <a:off x="4886243" y="259434"/>
            <a:ext cx="2520000" cy="720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venir Roman"/>
                <a:sym typeface="Verdana" pitchFamily="34" charset="0"/>
              </a:rPr>
              <a:t>體</a:t>
            </a:r>
            <a:r>
              <a:rPr kumimoji="0" lang="zh-TW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venir Roman"/>
                <a:sym typeface="Verdana" pitchFamily="34" charset="0"/>
              </a:rPr>
              <a:t>形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venir Roman"/>
                <a:sym typeface="Verdana" pitchFamily="34" charset="0"/>
              </a:rPr>
              <a:t>(</a:t>
            </a: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venir Roman"/>
                <a:sym typeface="Verdana" pitchFamily="34" charset="0"/>
              </a:rPr>
              <a:t>大小</a:t>
            </a:r>
            <a:r>
              <a:rPr kumimoji="0" lang="en-US" altLang="zh-TW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venir Roman"/>
                <a:sym typeface="Verdana" pitchFamily="34" charset="0"/>
              </a:rPr>
              <a:t>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Avenir Roman"/>
                <a:sym typeface="Verdana" pitchFamily="34" charset="0"/>
              </a:rPr>
              <a:t>整體顏色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Avenir Roman"/>
              <a:sym typeface="Verdana" pitchFamily="34" charset="0"/>
            </a:endParaRPr>
          </a:p>
        </p:txBody>
      </p:sp>
      <p:sp>
        <p:nvSpPr>
          <p:cNvPr id="37" name="Shape 173"/>
          <p:cNvSpPr>
            <a:spLocks noChangeArrowheads="1"/>
          </p:cNvSpPr>
          <p:nvPr/>
        </p:nvSpPr>
        <p:spPr bwMode="auto">
          <a:xfrm>
            <a:off x="4500364" y="5538801"/>
            <a:ext cx="647700" cy="5476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  <a:sym typeface="標楷體" pitchFamily="65" charset="-120"/>
              </a:rPr>
              <a:t>腳</a:t>
            </a:r>
          </a:p>
        </p:txBody>
      </p:sp>
      <p:sp>
        <p:nvSpPr>
          <p:cNvPr id="38" name="Shape 173"/>
          <p:cNvSpPr>
            <a:spLocks noChangeArrowheads="1"/>
          </p:cNvSpPr>
          <p:nvPr/>
        </p:nvSpPr>
        <p:spPr bwMode="auto">
          <a:xfrm>
            <a:off x="3232349" y="5534582"/>
            <a:ext cx="647700" cy="5476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  <a:sym typeface="標楷體" pitchFamily="65" charset="-120"/>
              </a:rPr>
              <a:t>身</a:t>
            </a:r>
          </a:p>
        </p:txBody>
      </p:sp>
      <p:sp>
        <p:nvSpPr>
          <p:cNvPr id="39" name="Shape 173"/>
          <p:cNvSpPr>
            <a:spLocks noChangeArrowheads="1"/>
          </p:cNvSpPr>
          <p:nvPr/>
        </p:nvSpPr>
        <p:spPr bwMode="auto">
          <a:xfrm>
            <a:off x="5796508" y="5545608"/>
            <a:ext cx="696552" cy="5476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  <a:sym typeface="標楷體" pitchFamily="65" charset="-120"/>
              </a:rPr>
              <a:t>其他</a:t>
            </a:r>
            <a:endParaRPr kumimoji="0" lang="zh-TW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標楷體" panose="03000509000000000000" pitchFamily="65" charset="-120"/>
              <a:ea typeface="標楷體" panose="03000509000000000000" pitchFamily="65" charset="-120"/>
              <a:cs typeface="+mn-cs"/>
              <a:sym typeface="標楷體" pitchFamily="65" charset="-120"/>
            </a:endParaRPr>
          </a:p>
        </p:txBody>
      </p:sp>
      <p:sp>
        <p:nvSpPr>
          <p:cNvPr id="40" name="Shape 192"/>
          <p:cNvSpPr>
            <a:spLocks/>
          </p:cNvSpPr>
          <p:nvPr/>
        </p:nvSpPr>
        <p:spPr bwMode="auto">
          <a:xfrm rot="16200000">
            <a:off x="4248214" y="942344"/>
            <a:ext cx="432000" cy="720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sym typeface="Avenir Roman"/>
            </a:endParaRPr>
          </a:p>
        </p:txBody>
      </p:sp>
      <p:sp>
        <p:nvSpPr>
          <p:cNvPr id="10" name="弧形向右箭號 9"/>
          <p:cNvSpPr/>
          <p:nvPr/>
        </p:nvSpPr>
        <p:spPr>
          <a:xfrm>
            <a:off x="319329" y="1466698"/>
            <a:ext cx="1069116" cy="2957029"/>
          </a:xfrm>
          <a:prstGeom prst="curvedRightArrow">
            <a:avLst>
              <a:gd name="adj1" fmla="val 27803"/>
              <a:gd name="adj2" fmla="val 50000"/>
              <a:gd name="adj3" fmla="val 25000"/>
            </a:avLst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/>
              <a:ea typeface="+mn-ea"/>
              <a:cs typeface="+mn-cs"/>
              <a:sym typeface="Avenir Roman"/>
            </a:endParaRPr>
          </a:p>
        </p:txBody>
      </p:sp>
      <p:cxnSp>
        <p:nvCxnSpPr>
          <p:cNvPr id="12" name="直線接點 11"/>
          <p:cNvCxnSpPr/>
          <p:nvPr/>
        </p:nvCxnSpPr>
        <p:spPr>
          <a:xfrm>
            <a:off x="1208866" y="5871174"/>
            <a:ext cx="6988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69" name="Shape 173"/>
          <p:cNvSpPr>
            <a:spLocks noChangeArrowheads="1"/>
          </p:cNvSpPr>
          <p:nvPr/>
        </p:nvSpPr>
        <p:spPr bwMode="auto">
          <a:xfrm>
            <a:off x="1866585" y="5534582"/>
            <a:ext cx="647700" cy="5476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標楷體" panose="03000509000000000000" pitchFamily="65" charset="-120"/>
                <a:ea typeface="標楷體" panose="03000509000000000000" pitchFamily="65" charset="-120"/>
                <a:cs typeface="+mn-cs"/>
                <a:sym typeface="標楷體" pitchFamily="65" charset="-120"/>
              </a:rPr>
              <a:t>頭</a:t>
            </a:r>
          </a:p>
        </p:txBody>
      </p:sp>
      <p:sp>
        <p:nvSpPr>
          <p:cNvPr id="43" name="Shape 192"/>
          <p:cNvSpPr>
            <a:spLocks/>
          </p:cNvSpPr>
          <p:nvPr/>
        </p:nvSpPr>
        <p:spPr bwMode="auto">
          <a:xfrm rot="16200000">
            <a:off x="2687332" y="5649101"/>
            <a:ext cx="304800" cy="381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sym typeface="Avenir Roman"/>
            </a:endParaRPr>
          </a:p>
        </p:txBody>
      </p:sp>
      <p:sp>
        <p:nvSpPr>
          <p:cNvPr id="45" name="Shape 192"/>
          <p:cNvSpPr>
            <a:spLocks/>
          </p:cNvSpPr>
          <p:nvPr/>
        </p:nvSpPr>
        <p:spPr bwMode="auto">
          <a:xfrm rot="16200000">
            <a:off x="4038059" y="5649101"/>
            <a:ext cx="304800" cy="381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sym typeface="Avenir Roman"/>
            </a:endParaRPr>
          </a:p>
        </p:txBody>
      </p:sp>
      <p:sp>
        <p:nvSpPr>
          <p:cNvPr id="46" name="Shape 192"/>
          <p:cNvSpPr>
            <a:spLocks/>
          </p:cNvSpPr>
          <p:nvPr/>
        </p:nvSpPr>
        <p:spPr bwMode="auto">
          <a:xfrm rot="16200000">
            <a:off x="5309220" y="5658264"/>
            <a:ext cx="304800" cy="381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sym typeface="Avenir Roman"/>
            </a:endParaRPr>
          </a:p>
        </p:txBody>
      </p:sp>
      <p:sp>
        <p:nvSpPr>
          <p:cNvPr id="36" name="Shape 192"/>
          <p:cNvSpPr>
            <a:spLocks/>
          </p:cNvSpPr>
          <p:nvPr/>
        </p:nvSpPr>
        <p:spPr bwMode="auto">
          <a:xfrm rot="16200000">
            <a:off x="4257727" y="361995"/>
            <a:ext cx="432000" cy="720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sym typeface="Avenir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804206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  <p:bldP spid="191" grpId="0" animBg="1"/>
      <p:bldP spid="44" grpId="0" animBg="1"/>
      <p:bldP spid="6" grpId="0" animBg="1"/>
      <p:bldP spid="10265" grpId="0" animBg="1"/>
      <p:bldP spid="31" grpId="0" animBg="1"/>
      <p:bldP spid="37" grpId="0" animBg="1"/>
      <p:bldP spid="38" grpId="0" animBg="1"/>
      <p:bldP spid="39" grpId="0" animBg="1"/>
      <p:bldP spid="40" grpId="0" animBg="1"/>
      <p:bldP spid="10" grpId="0" animBg="1"/>
      <p:bldP spid="10269" grpId="0" animBg="1"/>
      <p:bldP spid="43" grpId="0" animBg="1"/>
      <p:bldP spid="45" grpId="0" animBg="1"/>
      <p:bldP spid="46" grpId="0" animBg="1"/>
      <p:bldP spid="3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425" y="2924175"/>
            <a:ext cx="2168525" cy="276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圓角矩形圖說文字 7"/>
          <p:cNvSpPr/>
          <p:nvPr/>
        </p:nvSpPr>
        <p:spPr>
          <a:xfrm>
            <a:off x="971550" y="1628775"/>
            <a:ext cx="5308600" cy="1450975"/>
          </a:xfrm>
          <a:prstGeom prst="wedgeRoundRectCallout">
            <a:avLst>
              <a:gd name="adj1" fmla="val 54189"/>
              <a:gd name="adj2" fmla="val 11250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zh-HK" sz="3600" dirty="0" smtClean="0">
              <a:solidFill>
                <a:srgbClr val="000000"/>
              </a:solidFill>
              <a:latin typeface="標楷體" panose="03000509000000000000" pitchFamily="65" charset="-120"/>
              <a:ea typeface="Avenir Roman"/>
              <a:cs typeface="Avenir Roman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71550" y="1475582"/>
            <a:ext cx="5308600" cy="22320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3000" dirty="0" smtClean="0">
                <a:solidFill>
                  <a:srgbClr val="000000"/>
                </a:solidFill>
                <a:latin typeface="+mn-ea"/>
                <a:cs typeface="Avenir Roman"/>
              </a:rPr>
              <a:t>聽聽以下兩篇文章，看看作者</a:t>
            </a:r>
            <a:r>
              <a:rPr lang="zh-TW" altLang="en-US" sz="3000" dirty="0">
                <a:solidFill>
                  <a:srgbClr val="000000"/>
                </a:solidFill>
                <a:latin typeface="+mn-ea"/>
                <a:cs typeface="Avenir Roman"/>
              </a:rPr>
              <a:t>如何描寫動物的</a:t>
            </a:r>
            <a:r>
              <a:rPr lang="zh-TW" altLang="en-US" sz="3000" dirty="0" smtClean="0">
                <a:solidFill>
                  <a:srgbClr val="FF0000"/>
                </a:solidFill>
                <a:latin typeface="+mn-ea"/>
                <a:cs typeface="Avenir Roman"/>
              </a:rPr>
              <a:t>外貌</a:t>
            </a:r>
            <a:r>
              <a:rPr lang="zh-TW" altLang="en-US" sz="3000" dirty="0" smtClean="0">
                <a:solidFill>
                  <a:schemeClr val="tx1"/>
                </a:solidFill>
                <a:latin typeface="+mn-ea"/>
                <a:cs typeface="Avenir Roman"/>
              </a:rPr>
              <a:t>。</a:t>
            </a:r>
            <a:endParaRPr lang="en-US" altLang="zh-TW" sz="3000" dirty="0">
              <a:solidFill>
                <a:schemeClr val="tx1"/>
              </a:solidFill>
              <a:latin typeface="+mn-ea"/>
              <a:cs typeface="Avenir Roman"/>
            </a:endParaRPr>
          </a:p>
          <a:p>
            <a:pPr>
              <a:defRPr/>
            </a:pPr>
            <a:endParaRPr lang="en-US" altLang="zh-TW" sz="3000" dirty="0" smtClean="0">
              <a:solidFill>
                <a:srgbClr val="000000"/>
              </a:solidFill>
              <a:latin typeface="+mn-ea"/>
              <a:cs typeface="Avenir Roman"/>
            </a:endParaRPr>
          </a:p>
          <a:p>
            <a:pPr algn="ctr">
              <a:defRPr/>
            </a:pPr>
            <a:endParaRPr lang="zh-HK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19</a:t>
            </a:fld>
            <a:endParaRPr lang="en-US" altLang="zh-TW"/>
          </a:p>
        </p:txBody>
      </p:sp>
      <p:pic>
        <p:nvPicPr>
          <p:cNvPr id="9" name="Picture 8" descr="https://www.goodfreephotos.com/albums/vector-images/grey-wolf-silhouette-vector-clipart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1" t="17444" r="9430"/>
          <a:stretch/>
        </p:blipFill>
        <p:spPr bwMode="auto">
          <a:xfrm>
            <a:off x="1969474" y="2780928"/>
            <a:ext cx="3385185" cy="14103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623678" y="2997746"/>
            <a:ext cx="5880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>
                <a:solidFill>
                  <a:srgbClr val="00B0F0"/>
                </a:solidFill>
                <a:latin typeface="+mj-ea"/>
                <a:sym typeface="Webdings" panose="05030102010509060703" pitchFamily="18" charset="2"/>
              </a:rPr>
              <a:t></a:t>
            </a:r>
            <a:endParaRPr lang="zh-HK" altLang="en-US" sz="36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rot="19371733">
            <a:off x="5003881" y="2601009"/>
            <a:ext cx="747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>
                <a:solidFill>
                  <a:srgbClr val="00B050"/>
                </a:solidFill>
                <a:latin typeface="+mj-ea"/>
                <a:sym typeface="Webdings" panose="05030102010509060703" pitchFamily="18" charset="2"/>
              </a:rPr>
              <a:t></a:t>
            </a:r>
            <a:endParaRPr lang="zh-HK" altLang="en-US" sz="36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1728005">
            <a:off x="3098285" y="4373402"/>
            <a:ext cx="112756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8800" dirty="0">
                <a:solidFill>
                  <a:srgbClr val="7030A0"/>
                </a:solidFill>
                <a:latin typeface="+mj-ea"/>
                <a:ea typeface="+mj-ea"/>
                <a:sym typeface="Webdings" panose="05030102010509060703" pitchFamily="18" charset="2"/>
              </a:rPr>
              <a:t></a:t>
            </a:r>
            <a:endParaRPr lang="zh-HK" altLang="en-US" sz="8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526172" y="469393"/>
            <a:ext cx="8229600" cy="4968552"/>
          </a:xfrm>
        </p:spPr>
        <p:txBody>
          <a:bodyPr/>
          <a:lstStyle/>
          <a:p>
            <a:r>
              <a:rPr lang="zh-TW" altLang="en-US" sz="6000" dirty="0" smtClean="0"/>
              <a:t>活動一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畫一畫、猜一猜</a:t>
            </a:r>
            <a:endParaRPr lang="en-GB" altLang="en-US" dirty="0" smtClean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2</a:t>
            </a:fld>
            <a:endParaRPr lang="en-US" altLang="zh-TW"/>
          </a:p>
        </p:txBody>
      </p:sp>
      <p:sp>
        <p:nvSpPr>
          <p:cNvPr id="5" name="Rectangle 4"/>
          <p:cNvSpPr/>
          <p:nvPr/>
        </p:nvSpPr>
        <p:spPr>
          <a:xfrm rot="19784178">
            <a:off x="6810862" y="2132528"/>
            <a:ext cx="112756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8800" dirty="0">
                <a:solidFill>
                  <a:srgbClr val="7030A0"/>
                </a:solidFill>
                <a:latin typeface="+mj-ea"/>
                <a:ea typeface="+mj-ea"/>
                <a:sym typeface="Webdings" panose="05030102010509060703" pitchFamily="18" charset="2"/>
              </a:rPr>
              <a:t></a:t>
            </a:r>
            <a:endParaRPr lang="zh-HK" altLang="en-US" sz="8800" dirty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25725" y="5068613"/>
            <a:ext cx="41549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800" dirty="0">
                <a:latin typeface="+mj-ea"/>
                <a:sym typeface="Webdings" panose="05030102010509060703" pitchFamily="18" charset="2"/>
              </a:rPr>
              <a:t></a:t>
            </a:r>
            <a:endParaRPr lang="zh-HK" altLang="en-US" sz="4800" dirty="0"/>
          </a:p>
        </p:txBody>
      </p:sp>
      <p:sp>
        <p:nvSpPr>
          <p:cNvPr id="11" name="Rectangle 10"/>
          <p:cNvSpPr/>
          <p:nvPr/>
        </p:nvSpPr>
        <p:spPr>
          <a:xfrm>
            <a:off x="4640972" y="4637452"/>
            <a:ext cx="105059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zh-HK" altLang="en-US" sz="88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2030468">
            <a:off x="5701603" y="4490160"/>
            <a:ext cx="94848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600" dirty="0">
                <a:solidFill>
                  <a:srgbClr val="00B050"/>
                </a:solidFill>
                <a:latin typeface="+mj-ea"/>
                <a:sym typeface="Webdings" panose="05030102010509060703" pitchFamily="18" charset="2"/>
              </a:rPr>
              <a:t></a:t>
            </a:r>
            <a:endParaRPr lang="zh-HK" altLang="en-US" sz="6600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0240866">
            <a:off x="1464508" y="3208176"/>
            <a:ext cx="58801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dirty="0">
                <a:solidFill>
                  <a:srgbClr val="00B0F0"/>
                </a:solidFill>
                <a:latin typeface="+mj-ea"/>
                <a:sym typeface="Webdings" panose="05030102010509060703" pitchFamily="18" charset="2"/>
              </a:rPr>
              <a:t></a:t>
            </a:r>
            <a:endParaRPr lang="zh-HK" altLang="en-US" sz="6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40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67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pPr eaLnBrk="1" hangingPunct="1"/>
            <a:r>
              <a:rPr lang="en-US" altLang="zh-TW" dirty="0" smtClean="0">
                <a:solidFill>
                  <a:srgbClr val="000000"/>
                </a:solidFill>
                <a:latin typeface="標楷體" pitchFamily="65" charset="-120"/>
                <a:sym typeface="標楷體" pitchFamily="65" charset="-120"/>
              </a:rPr>
              <a:t>〈?〉</a:t>
            </a:r>
          </a:p>
        </p:txBody>
      </p:sp>
      <p:sp>
        <p:nvSpPr>
          <p:cNvPr id="9230" name="Shape 69"/>
          <p:cNvSpPr>
            <a:spLocks noChangeArrowheads="1"/>
          </p:cNvSpPr>
          <p:nvPr/>
        </p:nvSpPr>
        <p:spPr bwMode="auto">
          <a:xfrm>
            <a:off x="527050" y="3092450"/>
            <a:ext cx="8240713" cy="21193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kumimoji="0" lang="zh-TW" altLang="en-US" dirty="0" smtClean="0">
                <a:solidFill>
                  <a:srgbClr val="000000"/>
                </a:solidFill>
                <a:latin typeface="標楷體" panose="03000509000000000000" pitchFamily="65" charset="-120"/>
                <a:ea typeface="Avenir Roman"/>
                <a:sym typeface="標楷體" panose="03000509000000000000" pitchFamily="65" charset="-120"/>
              </a:rPr>
              <a:t> </a:t>
            </a:r>
            <a:endParaRPr kumimoji="0" lang="zh-TW" altLang="en-US" dirty="0">
              <a:solidFill>
                <a:srgbClr val="000000"/>
              </a:solidFill>
              <a:latin typeface="標楷體" panose="03000509000000000000" pitchFamily="65" charset="-120"/>
              <a:ea typeface="Avenir Roman"/>
              <a:sym typeface="標楷體" panose="03000509000000000000" pitchFamily="65" charset="-120"/>
            </a:endParaRPr>
          </a:p>
        </p:txBody>
      </p:sp>
      <p:sp>
        <p:nvSpPr>
          <p:cNvPr id="4" name="圓角矩形圖說文字 3"/>
          <p:cNvSpPr/>
          <p:nvPr/>
        </p:nvSpPr>
        <p:spPr>
          <a:xfrm>
            <a:off x="5065713" y="46038"/>
            <a:ext cx="3176587" cy="1500188"/>
          </a:xfrm>
          <a:prstGeom prst="wedgeRoundRectCallout">
            <a:avLst>
              <a:gd name="adj1" fmla="val 52588"/>
              <a:gd name="adj2" fmla="val 3030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ndara" panose="020E050203030302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600" dirty="0">
                <a:solidFill>
                  <a:srgbClr val="000000"/>
                </a:solidFill>
                <a:latin typeface="+mj-ea"/>
                <a:ea typeface="+mj-ea"/>
                <a:cs typeface="Avenir Roman"/>
              </a:rPr>
              <a:t>閉上眼睛，一邊</a:t>
            </a:r>
            <a:r>
              <a:rPr lang="zh-TW" altLang="en-US" sz="2600" dirty="0" smtClean="0">
                <a:solidFill>
                  <a:srgbClr val="000000"/>
                </a:solidFill>
                <a:latin typeface="+mj-ea"/>
                <a:ea typeface="+mj-ea"/>
                <a:cs typeface="Avenir Roman"/>
              </a:rPr>
              <a:t>聆聽老師朗讀，</a:t>
            </a:r>
            <a:r>
              <a:rPr lang="zh-TW" altLang="en-US" sz="2600" dirty="0" smtClean="0">
                <a:solidFill>
                  <a:srgbClr val="FF0000"/>
                </a:solidFill>
                <a:latin typeface="+mj-ea"/>
                <a:ea typeface="+mj-ea"/>
                <a:cs typeface="Avenir Roman"/>
              </a:rPr>
              <a:t>一邊猜猜牠是甚麼動物。</a:t>
            </a:r>
            <a:endParaRPr lang="en-US" altLang="zh-TW" sz="2600" dirty="0" smtClean="0">
              <a:solidFill>
                <a:srgbClr val="FF0000"/>
              </a:solidFill>
              <a:latin typeface="+mj-ea"/>
              <a:ea typeface="+mj-ea"/>
              <a:cs typeface="Avenir Roman"/>
            </a:endParaRPr>
          </a:p>
        </p:txBody>
      </p:sp>
      <p:pic>
        <p:nvPicPr>
          <p:cNvPr id="9224" name="圖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356" y="632246"/>
            <a:ext cx="1322388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Shape 72"/>
          <p:cNvSpPr>
            <a:spLocks noChangeArrowheads="1"/>
          </p:cNvSpPr>
          <p:nvPr/>
        </p:nvSpPr>
        <p:spPr bwMode="auto">
          <a:xfrm>
            <a:off x="428625" y="1063625"/>
            <a:ext cx="1295400" cy="4937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342900" indent="-342900" algn="ctr" eaLnBrk="1" hangingPunct="1">
              <a:defRPr/>
            </a:pPr>
            <a:r>
              <a:rPr kumimoji="0" lang="zh-TW" altLang="en-US" sz="28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Verdana" pitchFamily="34" charset="0"/>
              </a:rPr>
              <a:t>文章甲</a:t>
            </a:r>
          </a:p>
        </p:txBody>
      </p:sp>
      <p:sp>
        <p:nvSpPr>
          <p:cNvPr id="2" name="雲朵形圖說文字 1"/>
          <p:cNvSpPr/>
          <p:nvPr/>
        </p:nvSpPr>
        <p:spPr>
          <a:xfrm>
            <a:off x="1439862" y="5085184"/>
            <a:ext cx="6876553" cy="1131466"/>
          </a:xfrm>
          <a:prstGeom prst="cloudCallou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作者有按順序來描寫這動物，</a:t>
            </a:r>
            <a:r>
              <a:rPr lang="zh-TW" altLang="en-US" sz="2400" dirty="0" smtClean="0">
                <a:solidFill>
                  <a:srgbClr val="7030A0"/>
                </a:solidFill>
                <a:latin typeface="標楷體" panose="03000509000000000000" pitchFamily="65" charset="-120"/>
              </a:rPr>
              <a:t>有條理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但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欠具體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，仍很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</a:rPr>
              <a:t>難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猜啊</a:t>
            </a:r>
            <a:r>
              <a:rPr lang="en-US" altLang="zh-TW" sz="2400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!</a:t>
            </a:r>
            <a:endParaRPr lang="zh-HK" altLang="en-US" sz="2400" dirty="0">
              <a:solidFill>
                <a:schemeClr val="tx1"/>
              </a:solidFill>
              <a:latin typeface="標楷體" panose="03000509000000000000" pitchFamily="65" charset="-120"/>
            </a:endParaRPr>
          </a:p>
        </p:txBody>
      </p:sp>
      <p:sp>
        <p:nvSpPr>
          <p:cNvPr id="9226" name="Shape 85"/>
          <p:cNvSpPr>
            <a:spLocks noChangeArrowheads="1"/>
          </p:cNvSpPr>
          <p:nvPr/>
        </p:nvSpPr>
        <p:spPr bwMode="auto">
          <a:xfrm>
            <a:off x="428625" y="2133600"/>
            <a:ext cx="977900" cy="533400"/>
          </a:xfrm>
          <a:prstGeom prst="rect">
            <a:avLst/>
          </a:prstGeom>
          <a:solidFill>
            <a:srgbClr val="FEDEF6"/>
          </a:solidFill>
          <a:ln w="19050">
            <a:solidFill>
              <a:srgbClr val="FF66FF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kumimoji="0" lang="zh-TW" altLang="en-US" sz="3000" dirty="0" smtClean="0">
                <a:solidFill>
                  <a:srgbClr val="000000"/>
                </a:solidFill>
                <a:latin typeface="+mn-ea"/>
                <a:ea typeface="+mn-ea"/>
                <a:sym typeface="標楷體" pitchFamily="65" charset="-120"/>
              </a:rPr>
              <a:t>皮</a:t>
            </a:r>
            <a:r>
              <a:rPr kumimoji="0" lang="en-US" altLang="zh-TW" sz="3000" dirty="0" smtClean="0">
                <a:solidFill>
                  <a:srgbClr val="000000"/>
                </a:solidFill>
                <a:latin typeface="+mn-ea"/>
                <a:ea typeface="+mn-ea"/>
                <a:sym typeface="標楷體" pitchFamily="65" charset="-120"/>
              </a:rPr>
              <a:t>/</a:t>
            </a:r>
            <a:r>
              <a:rPr kumimoji="0" lang="zh-TW" altLang="en-US" sz="3000" dirty="0" smtClean="0">
                <a:solidFill>
                  <a:srgbClr val="000000"/>
                </a:solidFill>
                <a:latin typeface="+mn-ea"/>
                <a:ea typeface="+mn-ea"/>
                <a:sym typeface="標楷體" pitchFamily="65" charset="-120"/>
              </a:rPr>
              <a:t>毛</a:t>
            </a:r>
            <a:endParaRPr kumimoji="0" lang="zh-TW" altLang="en-US" sz="3000" dirty="0">
              <a:solidFill>
                <a:srgbClr val="000000"/>
              </a:solidFill>
              <a:latin typeface="+mn-ea"/>
              <a:ea typeface="+mn-ea"/>
              <a:sym typeface="標楷體" pitchFamily="65" charset="-120"/>
            </a:endParaRPr>
          </a:p>
        </p:txBody>
      </p:sp>
      <p:sp>
        <p:nvSpPr>
          <p:cNvPr id="9228" name="Shape 91"/>
          <p:cNvSpPr>
            <a:spLocks noChangeArrowheads="1"/>
          </p:cNvSpPr>
          <p:nvPr/>
        </p:nvSpPr>
        <p:spPr bwMode="auto">
          <a:xfrm>
            <a:off x="1858963" y="2128838"/>
            <a:ext cx="914400" cy="533400"/>
          </a:xfrm>
          <a:prstGeom prst="rect">
            <a:avLst/>
          </a:prstGeom>
          <a:solidFill>
            <a:srgbClr val="FEDEF6"/>
          </a:solidFill>
          <a:ln w="19050">
            <a:solidFill>
              <a:srgbClr val="FF66FF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kumimoji="0" lang="zh-TW" altLang="en-US" sz="3000" dirty="0">
                <a:solidFill>
                  <a:srgbClr val="000000"/>
                </a:solidFill>
                <a:latin typeface="+mn-ea"/>
                <a:ea typeface="+mn-ea"/>
                <a:sym typeface="標楷體" pitchFamily="65" charset="-120"/>
              </a:rPr>
              <a:t>耳朵</a:t>
            </a:r>
          </a:p>
        </p:txBody>
      </p:sp>
      <p:sp>
        <p:nvSpPr>
          <p:cNvPr id="9229" name="Shape 97"/>
          <p:cNvSpPr>
            <a:spLocks noChangeArrowheads="1"/>
          </p:cNvSpPr>
          <p:nvPr/>
        </p:nvSpPr>
        <p:spPr bwMode="auto">
          <a:xfrm>
            <a:off x="4584700" y="2128838"/>
            <a:ext cx="914400" cy="533400"/>
          </a:xfrm>
          <a:prstGeom prst="rect">
            <a:avLst/>
          </a:prstGeom>
          <a:solidFill>
            <a:srgbClr val="FEDEF6"/>
          </a:solidFill>
          <a:ln w="19050">
            <a:solidFill>
              <a:srgbClr val="FF66FF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9pPr>
          </a:lstStyle>
          <a:p>
            <a:pPr algn="ctr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zh-TW" altLang="en-US" sz="3000" dirty="0">
                <a:latin typeface="+mn-lt"/>
                <a:ea typeface="+mn-ea"/>
                <a:cs typeface="+mn-cs"/>
                <a:sym typeface="標楷體" pitchFamily="65" charset="-120"/>
              </a:rPr>
              <a:t>腿</a:t>
            </a:r>
          </a:p>
        </p:txBody>
      </p:sp>
      <p:sp>
        <p:nvSpPr>
          <p:cNvPr id="3" name="Shape 100"/>
          <p:cNvSpPr>
            <a:spLocks noChangeArrowheads="1"/>
          </p:cNvSpPr>
          <p:nvPr/>
        </p:nvSpPr>
        <p:spPr bwMode="auto">
          <a:xfrm>
            <a:off x="1439863" y="228123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en-US" sz="1800">
              <a:solidFill>
                <a:srgbClr val="000000"/>
              </a:solidFill>
              <a:latin typeface="Times New Roman" pitchFamily="18" charset="0"/>
              <a:ea typeface="Avenir Roman"/>
              <a:sym typeface="Arial" pitchFamily="34" charset="0"/>
            </a:endParaRPr>
          </a:p>
        </p:txBody>
      </p:sp>
      <p:sp>
        <p:nvSpPr>
          <p:cNvPr id="9231" name="Shape 101"/>
          <p:cNvSpPr>
            <a:spLocks noChangeArrowheads="1"/>
          </p:cNvSpPr>
          <p:nvPr/>
        </p:nvSpPr>
        <p:spPr bwMode="auto">
          <a:xfrm>
            <a:off x="2795588" y="228123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en-US" sz="1800">
              <a:solidFill>
                <a:srgbClr val="000000"/>
              </a:solidFill>
              <a:latin typeface="Times New Roman" pitchFamily="18" charset="0"/>
              <a:ea typeface="Avenir Roman"/>
              <a:sym typeface="Arial" pitchFamily="34" charset="0"/>
            </a:endParaRPr>
          </a:p>
        </p:txBody>
      </p:sp>
      <p:sp>
        <p:nvSpPr>
          <p:cNvPr id="9232" name="Shape 102"/>
          <p:cNvSpPr>
            <a:spLocks noChangeArrowheads="1"/>
          </p:cNvSpPr>
          <p:nvPr/>
        </p:nvSpPr>
        <p:spPr bwMode="auto">
          <a:xfrm>
            <a:off x="4176713" y="228123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en-US" sz="1800">
              <a:solidFill>
                <a:srgbClr val="000000"/>
              </a:solidFill>
              <a:latin typeface="Times New Roman" pitchFamily="18" charset="0"/>
              <a:ea typeface="Avenir Roman"/>
              <a:sym typeface="Arial" pitchFamily="34" charset="0"/>
            </a:endParaRPr>
          </a:p>
        </p:txBody>
      </p:sp>
      <p:sp>
        <p:nvSpPr>
          <p:cNvPr id="9233" name="Shape 104"/>
          <p:cNvSpPr>
            <a:spLocks noChangeArrowheads="1"/>
          </p:cNvSpPr>
          <p:nvPr/>
        </p:nvSpPr>
        <p:spPr bwMode="auto">
          <a:xfrm>
            <a:off x="5561013" y="2281238"/>
            <a:ext cx="381000" cy="22860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en-US" sz="1800">
              <a:solidFill>
                <a:srgbClr val="000000"/>
              </a:solidFill>
              <a:latin typeface="Times New Roman" pitchFamily="18" charset="0"/>
              <a:ea typeface="Avenir Roman"/>
              <a:sym typeface="Arial" pitchFamily="34" charset="0"/>
            </a:endParaRPr>
          </a:p>
        </p:txBody>
      </p:sp>
      <p:sp>
        <p:nvSpPr>
          <p:cNvPr id="9235" name="Shape 106"/>
          <p:cNvSpPr>
            <a:spLocks noChangeArrowheads="1"/>
          </p:cNvSpPr>
          <p:nvPr/>
        </p:nvSpPr>
        <p:spPr bwMode="auto">
          <a:xfrm>
            <a:off x="5994400" y="2128838"/>
            <a:ext cx="914400" cy="533400"/>
          </a:xfrm>
          <a:prstGeom prst="rect">
            <a:avLst/>
          </a:prstGeom>
          <a:solidFill>
            <a:srgbClr val="FEDEF6"/>
          </a:solidFill>
          <a:ln w="19050">
            <a:solidFill>
              <a:srgbClr val="FF66FF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9pPr>
          </a:lstStyle>
          <a:p>
            <a:pPr algn="ctr">
              <a:buNone/>
              <a:defRPr/>
            </a:pPr>
            <a:r>
              <a:rPr lang="zh-TW" altLang="en-US" sz="3000" dirty="0"/>
              <a:t>尾巴</a:t>
            </a:r>
            <a:endParaRPr lang="zh-HK" altLang="en-US" sz="3000" dirty="0"/>
          </a:p>
        </p:txBody>
      </p:sp>
      <p:sp>
        <p:nvSpPr>
          <p:cNvPr id="9236" name="Shape 109"/>
          <p:cNvSpPr>
            <a:spLocks noChangeArrowheads="1"/>
          </p:cNvSpPr>
          <p:nvPr/>
        </p:nvSpPr>
        <p:spPr bwMode="auto">
          <a:xfrm>
            <a:off x="3233738" y="2128838"/>
            <a:ext cx="914400" cy="533400"/>
          </a:xfrm>
          <a:prstGeom prst="rect">
            <a:avLst/>
          </a:prstGeom>
          <a:solidFill>
            <a:srgbClr val="FEDEF6"/>
          </a:solidFill>
          <a:ln w="19050">
            <a:solidFill>
              <a:srgbClr val="FF66FF"/>
            </a:solidFill>
            <a:round/>
            <a:headEnd/>
            <a:tailEnd/>
          </a:ln>
        </p:spPr>
        <p:txBody>
          <a:bodyPr lIns="0" tIns="0" rIns="0" bIns="0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9pPr>
          </a:lstStyle>
          <a:p>
            <a:pPr algn="ctr">
              <a:buNone/>
              <a:defRPr/>
            </a:pPr>
            <a:r>
              <a:rPr lang="zh-TW" altLang="en-US" sz="3000" dirty="0"/>
              <a:t>牙</a:t>
            </a:r>
            <a:endParaRPr lang="zh-HK" altLang="en-US" sz="3000" dirty="0"/>
          </a:p>
        </p:txBody>
      </p:sp>
      <p:sp>
        <p:nvSpPr>
          <p:cNvPr id="26" name="矩形 25"/>
          <p:cNvSpPr/>
          <p:nvPr/>
        </p:nvSpPr>
        <p:spPr>
          <a:xfrm>
            <a:off x="4548188" y="1993900"/>
            <a:ext cx="1033462" cy="738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 sz="3000" dirty="0">
              <a:solidFill>
                <a:schemeClr val="tx1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812800" y="3249613"/>
            <a:ext cx="7954963" cy="177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kumimoji="0" lang="zh-TW" altLang="en-US" sz="3200" dirty="0" smtClean="0">
                <a:solidFill>
                  <a:srgbClr val="000000"/>
                </a:solidFill>
                <a:latin typeface="+mn-ea"/>
                <a:sym typeface="標楷體" panose="03000509000000000000" pitchFamily="65" charset="-120"/>
              </a:rPr>
              <a:t>牠</a:t>
            </a:r>
            <a:r>
              <a:rPr kumimoji="0" lang="zh-TW" altLang="en-US" sz="3200" dirty="0">
                <a:solidFill>
                  <a:srgbClr val="000000"/>
                </a:solidFill>
                <a:latin typeface="+mn-ea"/>
                <a:sym typeface="標楷體" panose="03000509000000000000" pitchFamily="65" charset="-120"/>
              </a:rPr>
              <a:t>全身都是灰黑色的，頭的兩側有一雙</a:t>
            </a:r>
            <a:endParaRPr kumimoji="0" lang="en-US" altLang="zh-TW" sz="3200" dirty="0">
              <a:solidFill>
                <a:srgbClr val="000000"/>
              </a:solidFill>
              <a:latin typeface="+mn-ea"/>
              <a:sym typeface="標楷體" panose="03000509000000000000" pitchFamily="65" charset="-120"/>
            </a:endParaRPr>
          </a:p>
          <a:p>
            <a:pPr eaLnBrk="1" hangingPunct="1">
              <a:defRPr/>
            </a:pPr>
            <a:r>
              <a:rPr kumimoji="0" lang="zh-TW" altLang="en-US" sz="3200" dirty="0" smtClean="0">
                <a:solidFill>
                  <a:srgbClr val="000000"/>
                </a:solidFill>
                <a:latin typeface="+mn-ea"/>
                <a:sym typeface="標楷體" panose="03000509000000000000" pitchFamily="65" charset="-120"/>
              </a:rPr>
              <a:t>耳朵，</a:t>
            </a:r>
            <a:r>
              <a:rPr kumimoji="0" lang="zh-TW" altLang="en-US" sz="3200" dirty="0">
                <a:solidFill>
                  <a:srgbClr val="000000"/>
                </a:solidFill>
                <a:latin typeface="+mn-ea"/>
                <a:sym typeface="標楷體" panose="03000509000000000000" pitchFamily="65" charset="-120"/>
              </a:rPr>
              <a:t>嘴巴兩旁有牙</a:t>
            </a:r>
            <a:r>
              <a:rPr kumimoji="0" lang="zh-TW" altLang="en-US" sz="3200" dirty="0" smtClean="0">
                <a:solidFill>
                  <a:srgbClr val="000000"/>
                </a:solidFill>
                <a:latin typeface="+mn-ea"/>
                <a:sym typeface="標楷體" panose="03000509000000000000" pitchFamily="65" charset="-120"/>
              </a:rPr>
              <a:t>，有四條腿，身子</a:t>
            </a:r>
            <a:r>
              <a:rPr kumimoji="0" lang="zh-TW" altLang="en-US" sz="3200" dirty="0">
                <a:solidFill>
                  <a:srgbClr val="000000"/>
                </a:solidFill>
                <a:latin typeface="+mn-ea"/>
                <a:sym typeface="標楷體" panose="03000509000000000000" pitchFamily="65" charset="-120"/>
              </a:rPr>
              <a:t>後有尾巴。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20</a:t>
            </a:fld>
            <a:endParaRPr lang="en-US" altLang="zh-TW"/>
          </a:p>
        </p:txBody>
      </p:sp>
      <p:sp>
        <p:nvSpPr>
          <p:cNvPr id="10" name="Rounded Rectangle 9"/>
          <p:cNvSpPr/>
          <p:nvPr/>
        </p:nvSpPr>
        <p:spPr>
          <a:xfrm>
            <a:off x="1300437" y="3398788"/>
            <a:ext cx="806175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3" name="Rounded Rectangle 32"/>
          <p:cNvSpPr/>
          <p:nvPr/>
        </p:nvSpPr>
        <p:spPr>
          <a:xfrm>
            <a:off x="826368" y="3902844"/>
            <a:ext cx="994495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4" name="Rounded Rectangle 33"/>
          <p:cNvSpPr/>
          <p:nvPr/>
        </p:nvSpPr>
        <p:spPr>
          <a:xfrm>
            <a:off x="864468" y="4432033"/>
            <a:ext cx="956395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5" name="Rounded Rectangle 34"/>
          <p:cNvSpPr/>
          <p:nvPr/>
        </p:nvSpPr>
        <p:spPr>
          <a:xfrm>
            <a:off x="4118589" y="3927977"/>
            <a:ext cx="497248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6" name="Rounded Rectangle 35"/>
          <p:cNvSpPr/>
          <p:nvPr/>
        </p:nvSpPr>
        <p:spPr>
          <a:xfrm>
            <a:off x="6162062" y="3902844"/>
            <a:ext cx="531727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2" name="Rounded Rectangle 31"/>
          <p:cNvSpPr/>
          <p:nvPr/>
        </p:nvSpPr>
        <p:spPr>
          <a:xfrm>
            <a:off x="2939996" y="3398788"/>
            <a:ext cx="1617717" cy="50405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6739989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226" grpId="0" animBg="1"/>
      <p:bldP spid="9228" grpId="0" animBg="1"/>
      <p:bldP spid="9229" grpId="0" animBg="1"/>
      <p:bldP spid="9235" grpId="0" animBg="1"/>
      <p:bldP spid="9236" grpId="0" animBg="1"/>
      <p:bldP spid="10" grpId="0" animBg="1"/>
      <p:bldP spid="33" grpId="0" animBg="1"/>
      <p:bldP spid="34" grpId="0" animBg="1"/>
      <p:bldP spid="35" grpId="0" animBg="1"/>
      <p:bldP spid="36" grpId="0" animBg="1"/>
      <p:bldP spid="3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hape 67"/>
          <p:cNvSpPr>
            <a:spLocks noGrp="1"/>
          </p:cNvSpPr>
          <p:nvPr>
            <p:ph type="title"/>
          </p:nvPr>
        </p:nvSpPr>
        <p:spPr>
          <a:xfrm>
            <a:off x="522288" y="169863"/>
            <a:ext cx="8229600" cy="1143000"/>
          </a:xfrm>
        </p:spPr>
        <p:txBody>
          <a:bodyPr lIns="0" tIns="0" rIns="0" bIns="0"/>
          <a:lstStyle/>
          <a:p>
            <a:pPr eaLnBrk="1" hangingPunct="1"/>
            <a:r>
              <a:rPr lang="en-US" altLang="zh-TW" dirty="0" smtClean="0">
                <a:solidFill>
                  <a:srgbClr val="000000"/>
                </a:solidFill>
                <a:latin typeface="標楷體" pitchFamily="65" charset="-120"/>
                <a:sym typeface="標楷體" pitchFamily="65" charset="-120"/>
              </a:rPr>
              <a:t>〈?〉</a:t>
            </a:r>
          </a:p>
        </p:txBody>
      </p:sp>
      <p:sp>
        <p:nvSpPr>
          <p:cNvPr id="9219" name="Shape 68"/>
          <p:cNvSpPr>
            <a:spLocks noGrp="1"/>
          </p:cNvSpPr>
          <p:nvPr>
            <p:ph idx="1"/>
          </p:nvPr>
        </p:nvSpPr>
        <p:spPr>
          <a:xfrm>
            <a:off x="515900" y="2318287"/>
            <a:ext cx="8040687" cy="2738437"/>
          </a:xfr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en-US" altLang="zh-TW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	</a:t>
            </a:r>
            <a:r>
              <a:rPr lang="zh-TW" altLang="en-US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牠</a:t>
            </a:r>
            <a:r>
              <a:rPr lang="zh-TW" altLang="en-US" dirty="0" smtClean="0">
                <a:latin typeface="標楷體" panose="03000509000000000000" pitchFamily="65" charset="-120"/>
                <a:sym typeface="標楷體" panose="03000509000000000000" pitchFamily="65" charset="-120"/>
              </a:rPr>
              <a:t>身形龐大，全身</a:t>
            </a:r>
            <a:r>
              <a:rPr lang="zh-TW" altLang="en-US" dirty="0">
                <a:latin typeface="標楷體" panose="03000509000000000000" pitchFamily="65" charset="-120"/>
                <a:sym typeface="標楷體" panose="03000509000000000000" pitchFamily="65" charset="-120"/>
              </a:rPr>
              <a:t>都是灰</a:t>
            </a:r>
            <a:r>
              <a:rPr lang="zh-TW" altLang="en-US" dirty="0" smtClean="0">
                <a:latin typeface="標楷體" panose="03000509000000000000" pitchFamily="65" charset="-120"/>
                <a:sym typeface="標楷體" panose="03000509000000000000" pitchFamily="65" charset="-120"/>
              </a:rPr>
              <a:t>黑色，</a:t>
            </a:r>
            <a:r>
              <a:rPr lang="zh-TW" altLang="en-US" dirty="0">
                <a:latin typeface="標楷體" panose="03000509000000000000" pitchFamily="65" charset="-120"/>
                <a:sym typeface="標楷體" panose="03000509000000000000" pitchFamily="65" charset="-120"/>
              </a:rPr>
              <a:t>頭的兩側有一雙大大的耳朵</a:t>
            </a:r>
            <a:r>
              <a:rPr lang="zh-TW" altLang="en-US" dirty="0" smtClean="0">
                <a:latin typeface="標楷體" panose="03000509000000000000" pitchFamily="65" charset="-120"/>
                <a:sym typeface="標楷體" panose="03000509000000000000" pitchFamily="65" charset="-120"/>
              </a:rPr>
              <a:t>，</a:t>
            </a:r>
            <a:r>
              <a:rPr lang="zh-TW" altLang="en-US" dirty="0">
                <a:latin typeface="標楷體" panose="03000509000000000000" pitchFamily="65" charset="-120"/>
                <a:sym typeface="標楷體" panose="03000509000000000000" pitchFamily="65" charset="-120"/>
              </a:rPr>
              <a:t>長長的</a:t>
            </a:r>
            <a:r>
              <a:rPr lang="zh-TW" altLang="en-US" dirty="0" smtClean="0">
                <a:latin typeface="標楷體" panose="03000509000000000000" pitchFamily="65" charset="-120"/>
                <a:sym typeface="標楷體" panose="03000509000000000000" pitchFamily="65" charset="-120"/>
              </a:rPr>
              <a:t>鼻子像</a:t>
            </a:r>
            <a:r>
              <a:rPr lang="zh-TW" altLang="en-US" dirty="0">
                <a:latin typeface="標楷體" panose="03000509000000000000" pitchFamily="65" charset="-120"/>
                <a:sym typeface="標楷體" panose="03000509000000000000" pitchFamily="65" charset="-120"/>
              </a:rPr>
              <a:t>一根水管，嘴巴兩旁各有一根堅硬</a:t>
            </a:r>
            <a:r>
              <a:rPr lang="zh-TW" altLang="en-US" dirty="0" smtClean="0">
                <a:latin typeface="標楷體" panose="03000509000000000000" pitchFamily="65" charset="-120"/>
                <a:sym typeface="標楷體" panose="03000509000000000000" pitchFamily="65" charset="-120"/>
              </a:rPr>
              <a:t>無比而又彎</a:t>
            </a:r>
            <a:r>
              <a:rPr lang="zh-TW" altLang="en-US" dirty="0">
                <a:latin typeface="標楷體" panose="03000509000000000000" pitchFamily="65" charset="-120"/>
                <a:sym typeface="標楷體" panose="03000509000000000000" pitchFamily="65" charset="-120"/>
              </a:rPr>
              <a:t>彎</a:t>
            </a:r>
            <a:r>
              <a:rPr lang="zh-TW" altLang="en-US" dirty="0" smtClean="0">
                <a:latin typeface="標楷體" panose="03000509000000000000" pitchFamily="65" charset="-120"/>
                <a:sym typeface="標楷體" panose="03000509000000000000" pitchFamily="65" charset="-120"/>
              </a:rPr>
              <a:t>的象牙</a:t>
            </a:r>
            <a:r>
              <a:rPr lang="zh-TW" altLang="en-US" dirty="0">
                <a:latin typeface="標楷體" panose="03000509000000000000" pitchFamily="65" charset="-120"/>
                <a:sym typeface="標楷體" panose="03000509000000000000" pitchFamily="65" charset="-120"/>
              </a:rPr>
              <a:t>。牠粗粗的腿像四根大柱子，身子後有一條甩來甩去的長尾巴</a:t>
            </a:r>
            <a:r>
              <a:rPr lang="zh-TW" altLang="en-US" dirty="0" smtClean="0">
                <a:latin typeface="標楷體" panose="03000509000000000000" pitchFamily="65" charset="-120"/>
                <a:sym typeface="標楷體" panose="03000509000000000000" pitchFamily="65" charset="-120"/>
              </a:rPr>
              <a:t>。</a:t>
            </a:r>
            <a:endParaRPr lang="zh-TW" altLang="en-US" sz="2400" dirty="0" smtClean="0">
              <a:latin typeface="標楷體" panose="03000509000000000000" pitchFamily="65" charset="-120"/>
              <a:sym typeface="標楷體" panose="03000509000000000000" pitchFamily="65" charset="-120"/>
            </a:endParaRPr>
          </a:p>
        </p:txBody>
      </p:sp>
      <p:sp>
        <p:nvSpPr>
          <p:cNvPr id="4" name="圓角矩形圖說文字 3"/>
          <p:cNvSpPr/>
          <p:nvPr/>
        </p:nvSpPr>
        <p:spPr>
          <a:xfrm>
            <a:off x="5223353" y="16995"/>
            <a:ext cx="2855186" cy="1711183"/>
          </a:xfrm>
          <a:prstGeom prst="wedgeRoundRectCallout">
            <a:avLst>
              <a:gd name="adj1" fmla="val 57634"/>
              <a:gd name="adj2" fmla="val 3030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sz="2600" dirty="0" smtClean="0">
                <a:solidFill>
                  <a:srgbClr val="000000"/>
                </a:solidFill>
                <a:latin typeface="+mn-ea"/>
                <a:ea typeface="+mn-ea"/>
                <a:cs typeface="Avenir Roman"/>
              </a:rPr>
              <a:t>這段文字是否較容易理解，令你能想像到牠的外貌呢</a:t>
            </a:r>
            <a:r>
              <a:rPr lang="zh-TW" altLang="en-US" sz="2600" dirty="0">
                <a:solidFill>
                  <a:srgbClr val="000000"/>
                </a:solidFill>
                <a:latin typeface="+mn-ea"/>
                <a:ea typeface="+mn-ea"/>
                <a:cs typeface="Avenir Roman"/>
              </a:rPr>
              <a:t>？為甚麼？</a:t>
            </a:r>
            <a:endParaRPr lang="en-GB" altLang="zh-HK" sz="2600" dirty="0" smtClean="0">
              <a:solidFill>
                <a:srgbClr val="000000"/>
              </a:solidFill>
              <a:latin typeface="+mn-ea"/>
              <a:ea typeface="+mn-ea"/>
              <a:cs typeface="Avenir Roman"/>
            </a:endParaRPr>
          </a:p>
        </p:txBody>
      </p:sp>
      <p:sp>
        <p:nvSpPr>
          <p:cNvPr id="9226" name="Shape 75"/>
          <p:cNvSpPr>
            <a:spLocks noChangeArrowheads="1"/>
          </p:cNvSpPr>
          <p:nvPr/>
        </p:nvSpPr>
        <p:spPr bwMode="auto">
          <a:xfrm>
            <a:off x="359375" y="1301373"/>
            <a:ext cx="12954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marL="342900" indent="-342900" algn="ctr" eaLnBrk="1" hangingPunct="1">
              <a:buFont typeface="Arial" pitchFamily="34" charset="0"/>
              <a:buNone/>
              <a:defRPr/>
            </a:pP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新細明體" pitchFamily="18" charset="-120"/>
              </a:rPr>
              <a:t>文章乙</a:t>
            </a:r>
          </a:p>
        </p:txBody>
      </p:sp>
      <p:pic>
        <p:nvPicPr>
          <p:cNvPr id="10249" name="圖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4150"/>
            <a:ext cx="1322388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雲朵形圖說文字 42"/>
          <p:cNvSpPr/>
          <p:nvPr/>
        </p:nvSpPr>
        <p:spPr>
          <a:xfrm>
            <a:off x="3785062" y="5229200"/>
            <a:ext cx="4995172" cy="1060450"/>
          </a:xfrm>
          <a:prstGeom prst="cloudCallout">
            <a:avLst/>
          </a:prstGeom>
          <a:solidFill>
            <a:schemeClr val="bg1">
              <a:lumMod val="9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</a:rPr>
              <a:t>描述有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條理，又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具體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</a:rPr>
              <a:t>，我猜到了</a:t>
            </a:r>
            <a:r>
              <a:rPr lang="en-US" altLang="zh-TW" sz="2400" dirty="0">
                <a:solidFill>
                  <a:schemeClr val="tx1"/>
                </a:solidFill>
                <a:latin typeface="標楷體" panose="03000509000000000000" pitchFamily="65" charset="-120"/>
              </a:rPr>
              <a:t>!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</a:rPr>
              <a:t>牠是</a:t>
            </a:r>
            <a:r>
              <a:rPr lang="en-US" altLang="zh-TW" sz="2400" dirty="0">
                <a:solidFill>
                  <a:schemeClr val="tx1"/>
                </a:solidFill>
                <a:latin typeface="標楷體" panose="03000509000000000000" pitchFamily="65" charset="-120"/>
              </a:rPr>
              <a:t>……</a:t>
            </a:r>
            <a:endParaRPr lang="zh-HK" altLang="en-US" sz="2400" dirty="0">
              <a:solidFill>
                <a:schemeClr val="tx1"/>
              </a:solidFill>
              <a:latin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76502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圓角矩形圖說文字 15"/>
          <p:cNvSpPr/>
          <p:nvPr/>
        </p:nvSpPr>
        <p:spPr>
          <a:xfrm>
            <a:off x="457200" y="3754438"/>
            <a:ext cx="7138988" cy="1906587"/>
          </a:xfrm>
          <a:prstGeom prst="wedgeRoundRectCallout">
            <a:avLst>
              <a:gd name="adj1" fmla="val 48561"/>
              <a:gd name="adj2" fmla="val 5873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zh-HK" sz="2800" dirty="0" smtClean="0">
              <a:solidFill>
                <a:srgbClr val="000000"/>
              </a:solidFill>
              <a:latin typeface="標楷體" panose="03000509000000000000" pitchFamily="65" charset="-120"/>
              <a:ea typeface="Avenir Roman"/>
              <a:cs typeface="Avenir Roman"/>
            </a:endParaRPr>
          </a:p>
        </p:txBody>
      </p:sp>
      <p:sp>
        <p:nvSpPr>
          <p:cNvPr id="18435" name="Shape 420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pPr eaLnBrk="1" hangingPunct="1"/>
            <a:r>
              <a:rPr lang="en-US" altLang="zh-TW" dirty="0" smtClean="0">
                <a:latin typeface="標楷體" pitchFamily="65" charset="-120"/>
                <a:sym typeface="標楷體" pitchFamily="65" charset="-120"/>
              </a:rPr>
              <a:t>〈</a:t>
            </a:r>
            <a:r>
              <a:rPr lang="zh-TW" altLang="en-US" dirty="0" smtClean="0">
                <a:latin typeface="標楷體" pitchFamily="65" charset="-120"/>
                <a:sym typeface="標楷體" pitchFamily="65" charset="-120"/>
              </a:rPr>
              <a:t>大象</a:t>
            </a:r>
            <a:r>
              <a:rPr lang="en-US" altLang="zh-TW" dirty="0" smtClean="0">
                <a:latin typeface="標楷體" pitchFamily="65" charset="-120"/>
                <a:sym typeface="標楷體" pitchFamily="65" charset="-120"/>
              </a:rPr>
              <a:t>〉</a:t>
            </a:r>
          </a:p>
        </p:txBody>
      </p:sp>
      <p:sp>
        <p:nvSpPr>
          <p:cNvPr id="12" name="Shape 68"/>
          <p:cNvSpPr>
            <a:spLocks noGrp="1"/>
          </p:cNvSpPr>
          <p:nvPr>
            <p:ph idx="1"/>
          </p:nvPr>
        </p:nvSpPr>
        <p:spPr>
          <a:xfrm>
            <a:off x="358775" y="1484883"/>
            <a:ext cx="8193088" cy="2016125"/>
          </a:xfr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zh-TW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	</a:t>
            </a:r>
            <a:r>
              <a:rPr lang="zh-TW" altLang="en-US" sz="2400" dirty="0" smtClean="0">
                <a:latin typeface="標楷體" panose="03000509000000000000" pitchFamily="65" charset="-120"/>
                <a:sym typeface="標楷體" panose="03000509000000000000" pitchFamily="65" charset="-120"/>
              </a:rPr>
              <a:t>大象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身形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龐大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，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全身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都是灰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黑色，頭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的兩側有一雙</a:t>
            </a:r>
            <a:r>
              <a:rPr lang="zh-TW" altLang="en-US" sz="2400" dirty="0">
                <a:latin typeface="標楷體" panose="03000509000000000000" pitchFamily="65" charset="-120"/>
                <a:sym typeface="標楷體" panose="03000509000000000000" pitchFamily="65" charset="-120"/>
              </a:rPr>
              <a:t>大大的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耳朵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，長長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的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鼻子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像一根水管，嘴巴兩旁各有一根堅硬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無比而又彎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彎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的</a:t>
            </a:r>
            <a:r>
              <a:rPr lang="zh-TW" altLang="en-US" sz="2400" dirty="0" smtClean="0">
                <a:latin typeface="標楷體" panose="03000509000000000000" pitchFamily="65" charset="-120"/>
                <a:sym typeface="標楷體" panose="03000509000000000000" pitchFamily="65" charset="-120"/>
              </a:rPr>
              <a:t>象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牙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。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牠粗粗的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腿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像四根大柱子，身子後有一條甩來甩去的長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尾巴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。</a:t>
            </a:r>
            <a:endParaRPr lang="zh-TW" altLang="en-US" sz="1800" dirty="0">
              <a:solidFill>
                <a:srgbClr val="000000"/>
              </a:solidFill>
              <a:latin typeface="標楷體" panose="03000509000000000000" pitchFamily="65" charset="-120"/>
              <a:sym typeface="標楷體" panose="03000509000000000000" pitchFamily="65" charset="-120"/>
            </a:endParaRPr>
          </a:p>
        </p:txBody>
      </p:sp>
      <p:sp>
        <p:nvSpPr>
          <p:cNvPr id="26633" name="Shape 425"/>
          <p:cNvSpPr>
            <a:spLocks noChangeArrowheads="1"/>
          </p:cNvSpPr>
          <p:nvPr/>
        </p:nvSpPr>
        <p:spPr bwMode="auto">
          <a:xfrm>
            <a:off x="683567" y="3507404"/>
            <a:ext cx="7353945" cy="2400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800" dirty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1</a:t>
            </a:r>
            <a:r>
              <a:rPr kumimoji="0" lang="en-US" altLang="zh-TW" sz="2800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. </a:t>
            </a:r>
            <a:r>
              <a:rPr kumimoji="0" lang="zh-TW" altLang="en-US" sz="2800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身形是</a:t>
            </a:r>
            <a:r>
              <a:rPr kumimoji="0" lang="zh-TW" altLang="en-US" sz="2800" dirty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怎樣的</a:t>
            </a:r>
            <a:r>
              <a:rPr kumimoji="0" lang="zh-TW" altLang="en-US" sz="2800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？      </a:t>
            </a:r>
            <a:r>
              <a:rPr kumimoji="0" lang="en-US" altLang="zh-TW" sz="2800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2. </a:t>
            </a:r>
            <a:r>
              <a:rPr kumimoji="0" lang="zh-TW" altLang="en-US" sz="2800" dirty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身體的</a:t>
            </a:r>
            <a:r>
              <a:rPr kumimoji="0" lang="zh-TW" altLang="en-US" sz="2800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顏</a:t>
            </a:r>
            <a:r>
              <a:rPr kumimoji="0" lang="zh-TW" altLang="en-US" sz="2800" dirty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色</a:t>
            </a:r>
            <a:r>
              <a:rPr kumimoji="0" lang="zh-TW" altLang="en-US" sz="2800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是怎樣？ </a:t>
            </a:r>
            <a:endParaRPr kumimoji="0" lang="en-US" altLang="zh-TW" sz="2800" dirty="0" smtClean="0">
              <a:latin typeface="Times New Roman" pitchFamily="18" charset="0"/>
              <a:cs typeface="Times New Roman" pitchFamily="18" charset="0"/>
              <a:sym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800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3. </a:t>
            </a:r>
            <a:r>
              <a:rPr kumimoji="0" lang="zh-TW" altLang="en-US" sz="2800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耳朵</a:t>
            </a:r>
            <a:r>
              <a:rPr kumimoji="0" lang="zh-TW" altLang="en-US" sz="2800" dirty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是怎樣</a:t>
            </a:r>
            <a:r>
              <a:rPr kumimoji="0" lang="zh-TW" altLang="en-US" sz="2800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的？      </a:t>
            </a:r>
            <a:r>
              <a:rPr kumimoji="0" lang="en-US" altLang="zh-TW" sz="2800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4. </a:t>
            </a:r>
            <a:r>
              <a:rPr kumimoji="0" lang="zh-TW" altLang="en-US" sz="2800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鼻子</a:t>
            </a:r>
            <a:r>
              <a:rPr kumimoji="0" lang="zh-TW" altLang="en-US" sz="2800" dirty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是怎樣的？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800" dirty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5</a:t>
            </a:r>
            <a:r>
              <a:rPr kumimoji="0" lang="en-US" altLang="zh-TW" sz="2800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. </a:t>
            </a:r>
            <a:r>
              <a:rPr kumimoji="0" lang="zh-TW" altLang="en-US" sz="2800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牙</a:t>
            </a:r>
            <a:r>
              <a:rPr kumimoji="0" lang="zh-TW" altLang="en-US" sz="2800" dirty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是怎樣的？   </a:t>
            </a:r>
            <a:r>
              <a:rPr kumimoji="0" lang="zh-TW" altLang="en-US" sz="2800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       </a:t>
            </a:r>
            <a:r>
              <a:rPr kumimoji="0" lang="en-US" altLang="zh-TW" sz="2800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6. </a:t>
            </a:r>
            <a:r>
              <a:rPr kumimoji="0" lang="zh-TW" altLang="en-US" sz="2800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腿</a:t>
            </a:r>
            <a:r>
              <a:rPr kumimoji="0" lang="zh-TW" altLang="en-US" sz="2800" dirty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是怎樣的</a:t>
            </a:r>
            <a:r>
              <a:rPr kumimoji="0" lang="zh-TW" altLang="en-US" sz="2800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？</a:t>
            </a:r>
            <a:endParaRPr kumimoji="0" lang="en-US" altLang="zh-TW" sz="2800" dirty="0" smtClean="0">
              <a:latin typeface="Times New Roman" pitchFamily="18" charset="0"/>
              <a:cs typeface="Times New Roman" pitchFamily="18" charset="0"/>
              <a:sym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zh-TW" sz="2800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7. </a:t>
            </a:r>
            <a:r>
              <a:rPr kumimoji="0" lang="zh-TW" altLang="en-US" sz="2800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尾巴</a:t>
            </a:r>
            <a:r>
              <a:rPr kumimoji="0" lang="zh-TW" altLang="en-US" sz="2800" dirty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是怎樣的</a:t>
            </a:r>
            <a:r>
              <a:rPr kumimoji="0" lang="zh-TW" altLang="en-US" sz="2800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？</a:t>
            </a:r>
            <a:r>
              <a:rPr kumimoji="0" lang="zh-TW" altLang="en-US" sz="2800" dirty="0" smtClean="0">
                <a:solidFill>
                  <a:srgbClr val="942192"/>
                </a:solidFill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                     </a:t>
            </a:r>
            <a:endParaRPr kumimoji="0" lang="zh-TW" altLang="en-US" sz="2800" dirty="0">
              <a:solidFill>
                <a:srgbClr val="942192"/>
              </a:solidFill>
              <a:latin typeface="Times New Roman" pitchFamily="18" charset="0"/>
              <a:cs typeface="Times New Roman" pitchFamily="18" charset="0"/>
              <a:sym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en-US" sz="18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標楷體" pitchFamily="65" charset="-120"/>
            </a:endParaRPr>
          </a:p>
        </p:txBody>
      </p:sp>
      <p:pic>
        <p:nvPicPr>
          <p:cNvPr id="15" name="圖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525" y="4616450"/>
            <a:ext cx="1538288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2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658" y="-8100"/>
            <a:ext cx="1733708" cy="18328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33557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2" grpId="0" uiExpand="1" build="p" animBg="1"/>
      <p:bldP spid="2663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420"/>
          <p:cNvSpPr>
            <a:spLocks noGrp="1"/>
          </p:cNvSpPr>
          <p:nvPr>
            <p:ph type="title"/>
          </p:nvPr>
        </p:nvSpPr>
        <p:spPr>
          <a:xfrm>
            <a:off x="457200" y="26988"/>
            <a:ext cx="8229600" cy="1143000"/>
          </a:xfrm>
        </p:spPr>
        <p:txBody>
          <a:bodyPr lIns="0" tIns="0" rIns="0" bIns="0"/>
          <a:lstStyle/>
          <a:p>
            <a:pPr eaLnBrk="1" hangingPunct="1"/>
            <a:r>
              <a:rPr lang="en-US" altLang="zh-TW" dirty="0" smtClean="0">
                <a:latin typeface="標楷體" pitchFamily="65" charset="-120"/>
                <a:sym typeface="標楷體" pitchFamily="65" charset="-120"/>
              </a:rPr>
              <a:t>〈</a:t>
            </a:r>
            <a:r>
              <a:rPr lang="zh-TW" altLang="en-US" dirty="0" smtClean="0">
                <a:latin typeface="標楷體" pitchFamily="65" charset="-120"/>
                <a:sym typeface="標楷體" pitchFamily="65" charset="-120"/>
              </a:rPr>
              <a:t>大象</a:t>
            </a:r>
            <a:r>
              <a:rPr lang="en-US" altLang="zh-TW" dirty="0" smtClean="0">
                <a:latin typeface="標楷體" pitchFamily="65" charset="-120"/>
                <a:sym typeface="標楷體" pitchFamily="65" charset="-120"/>
              </a:rPr>
              <a:t>〉</a:t>
            </a:r>
          </a:p>
        </p:txBody>
      </p:sp>
      <p:sp>
        <p:nvSpPr>
          <p:cNvPr id="2" name="矩形 1"/>
          <p:cNvSpPr/>
          <p:nvPr/>
        </p:nvSpPr>
        <p:spPr>
          <a:xfrm>
            <a:off x="539750" y="3341688"/>
            <a:ext cx="4752330" cy="30146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zh-TW" altLang="en-US" sz="2500" dirty="0">
                <a:solidFill>
                  <a:schemeClr val="tx1"/>
                </a:solidFill>
                <a:latin typeface="+mn-ea"/>
                <a:sym typeface="標楷體" panose="03000509000000000000" pitchFamily="65" charset="-120"/>
              </a:rPr>
              <a:t>大象有 </a:t>
            </a:r>
            <a:endParaRPr lang="en-US" altLang="zh-TW" sz="2500" dirty="0" smtClean="0">
              <a:solidFill>
                <a:schemeClr val="tx1"/>
              </a:solidFill>
              <a:latin typeface="+mn-ea"/>
              <a:sym typeface="標楷體" panose="03000509000000000000" pitchFamily="65" charset="-120"/>
            </a:endParaRPr>
          </a:p>
          <a:p>
            <a:pPr marL="342900" indent="-342900" eaLnBrk="1" hangingPunct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kumimoji="0" lang="zh-TW" altLang="en-US" sz="2500" dirty="0" smtClean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龐大的</a:t>
            </a:r>
            <a:r>
              <a:rPr kumimoji="0" lang="zh-TW" altLang="en-US" sz="2500" dirty="0" smtClean="0">
                <a:solidFill>
                  <a:schemeClr val="tx1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身形</a:t>
            </a:r>
            <a:endParaRPr kumimoji="0" lang="en-US" altLang="zh-TW" sz="2500" dirty="0" smtClean="0">
              <a:solidFill>
                <a:schemeClr val="tx1"/>
              </a:solidFill>
              <a:latin typeface="標楷體" panose="03000509000000000000" pitchFamily="65" charset="-120"/>
              <a:sym typeface="標楷體" panose="03000509000000000000" pitchFamily="65" charset="-120"/>
            </a:endParaRPr>
          </a:p>
          <a:p>
            <a:pPr marL="342900" indent="-342900" eaLnBrk="1" hangingPunct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kumimoji="0" lang="zh-TW" altLang="en-US" sz="2500" dirty="0" smtClean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灰黑色的</a:t>
            </a:r>
            <a:r>
              <a:rPr kumimoji="0" lang="zh-TW" altLang="en-US" sz="2500" dirty="0" smtClean="0">
                <a:solidFill>
                  <a:schemeClr val="tx1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身體</a:t>
            </a:r>
            <a:endParaRPr kumimoji="0" lang="en-US" altLang="zh-TW" sz="2500" dirty="0" smtClean="0">
              <a:solidFill>
                <a:schemeClr val="tx1"/>
              </a:solidFill>
              <a:latin typeface="標楷體" panose="03000509000000000000" pitchFamily="65" charset="-120"/>
              <a:sym typeface="標楷體" panose="03000509000000000000" pitchFamily="65" charset="-120"/>
            </a:endParaRPr>
          </a:p>
          <a:p>
            <a:pPr marL="342900" indent="-342900" eaLnBrk="1" hangingPunct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sz="2500" dirty="0" smtClean="0">
                <a:solidFill>
                  <a:srgbClr val="FF0000"/>
                </a:solidFill>
                <a:latin typeface="+mn-ea"/>
                <a:sym typeface="標楷體" panose="03000509000000000000" pitchFamily="65" charset="-120"/>
              </a:rPr>
              <a:t>大大</a:t>
            </a:r>
            <a:r>
              <a:rPr lang="zh-TW" altLang="en-US" sz="2500" dirty="0">
                <a:solidFill>
                  <a:srgbClr val="FF0000"/>
                </a:solidFill>
                <a:latin typeface="+mn-ea"/>
                <a:sym typeface="標楷體" panose="03000509000000000000" pitchFamily="65" charset="-120"/>
              </a:rPr>
              <a:t>的</a:t>
            </a:r>
            <a:r>
              <a:rPr lang="zh-TW" altLang="en-US" sz="2500" dirty="0" smtClean="0">
                <a:solidFill>
                  <a:schemeClr val="tx1"/>
                </a:solidFill>
                <a:latin typeface="+mn-ea"/>
                <a:sym typeface="標楷體" panose="03000509000000000000" pitchFamily="65" charset="-120"/>
              </a:rPr>
              <a:t>耳朵</a:t>
            </a:r>
            <a:endParaRPr lang="en-US" altLang="zh-TW" sz="2500" dirty="0" smtClean="0">
              <a:solidFill>
                <a:schemeClr val="tx1"/>
              </a:solidFill>
              <a:latin typeface="+mn-ea"/>
              <a:sym typeface="標楷體" panose="03000509000000000000" pitchFamily="65" charset="-120"/>
            </a:endParaRPr>
          </a:p>
          <a:p>
            <a:pPr marL="342900" indent="-342900" eaLnBrk="1" hangingPunct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sz="2500" dirty="0" smtClean="0">
                <a:solidFill>
                  <a:srgbClr val="FF0000"/>
                </a:solidFill>
                <a:latin typeface="+mn-ea"/>
                <a:sym typeface="標楷體" panose="03000509000000000000" pitchFamily="65" charset="-120"/>
              </a:rPr>
              <a:t>長</a:t>
            </a:r>
            <a:r>
              <a:rPr lang="zh-TW" altLang="en-US" sz="2500" dirty="0">
                <a:solidFill>
                  <a:srgbClr val="FF0000"/>
                </a:solidFill>
                <a:latin typeface="+mn-ea"/>
                <a:sym typeface="標楷體" panose="03000509000000000000" pitchFamily="65" charset="-120"/>
              </a:rPr>
              <a:t>長的</a:t>
            </a:r>
            <a:r>
              <a:rPr lang="zh-TW" altLang="en-US" sz="2500" dirty="0" smtClean="0">
                <a:solidFill>
                  <a:schemeClr val="tx1"/>
                </a:solidFill>
                <a:latin typeface="+mn-ea"/>
                <a:sym typeface="標楷體" panose="03000509000000000000" pitchFamily="65" charset="-120"/>
              </a:rPr>
              <a:t>鼻子</a:t>
            </a:r>
            <a:endParaRPr lang="en-US" altLang="zh-TW" sz="2500" dirty="0" smtClean="0">
              <a:solidFill>
                <a:schemeClr val="tx1"/>
              </a:solidFill>
              <a:latin typeface="+mn-ea"/>
              <a:sym typeface="標楷體" panose="03000509000000000000" pitchFamily="65" charset="-120"/>
            </a:endParaRPr>
          </a:p>
          <a:p>
            <a:pPr marL="342900" indent="-342900" eaLnBrk="1" hangingPunct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sz="2500" dirty="0" smtClean="0">
                <a:solidFill>
                  <a:srgbClr val="FF0000"/>
                </a:solidFill>
                <a:latin typeface="+mn-ea"/>
                <a:sym typeface="標楷體" panose="03000509000000000000" pitchFamily="65" charset="-120"/>
              </a:rPr>
              <a:t>堅硬無比而又彎</a:t>
            </a:r>
            <a:r>
              <a:rPr lang="zh-TW" altLang="en-US" sz="2500" dirty="0">
                <a:solidFill>
                  <a:srgbClr val="FF0000"/>
                </a:solidFill>
                <a:latin typeface="+mn-ea"/>
                <a:sym typeface="標楷體" panose="03000509000000000000" pitchFamily="65" charset="-120"/>
              </a:rPr>
              <a:t>彎的</a:t>
            </a:r>
            <a:r>
              <a:rPr lang="zh-TW" altLang="en-US" sz="2500" dirty="0" smtClean="0">
                <a:solidFill>
                  <a:schemeClr val="tx1"/>
                </a:solidFill>
                <a:latin typeface="+mn-ea"/>
                <a:sym typeface="標楷體" panose="03000509000000000000" pitchFamily="65" charset="-120"/>
              </a:rPr>
              <a:t>象牙</a:t>
            </a:r>
            <a:endParaRPr lang="en-US" altLang="zh-TW" sz="2500" dirty="0" smtClean="0">
              <a:solidFill>
                <a:schemeClr val="tx1"/>
              </a:solidFill>
              <a:latin typeface="+mn-ea"/>
              <a:sym typeface="標楷體" panose="03000509000000000000" pitchFamily="65" charset="-120"/>
            </a:endParaRPr>
          </a:p>
          <a:p>
            <a:pPr marL="342900" indent="-342900" eaLnBrk="1" hangingPunct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sz="2500" dirty="0" smtClean="0">
                <a:solidFill>
                  <a:srgbClr val="FF0000"/>
                </a:solidFill>
                <a:latin typeface="+mn-ea"/>
                <a:sym typeface="標楷體" panose="03000509000000000000" pitchFamily="65" charset="-120"/>
              </a:rPr>
              <a:t>粗</a:t>
            </a:r>
            <a:r>
              <a:rPr lang="zh-TW" altLang="en-US" sz="2500" dirty="0">
                <a:solidFill>
                  <a:srgbClr val="FF0000"/>
                </a:solidFill>
                <a:latin typeface="+mn-ea"/>
                <a:sym typeface="標楷體" panose="03000509000000000000" pitchFamily="65" charset="-120"/>
              </a:rPr>
              <a:t>粗的</a:t>
            </a:r>
            <a:r>
              <a:rPr lang="zh-TW" altLang="en-US" sz="2500" dirty="0" smtClean="0">
                <a:solidFill>
                  <a:schemeClr val="tx1"/>
                </a:solidFill>
                <a:latin typeface="+mn-ea"/>
                <a:sym typeface="標楷體" panose="03000509000000000000" pitchFamily="65" charset="-120"/>
              </a:rPr>
              <a:t>腿</a:t>
            </a:r>
            <a:endParaRPr lang="en-US" altLang="zh-TW" sz="2500" dirty="0" smtClean="0">
              <a:solidFill>
                <a:schemeClr val="tx1"/>
              </a:solidFill>
              <a:latin typeface="+mn-ea"/>
              <a:sym typeface="標楷體" panose="03000509000000000000" pitchFamily="65" charset="-120"/>
            </a:endParaRPr>
          </a:p>
          <a:p>
            <a:pPr marL="342900" indent="-342900" eaLnBrk="1" hangingPunct="1">
              <a:buClr>
                <a:schemeClr val="tx1"/>
              </a:buClr>
              <a:buFont typeface="Wingdings" panose="05000000000000000000" pitchFamily="2" charset="2"/>
              <a:buChar char="Ø"/>
              <a:defRPr/>
            </a:pPr>
            <a:r>
              <a:rPr lang="zh-TW" altLang="en-US" sz="2500" dirty="0" smtClean="0">
                <a:solidFill>
                  <a:srgbClr val="FF0000"/>
                </a:solidFill>
                <a:latin typeface="+mn-ea"/>
                <a:sym typeface="標楷體" panose="03000509000000000000" pitchFamily="65" charset="-120"/>
              </a:rPr>
              <a:t>甩</a:t>
            </a:r>
            <a:r>
              <a:rPr lang="zh-TW" altLang="en-US" sz="2500" dirty="0">
                <a:solidFill>
                  <a:srgbClr val="FF0000"/>
                </a:solidFill>
                <a:latin typeface="+mn-ea"/>
                <a:sym typeface="標楷體" panose="03000509000000000000" pitchFamily="65" charset="-120"/>
              </a:rPr>
              <a:t>來甩去的</a:t>
            </a:r>
            <a:r>
              <a:rPr lang="zh-TW" altLang="en-US" sz="2500" dirty="0">
                <a:solidFill>
                  <a:schemeClr val="tx1"/>
                </a:solidFill>
                <a:latin typeface="+mn-ea"/>
                <a:sym typeface="標楷體" panose="03000509000000000000" pitchFamily="65" charset="-120"/>
              </a:rPr>
              <a:t>長尾巴</a:t>
            </a:r>
            <a:endParaRPr kumimoji="0" lang="en-US" altLang="zh-TW" sz="2500" dirty="0">
              <a:solidFill>
                <a:schemeClr val="tx1"/>
              </a:solidFill>
              <a:latin typeface="+mn-ea"/>
              <a:cs typeface="Times New Roman" panose="02020603050405020304" pitchFamily="18" charset="0"/>
              <a:sym typeface="標楷體" panose="03000509000000000000" pitchFamily="65" charset="-120"/>
            </a:endParaRPr>
          </a:p>
          <a:p>
            <a:pPr algn="ctr">
              <a:defRPr/>
            </a:pPr>
            <a:endParaRPr lang="zh-HK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23</a:t>
            </a:fld>
            <a:endParaRPr lang="en-US" altLang="zh-TW"/>
          </a:p>
        </p:txBody>
      </p:sp>
      <p:sp>
        <p:nvSpPr>
          <p:cNvPr id="8" name="Shape 68"/>
          <p:cNvSpPr txBox="1">
            <a:spLocks/>
          </p:cNvSpPr>
          <p:nvPr/>
        </p:nvSpPr>
        <p:spPr bwMode="auto">
          <a:xfrm>
            <a:off x="539750" y="1039813"/>
            <a:ext cx="8193088" cy="20161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  <a:buFont typeface="Arial" pitchFamily="34" charset="0"/>
              <a:buNone/>
              <a:defRPr/>
            </a:pPr>
            <a:r>
              <a:rPr kumimoji="0" lang="en-US" altLang="zh-TW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	</a:t>
            </a:r>
            <a:r>
              <a:rPr kumimoji="0" lang="zh-TW" altLang="en-US" sz="2400" dirty="0" smtClean="0">
                <a:latin typeface="標楷體" panose="03000509000000000000" pitchFamily="65" charset="-120"/>
                <a:sym typeface="標楷體" panose="03000509000000000000" pitchFamily="65" charset="-120"/>
              </a:rPr>
              <a:t>大象</a:t>
            </a:r>
            <a:r>
              <a:rPr kumimoji="0"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身形</a:t>
            </a:r>
            <a:r>
              <a:rPr kumimoji="0" lang="zh-TW" altLang="en-US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龐大，</a:t>
            </a:r>
            <a:r>
              <a:rPr kumimoji="0"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全身</a:t>
            </a:r>
            <a:r>
              <a:rPr kumimoji="0" lang="zh-TW" altLang="en-US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都是灰黑色，頭的兩側有一雙</a:t>
            </a:r>
            <a:r>
              <a:rPr kumimoji="0" lang="zh-TW" altLang="en-US" sz="2400" dirty="0" smtClean="0">
                <a:latin typeface="標楷體" panose="03000509000000000000" pitchFamily="65" charset="-120"/>
                <a:sym typeface="標楷體" panose="03000509000000000000" pitchFamily="65" charset="-120"/>
              </a:rPr>
              <a:t>大大的</a:t>
            </a:r>
            <a:r>
              <a:rPr kumimoji="0"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耳朵</a:t>
            </a:r>
            <a:r>
              <a:rPr kumimoji="0" lang="zh-TW" altLang="en-US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，長長的</a:t>
            </a:r>
            <a:r>
              <a:rPr kumimoji="0"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鼻子</a:t>
            </a:r>
            <a:r>
              <a:rPr kumimoji="0" lang="zh-TW" altLang="en-US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像一根水管，嘴巴兩旁各有一根堅硬無比而又彎彎的</a:t>
            </a:r>
            <a:r>
              <a:rPr kumimoji="0" lang="zh-TW" altLang="en-US" sz="2400" dirty="0" smtClean="0">
                <a:latin typeface="標楷體" panose="03000509000000000000" pitchFamily="65" charset="-120"/>
                <a:sym typeface="標楷體" panose="03000509000000000000" pitchFamily="65" charset="-120"/>
              </a:rPr>
              <a:t>象</a:t>
            </a:r>
            <a:r>
              <a:rPr kumimoji="0"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牙</a:t>
            </a:r>
            <a:r>
              <a:rPr kumimoji="0" lang="zh-TW" altLang="en-US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。牠粗粗的</a:t>
            </a:r>
            <a:r>
              <a:rPr kumimoji="0"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腿</a:t>
            </a:r>
            <a:r>
              <a:rPr kumimoji="0" lang="zh-TW" altLang="en-US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像四根大柱子，身子後有一條甩來甩去的長</a:t>
            </a:r>
            <a:r>
              <a:rPr kumimoji="0"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尾巴</a:t>
            </a:r>
            <a:r>
              <a:rPr kumimoji="0" lang="zh-TW" altLang="en-US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。</a:t>
            </a:r>
            <a:endParaRPr kumimoji="0" lang="zh-TW" altLang="en-US" sz="1800" dirty="0">
              <a:solidFill>
                <a:srgbClr val="000000"/>
              </a:solidFill>
              <a:latin typeface="標楷體" panose="03000509000000000000" pitchFamily="65" charset="-120"/>
              <a:sym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93988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1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4276" y="2554956"/>
            <a:ext cx="2324100" cy="2962275"/>
          </a:xfrm>
          <a:noFill/>
        </p:spPr>
      </p:pic>
      <p:sp>
        <p:nvSpPr>
          <p:cNvPr id="8" name="圓角矩形圖說文字 7"/>
          <p:cNvSpPr/>
          <p:nvPr/>
        </p:nvSpPr>
        <p:spPr>
          <a:xfrm>
            <a:off x="835968" y="849805"/>
            <a:ext cx="5581600" cy="1702007"/>
          </a:xfrm>
          <a:prstGeom prst="wedgeRoundRectCallout">
            <a:avLst>
              <a:gd name="adj1" fmla="val 58707"/>
              <a:gd name="adj2" fmla="val 8260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kumimoji="0"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cs typeface="Avenir Roman"/>
              </a:rPr>
              <a:t>作者用了甚麼句式，</a:t>
            </a:r>
            <a:endParaRPr kumimoji="0" lang="en-US" altLang="zh-TW" sz="3200" dirty="0" smtClean="0">
              <a:solidFill>
                <a:schemeClr val="tx1"/>
              </a:solidFill>
              <a:latin typeface="標楷體" panose="03000509000000000000" pitchFamily="65" charset="-120"/>
              <a:cs typeface="Avenir Roman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zh-TW" altLang="en-US" sz="3200" dirty="0" smtClean="0">
                <a:solidFill>
                  <a:srgbClr val="FF0000"/>
                </a:solidFill>
                <a:latin typeface="+mn-ea"/>
                <a:cs typeface="Avenir Roman"/>
                <a:sym typeface="標楷體" panose="03000509000000000000" pitchFamily="65" charset="-120"/>
              </a:rPr>
              <a:t>具體地</a:t>
            </a:r>
            <a:r>
              <a:rPr lang="zh-TW" altLang="en-US" sz="3200" dirty="0" smtClean="0">
                <a:solidFill>
                  <a:schemeClr val="tx1"/>
                </a:solidFill>
                <a:latin typeface="+mn-ea"/>
                <a:cs typeface="Avenir Roman"/>
                <a:sym typeface="標楷體" panose="03000509000000000000" pitchFamily="65" charset="-120"/>
              </a:rPr>
              <a:t>描寫了</a:t>
            </a:r>
            <a:r>
              <a:rPr kumimoji="0"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cs typeface="Avenir Roman"/>
              </a:rPr>
              <a:t>大象的外貌</a:t>
            </a:r>
            <a:r>
              <a:rPr lang="en-US" altLang="zh-TW" sz="3200" dirty="0" smtClean="0">
                <a:solidFill>
                  <a:schemeClr val="tx1"/>
                </a:solidFill>
                <a:latin typeface="+mn-ea"/>
                <a:cs typeface="Avenir Roman"/>
                <a:sym typeface="標楷體" panose="03000509000000000000" pitchFamily="65" charset="-120"/>
              </a:rPr>
              <a:t>﹖</a:t>
            </a:r>
            <a:endParaRPr kumimoji="0" lang="en-US" altLang="zh-TW" sz="3200" dirty="0" smtClean="0">
              <a:solidFill>
                <a:schemeClr val="tx1"/>
              </a:solidFill>
              <a:latin typeface="標楷體" panose="03000509000000000000" pitchFamily="65" charset="-120"/>
              <a:cs typeface="Avenir Roman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24</a:t>
            </a:fld>
            <a:endParaRPr lang="en-US" altLang="zh-TW"/>
          </a:p>
        </p:txBody>
      </p:sp>
      <p:sp>
        <p:nvSpPr>
          <p:cNvPr id="10" name="圓角矩形圖說文字 9"/>
          <p:cNvSpPr/>
          <p:nvPr/>
        </p:nvSpPr>
        <p:spPr>
          <a:xfrm>
            <a:off x="864558" y="3042746"/>
            <a:ext cx="4752528" cy="2783334"/>
          </a:xfrm>
          <a:prstGeom prst="wedgeRoundRectCallout">
            <a:avLst>
              <a:gd name="adj1" fmla="val 75480"/>
              <a:gd name="adj2" fmla="val -1978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/>
            </a:pPr>
            <a:r>
              <a:rPr kumimoji="0"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cs typeface="Avenir Roman"/>
              </a:rPr>
              <a:t>對了！就是</a:t>
            </a:r>
            <a:endParaRPr kumimoji="0"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cs typeface="Avenir Roman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/>
            </a:pPr>
            <a:r>
              <a:rPr kumimoji="0" lang="zh-TW" altLang="en-US" sz="4000" dirty="0">
                <a:solidFill>
                  <a:schemeClr val="tx1"/>
                </a:solidFill>
                <a:latin typeface="標楷體" panose="03000509000000000000" pitchFamily="65" charset="-120"/>
                <a:cs typeface="Avenir Roman"/>
              </a:rPr>
              <a:t>帶</a:t>
            </a:r>
            <a:r>
              <a:rPr kumimoji="0"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形容詞</a:t>
            </a:r>
            <a:r>
              <a:rPr kumimoji="0"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cs typeface="Avenir Roman"/>
              </a:rPr>
              <a:t>的句式。</a:t>
            </a:r>
            <a:endParaRPr kumimoji="0"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cs typeface="Avenir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44042" y="4293096"/>
            <a:ext cx="66545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76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1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04276" y="2554956"/>
            <a:ext cx="2324100" cy="2962275"/>
          </a:xfrm>
          <a:noFill/>
        </p:spPr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25</a:t>
            </a:fld>
            <a:endParaRPr lang="en-US" altLang="zh-TW"/>
          </a:p>
        </p:txBody>
      </p:sp>
      <p:sp>
        <p:nvSpPr>
          <p:cNvPr id="10" name="圓角矩形圖說文字 9"/>
          <p:cNvSpPr/>
          <p:nvPr/>
        </p:nvSpPr>
        <p:spPr>
          <a:xfrm>
            <a:off x="1267272" y="332656"/>
            <a:ext cx="4752528" cy="1872208"/>
          </a:xfrm>
          <a:prstGeom prst="wedgeRoundRectCallout">
            <a:avLst>
              <a:gd name="adj1" fmla="val 86146"/>
              <a:gd name="adj2" fmla="val 4092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/>
            </a:pPr>
            <a:r>
              <a:rPr kumimoji="0" lang="zh-TW" altLang="en-US" sz="4000" dirty="0" smtClean="0">
                <a:solidFill>
                  <a:schemeClr val="tx1"/>
                </a:solidFill>
                <a:latin typeface="標楷體" panose="03000509000000000000" pitchFamily="65" charset="-120"/>
                <a:cs typeface="Avenir Roman"/>
              </a:rPr>
              <a:t>帶形容詞的句式：</a:t>
            </a:r>
            <a:endParaRPr kumimoji="0" lang="en-US" altLang="zh-TW" sz="4000" dirty="0" smtClean="0">
              <a:solidFill>
                <a:schemeClr val="tx1"/>
              </a:solidFill>
              <a:latin typeface="標楷體" panose="03000509000000000000" pitchFamily="65" charset="-120"/>
              <a:cs typeface="Avenir Roman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/>
            </a:pPr>
            <a:r>
              <a:rPr kumimoji="0"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   形</a:t>
            </a:r>
            <a:r>
              <a:rPr kumimoji="0" lang="en-US" altLang="zh-TW" sz="4800" b="1" dirty="0" smtClean="0">
                <a:solidFill>
                  <a:schemeClr val="tx1"/>
                </a:solidFill>
                <a:latin typeface="標楷體" panose="03000509000000000000" pitchFamily="65" charset="-120"/>
                <a:cs typeface="Avenir Roman"/>
              </a:rPr>
              <a:t>+</a:t>
            </a:r>
            <a:r>
              <a:rPr kumimoji="0" lang="zh-TW" altLang="en-US" sz="4800" b="1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cs typeface="Avenir Roman"/>
              </a:rPr>
              <a:t>的</a:t>
            </a:r>
            <a:r>
              <a:rPr kumimoji="0" lang="en-US" altLang="zh-TW" sz="4800" b="1" dirty="0" smtClean="0">
                <a:solidFill>
                  <a:schemeClr val="tx1"/>
                </a:solidFill>
                <a:latin typeface="標楷體" panose="03000509000000000000" pitchFamily="65" charset="-120"/>
                <a:cs typeface="Avenir Roman"/>
              </a:rPr>
              <a:t>+</a:t>
            </a:r>
            <a:r>
              <a:rPr kumimoji="0" lang="zh-TW" altLang="en-US" sz="4800" b="1" dirty="0" smtClean="0">
                <a:solidFill>
                  <a:srgbClr val="00B050"/>
                </a:solidFill>
                <a:latin typeface="標楷體" panose="03000509000000000000" pitchFamily="65" charset="-120"/>
                <a:cs typeface="Avenir Roman"/>
              </a:rPr>
              <a:t>名</a:t>
            </a:r>
            <a:endParaRPr kumimoji="0" lang="en-US" altLang="zh-TW" sz="4800" b="1" dirty="0" smtClean="0">
              <a:solidFill>
                <a:srgbClr val="00B050"/>
              </a:solidFill>
              <a:latin typeface="標楷體" panose="03000509000000000000" pitchFamily="65" charset="-120"/>
              <a:cs typeface="Avenir Roman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6790" y="1124744"/>
            <a:ext cx="665454" cy="576064"/>
          </a:xfrm>
          <a:prstGeom prst="rect">
            <a:avLst/>
          </a:prstGeom>
        </p:spPr>
      </p:pic>
      <p:sp>
        <p:nvSpPr>
          <p:cNvPr id="11" name="矩形 1"/>
          <p:cNvSpPr/>
          <p:nvPr/>
        </p:nvSpPr>
        <p:spPr>
          <a:xfrm>
            <a:off x="1403648" y="2298438"/>
            <a:ext cx="5832648" cy="38013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zh-TW" altLang="en-US" sz="3600" dirty="0" smtClean="0">
                <a:solidFill>
                  <a:schemeClr val="tx1"/>
                </a:solidFill>
                <a:latin typeface="+mn-ea"/>
                <a:sym typeface="標楷體" panose="03000509000000000000" pitchFamily="65" charset="-120"/>
              </a:rPr>
              <a:t>  </a:t>
            </a:r>
            <a:endParaRPr lang="en-US" altLang="zh-TW" sz="3600" dirty="0" smtClean="0">
              <a:solidFill>
                <a:schemeClr val="tx1"/>
              </a:solidFill>
              <a:latin typeface="+mn-ea"/>
              <a:sym typeface="標楷體" panose="03000509000000000000" pitchFamily="65" charset="-120"/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kumimoji="0"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龐大</a:t>
            </a:r>
            <a:r>
              <a:rPr kumimoji="0"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	</a:t>
            </a:r>
            <a:r>
              <a:rPr kumimoji="0" lang="zh-TW" altLang="en-US" sz="3600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的</a:t>
            </a:r>
            <a:r>
              <a:rPr kumimoji="0" lang="en-US" altLang="zh-TW" sz="3600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	</a:t>
            </a:r>
            <a:r>
              <a:rPr kumimoji="0" lang="zh-TW" altLang="en-US" sz="3600" dirty="0" smtClean="0">
                <a:solidFill>
                  <a:srgbClr val="00B05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身形</a:t>
            </a:r>
            <a:endParaRPr kumimoji="0" lang="en-US" altLang="zh-TW" sz="3600" dirty="0" smtClean="0">
              <a:solidFill>
                <a:srgbClr val="00B050"/>
              </a:solidFill>
              <a:latin typeface="標楷體" panose="03000509000000000000" pitchFamily="65" charset="-120"/>
              <a:sym typeface="標楷體" panose="03000509000000000000" pitchFamily="65" charset="-120"/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kumimoji="0"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灰黑色</a:t>
            </a:r>
            <a:r>
              <a:rPr kumimoji="0" lang="en-US" altLang="zh-TW" sz="3600" dirty="0" smtClean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	</a:t>
            </a:r>
            <a:r>
              <a:rPr kumimoji="0" lang="zh-TW" altLang="en-US" sz="3600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的</a:t>
            </a:r>
            <a:r>
              <a:rPr kumimoji="0" lang="en-US" altLang="zh-TW" sz="3600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	</a:t>
            </a:r>
            <a:r>
              <a:rPr kumimoji="0" lang="zh-TW" altLang="en-US" sz="3600" dirty="0" smtClean="0">
                <a:solidFill>
                  <a:srgbClr val="00B05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身體</a:t>
            </a:r>
            <a:endParaRPr kumimoji="0" lang="en-US" altLang="zh-TW" sz="3600" dirty="0" smtClean="0">
              <a:solidFill>
                <a:srgbClr val="00B050"/>
              </a:solidFill>
              <a:latin typeface="標楷體" panose="03000509000000000000" pitchFamily="65" charset="-120"/>
              <a:sym typeface="標楷體" panose="03000509000000000000" pitchFamily="65" charset="-120"/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lang="zh-TW" altLang="en-US" sz="3600" dirty="0" smtClean="0">
                <a:solidFill>
                  <a:srgbClr val="FF0000"/>
                </a:solidFill>
                <a:latin typeface="+mn-ea"/>
                <a:sym typeface="標楷體" panose="03000509000000000000" pitchFamily="65" charset="-120"/>
              </a:rPr>
              <a:t>大大</a:t>
            </a:r>
            <a:r>
              <a:rPr lang="en-US" altLang="zh-TW" sz="3600" dirty="0" smtClean="0">
                <a:solidFill>
                  <a:srgbClr val="FF0000"/>
                </a:solidFill>
                <a:latin typeface="+mn-ea"/>
                <a:sym typeface="標楷體" panose="03000509000000000000" pitchFamily="65" charset="-120"/>
              </a:rPr>
              <a:t>	</a:t>
            </a:r>
            <a:r>
              <a:rPr lang="zh-TW" altLang="en-US" sz="3600" dirty="0" smtClean="0">
                <a:solidFill>
                  <a:schemeClr val="accent6">
                    <a:lumMod val="75000"/>
                  </a:schemeClr>
                </a:solidFill>
                <a:latin typeface="+mn-ea"/>
                <a:sym typeface="標楷體" panose="03000509000000000000" pitchFamily="65" charset="-120"/>
              </a:rPr>
              <a:t>的</a:t>
            </a:r>
            <a:r>
              <a:rPr lang="en-US" altLang="zh-TW" sz="3600" dirty="0" smtClean="0">
                <a:solidFill>
                  <a:schemeClr val="accent6">
                    <a:lumMod val="75000"/>
                  </a:schemeClr>
                </a:solidFill>
                <a:latin typeface="+mn-ea"/>
                <a:sym typeface="標楷體" panose="03000509000000000000" pitchFamily="65" charset="-120"/>
              </a:rPr>
              <a:t>	</a:t>
            </a:r>
            <a:r>
              <a:rPr lang="zh-TW" altLang="en-US" sz="3600" dirty="0" smtClean="0">
                <a:solidFill>
                  <a:srgbClr val="00B050"/>
                </a:solidFill>
                <a:latin typeface="+mn-ea"/>
                <a:sym typeface="標楷體" panose="03000509000000000000" pitchFamily="65" charset="-120"/>
              </a:rPr>
              <a:t>耳朵</a:t>
            </a:r>
            <a:endParaRPr lang="en-US" altLang="zh-TW" sz="3600" dirty="0" smtClean="0">
              <a:solidFill>
                <a:srgbClr val="00B050"/>
              </a:solidFill>
              <a:latin typeface="+mn-ea"/>
              <a:sym typeface="標楷體" panose="03000509000000000000" pitchFamily="65" charset="-120"/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lang="zh-TW" altLang="en-US" sz="3600" dirty="0" smtClean="0">
                <a:solidFill>
                  <a:srgbClr val="FF0000"/>
                </a:solidFill>
                <a:latin typeface="+mn-ea"/>
                <a:sym typeface="標楷體" panose="03000509000000000000" pitchFamily="65" charset="-120"/>
              </a:rPr>
              <a:t>長長</a:t>
            </a:r>
            <a:r>
              <a:rPr lang="en-US" altLang="zh-TW" sz="3600" dirty="0" smtClean="0">
                <a:solidFill>
                  <a:srgbClr val="FF0000"/>
                </a:solidFill>
                <a:latin typeface="+mn-ea"/>
                <a:sym typeface="標楷體" panose="03000509000000000000" pitchFamily="65" charset="-120"/>
              </a:rPr>
              <a:t>	</a:t>
            </a:r>
            <a:r>
              <a:rPr lang="zh-TW" altLang="en-US" sz="3600" dirty="0" smtClean="0">
                <a:solidFill>
                  <a:schemeClr val="accent6">
                    <a:lumMod val="75000"/>
                  </a:schemeClr>
                </a:solidFill>
                <a:latin typeface="+mn-ea"/>
                <a:sym typeface="標楷體" panose="03000509000000000000" pitchFamily="65" charset="-120"/>
              </a:rPr>
              <a:t>的</a:t>
            </a:r>
            <a:r>
              <a:rPr lang="en-US" altLang="zh-TW" sz="3600" dirty="0" smtClean="0">
                <a:solidFill>
                  <a:schemeClr val="accent6">
                    <a:lumMod val="75000"/>
                  </a:schemeClr>
                </a:solidFill>
                <a:latin typeface="+mn-ea"/>
                <a:sym typeface="標楷體" panose="03000509000000000000" pitchFamily="65" charset="-120"/>
              </a:rPr>
              <a:t>	</a:t>
            </a:r>
            <a:r>
              <a:rPr lang="zh-TW" altLang="en-US" sz="3600" dirty="0" smtClean="0">
                <a:solidFill>
                  <a:srgbClr val="00B050"/>
                </a:solidFill>
                <a:latin typeface="+mn-ea"/>
                <a:sym typeface="標楷體" panose="03000509000000000000" pitchFamily="65" charset="-120"/>
              </a:rPr>
              <a:t>鼻子</a:t>
            </a:r>
            <a:endParaRPr lang="en-US" altLang="zh-TW" sz="3600" dirty="0" smtClean="0">
              <a:solidFill>
                <a:srgbClr val="00B050"/>
              </a:solidFill>
              <a:latin typeface="+mn-ea"/>
              <a:sym typeface="標楷體" panose="03000509000000000000" pitchFamily="65" charset="-120"/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lang="zh-TW" altLang="en-US" sz="3600" dirty="0" smtClean="0">
                <a:solidFill>
                  <a:srgbClr val="FF0000"/>
                </a:solidFill>
                <a:latin typeface="+mn-ea"/>
                <a:sym typeface="標楷體" panose="03000509000000000000" pitchFamily="65" charset="-120"/>
              </a:rPr>
              <a:t>彎彎</a:t>
            </a:r>
            <a:r>
              <a:rPr lang="en-US" altLang="zh-TW" sz="3600" dirty="0" smtClean="0">
                <a:solidFill>
                  <a:srgbClr val="FF0000"/>
                </a:solidFill>
                <a:latin typeface="+mn-ea"/>
                <a:sym typeface="標楷體" panose="03000509000000000000" pitchFamily="65" charset="-120"/>
              </a:rPr>
              <a:t>	</a:t>
            </a:r>
            <a:r>
              <a:rPr lang="zh-TW" altLang="en-US" sz="3600" dirty="0" smtClean="0">
                <a:solidFill>
                  <a:schemeClr val="accent6">
                    <a:lumMod val="75000"/>
                  </a:schemeClr>
                </a:solidFill>
                <a:latin typeface="+mn-ea"/>
                <a:sym typeface="標楷體" panose="03000509000000000000" pitchFamily="65" charset="-120"/>
              </a:rPr>
              <a:t>的</a:t>
            </a:r>
            <a:r>
              <a:rPr lang="en-US" altLang="zh-TW" sz="3600" dirty="0" smtClean="0">
                <a:solidFill>
                  <a:schemeClr val="accent6">
                    <a:lumMod val="75000"/>
                  </a:schemeClr>
                </a:solidFill>
                <a:latin typeface="+mn-ea"/>
                <a:sym typeface="標楷體" panose="03000509000000000000" pitchFamily="65" charset="-120"/>
              </a:rPr>
              <a:t>	</a:t>
            </a:r>
            <a:r>
              <a:rPr lang="zh-TW" altLang="en-US" sz="3600" dirty="0" smtClean="0">
                <a:solidFill>
                  <a:srgbClr val="00B050"/>
                </a:solidFill>
                <a:latin typeface="+mn-ea"/>
                <a:sym typeface="標楷體" panose="03000509000000000000" pitchFamily="65" charset="-120"/>
              </a:rPr>
              <a:t>象牙</a:t>
            </a:r>
            <a:endParaRPr lang="en-US" altLang="zh-TW" sz="3600" dirty="0" smtClean="0">
              <a:solidFill>
                <a:srgbClr val="00B050"/>
              </a:solidFill>
              <a:latin typeface="+mn-ea"/>
              <a:sym typeface="標楷體" panose="03000509000000000000" pitchFamily="65" charset="-120"/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lang="zh-TW" altLang="en-US" sz="3600" dirty="0" smtClean="0">
                <a:solidFill>
                  <a:srgbClr val="FF0000"/>
                </a:solidFill>
                <a:latin typeface="+mn-ea"/>
                <a:sym typeface="標楷體" panose="03000509000000000000" pitchFamily="65" charset="-120"/>
              </a:rPr>
              <a:t>粗粗</a:t>
            </a:r>
            <a:r>
              <a:rPr lang="en-US" altLang="zh-TW" sz="3600" dirty="0" smtClean="0">
                <a:solidFill>
                  <a:srgbClr val="FF0000"/>
                </a:solidFill>
                <a:latin typeface="+mn-ea"/>
                <a:sym typeface="標楷體" panose="03000509000000000000" pitchFamily="65" charset="-120"/>
              </a:rPr>
              <a:t>	</a:t>
            </a:r>
            <a:r>
              <a:rPr lang="zh-TW" altLang="en-US" sz="3600" dirty="0" smtClean="0">
                <a:solidFill>
                  <a:schemeClr val="accent6">
                    <a:lumMod val="75000"/>
                  </a:schemeClr>
                </a:solidFill>
                <a:latin typeface="+mn-ea"/>
                <a:sym typeface="標楷體" panose="03000509000000000000" pitchFamily="65" charset="-120"/>
              </a:rPr>
              <a:t>的</a:t>
            </a:r>
            <a:r>
              <a:rPr lang="en-US" altLang="zh-TW" sz="3600" dirty="0" smtClean="0">
                <a:solidFill>
                  <a:schemeClr val="accent6">
                    <a:lumMod val="75000"/>
                  </a:schemeClr>
                </a:solidFill>
                <a:latin typeface="+mn-ea"/>
                <a:sym typeface="標楷體" panose="03000509000000000000" pitchFamily="65" charset="-120"/>
              </a:rPr>
              <a:t>	</a:t>
            </a:r>
            <a:r>
              <a:rPr lang="zh-TW" altLang="en-US" sz="3600" dirty="0" smtClean="0">
                <a:solidFill>
                  <a:srgbClr val="00B050"/>
                </a:solidFill>
                <a:latin typeface="+mn-ea"/>
                <a:sym typeface="標楷體" panose="03000509000000000000" pitchFamily="65" charset="-120"/>
              </a:rPr>
              <a:t>腿</a:t>
            </a:r>
            <a:endParaRPr lang="en-US" altLang="zh-TW" sz="3600" dirty="0" smtClean="0">
              <a:solidFill>
                <a:srgbClr val="00B050"/>
              </a:solidFill>
              <a:latin typeface="+mn-ea"/>
              <a:sym typeface="標楷體" panose="03000509000000000000" pitchFamily="65" charset="-120"/>
            </a:endParaRPr>
          </a:p>
          <a:p>
            <a:pPr eaLnBrk="1" hangingPunct="1">
              <a:buClr>
                <a:schemeClr val="tx1"/>
              </a:buClr>
              <a:defRPr/>
            </a:pPr>
            <a:r>
              <a:rPr lang="zh-TW" altLang="en-US" sz="3600" dirty="0" smtClean="0">
                <a:solidFill>
                  <a:srgbClr val="FF0000"/>
                </a:solidFill>
                <a:latin typeface="+mn-ea"/>
                <a:sym typeface="標楷體" panose="03000509000000000000" pitchFamily="65" charset="-120"/>
              </a:rPr>
              <a:t>甩</a:t>
            </a:r>
            <a:r>
              <a:rPr lang="zh-TW" altLang="en-US" sz="3600" dirty="0">
                <a:solidFill>
                  <a:srgbClr val="FF0000"/>
                </a:solidFill>
                <a:latin typeface="+mn-ea"/>
                <a:sym typeface="標楷體" panose="03000509000000000000" pitchFamily="65" charset="-120"/>
              </a:rPr>
              <a:t>來甩</a:t>
            </a:r>
            <a:r>
              <a:rPr lang="zh-TW" altLang="en-US" sz="3600" dirty="0" smtClean="0">
                <a:solidFill>
                  <a:srgbClr val="FF0000"/>
                </a:solidFill>
                <a:latin typeface="+mn-ea"/>
                <a:sym typeface="標楷體" panose="03000509000000000000" pitchFamily="65" charset="-120"/>
              </a:rPr>
              <a:t>去</a:t>
            </a:r>
            <a:r>
              <a:rPr lang="zh-TW" altLang="en-US" sz="3600" dirty="0" smtClean="0">
                <a:solidFill>
                  <a:schemeClr val="accent6">
                    <a:lumMod val="75000"/>
                  </a:schemeClr>
                </a:solidFill>
                <a:latin typeface="+mn-ea"/>
                <a:sym typeface="標楷體" panose="03000509000000000000" pitchFamily="65" charset="-120"/>
              </a:rPr>
              <a:t>的</a:t>
            </a:r>
            <a:r>
              <a:rPr lang="en-US" altLang="zh-TW" sz="3600" dirty="0" smtClean="0">
                <a:solidFill>
                  <a:schemeClr val="accent6">
                    <a:lumMod val="75000"/>
                  </a:schemeClr>
                </a:solidFill>
                <a:latin typeface="+mn-ea"/>
                <a:sym typeface="標楷體" panose="03000509000000000000" pitchFamily="65" charset="-120"/>
              </a:rPr>
              <a:t>	</a:t>
            </a:r>
            <a:r>
              <a:rPr lang="zh-TW" altLang="en-US" sz="3600" dirty="0" smtClean="0">
                <a:solidFill>
                  <a:srgbClr val="00B050"/>
                </a:solidFill>
                <a:latin typeface="+mn-ea"/>
                <a:sym typeface="標楷體" panose="03000509000000000000" pitchFamily="65" charset="-120"/>
              </a:rPr>
              <a:t>長</a:t>
            </a:r>
            <a:r>
              <a:rPr lang="zh-TW" altLang="en-US" sz="3600" dirty="0">
                <a:solidFill>
                  <a:srgbClr val="00B050"/>
                </a:solidFill>
                <a:latin typeface="+mn-ea"/>
                <a:sym typeface="標楷體" panose="03000509000000000000" pitchFamily="65" charset="-120"/>
              </a:rPr>
              <a:t>尾巴</a:t>
            </a:r>
            <a:endParaRPr kumimoji="0" lang="en-US" altLang="zh-TW" sz="3600" dirty="0">
              <a:solidFill>
                <a:srgbClr val="00B050"/>
              </a:solidFill>
              <a:latin typeface="+mn-ea"/>
              <a:cs typeface="Times New Roman" panose="02020603050405020304" pitchFamily="18" charset="0"/>
              <a:sym typeface="標楷體" panose="03000509000000000000" pitchFamily="65" charset="-120"/>
            </a:endParaRPr>
          </a:p>
          <a:p>
            <a:pPr algn="ctr">
              <a:defRPr/>
            </a:pPr>
            <a:endParaRPr lang="zh-HK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69378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圓角矩形圖說文字 10"/>
          <p:cNvSpPr/>
          <p:nvPr/>
        </p:nvSpPr>
        <p:spPr>
          <a:xfrm>
            <a:off x="1879601" y="3529471"/>
            <a:ext cx="4894262" cy="1900907"/>
          </a:xfrm>
          <a:prstGeom prst="wedgeRoundRectCallout">
            <a:avLst>
              <a:gd name="adj1" fmla="val 62363"/>
              <a:gd name="adj2" fmla="val 4035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zh-TW" altLang="en-US" dirty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還有，大象的</a:t>
            </a:r>
            <a:endParaRPr kumimoji="0" lang="en-US" altLang="zh-TW" dirty="0">
              <a:latin typeface="Times New Roman" pitchFamily="18" charset="0"/>
              <a:cs typeface="Times New Roman" pitchFamily="18" charset="0"/>
              <a:sym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dirty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 </a:t>
            </a:r>
            <a:r>
              <a:rPr kumimoji="0" lang="en-US" altLang="zh-TW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	1. </a:t>
            </a:r>
            <a:r>
              <a:rPr kumimoji="0" lang="zh-TW" altLang="en-US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鼻子</a:t>
            </a:r>
            <a:r>
              <a:rPr kumimoji="0" lang="zh-TW" altLang="en-US" dirty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像甚麼？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dirty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   </a:t>
            </a:r>
            <a:r>
              <a:rPr kumimoji="0" lang="en-US" altLang="zh-TW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	</a:t>
            </a:r>
            <a:r>
              <a:rPr kumimoji="0" lang="zh-TW" altLang="en-US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 </a:t>
            </a:r>
            <a:r>
              <a:rPr kumimoji="0" lang="en-US" altLang="zh-TW" dirty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2</a:t>
            </a:r>
            <a:r>
              <a:rPr kumimoji="0" lang="en-US" altLang="zh-TW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. </a:t>
            </a:r>
            <a:r>
              <a:rPr kumimoji="0" lang="zh-TW" altLang="en-US" dirty="0" smtClean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腿</a:t>
            </a:r>
            <a:r>
              <a:rPr kumimoji="0" lang="zh-TW" altLang="en-US" dirty="0">
                <a:latin typeface="Times New Roman" pitchFamily="18" charset="0"/>
                <a:cs typeface="Times New Roman" pitchFamily="18" charset="0"/>
                <a:sym typeface="標楷體" pitchFamily="65" charset="-120"/>
              </a:rPr>
              <a:t>像甚麼？</a:t>
            </a:r>
          </a:p>
        </p:txBody>
      </p:sp>
      <p:sp>
        <p:nvSpPr>
          <p:cNvPr id="20483" name="Shape 436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pPr eaLnBrk="1" hangingPunct="1"/>
            <a:r>
              <a:rPr lang="en-US" altLang="zh-TW" dirty="0" smtClean="0">
                <a:latin typeface="標楷體" pitchFamily="65" charset="-120"/>
                <a:sym typeface="標楷體" pitchFamily="65" charset="-120"/>
              </a:rPr>
              <a:t>〈</a:t>
            </a:r>
            <a:r>
              <a:rPr lang="zh-TW" altLang="en-US" dirty="0" smtClean="0">
                <a:latin typeface="標楷體" pitchFamily="65" charset="-120"/>
                <a:sym typeface="標楷體" pitchFamily="65" charset="-120"/>
              </a:rPr>
              <a:t>大象</a:t>
            </a:r>
            <a:r>
              <a:rPr lang="en-US" altLang="zh-TW" dirty="0" smtClean="0">
                <a:latin typeface="標楷體" pitchFamily="65" charset="-120"/>
                <a:sym typeface="標楷體" pitchFamily="65" charset="-120"/>
              </a:rPr>
              <a:t>〉</a:t>
            </a:r>
          </a:p>
        </p:txBody>
      </p:sp>
      <p:pic>
        <p:nvPicPr>
          <p:cNvPr id="10" name="圖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525" y="4616450"/>
            <a:ext cx="1538288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hape 68"/>
          <p:cNvSpPr>
            <a:spLocks noGrp="1"/>
          </p:cNvSpPr>
          <p:nvPr>
            <p:ph idx="1"/>
          </p:nvPr>
        </p:nvSpPr>
        <p:spPr>
          <a:xfrm>
            <a:off x="358775" y="1277938"/>
            <a:ext cx="8193088" cy="2016125"/>
          </a:xfr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zh-TW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	</a:t>
            </a:r>
            <a:r>
              <a:rPr lang="zh-TW" altLang="en-US" sz="2400" dirty="0" smtClean="0">
                <a:latin typeface="標楷體" panose="03000509000000000000" pitchFamily="65" charset="-120"/>
                <a:sym typeface="標楷體" panose="03000509000000000000" pitchFamily="65" charset="-120"/>
              </a:rPr>
              <a:t>大象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身形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龐大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，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全身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都是灰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黑色，頭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的兩側有一雙</a:t>
            </a:r>
            <a:r>
              <a:rPr lang="zh-TW" altLang="en-US" sz="2400" dirty="0">
                <a:latin typeface="標楷體" panose="03000509000000000000" pitchFamily="65" charset="-120"/>
                <a:sym typeface="標楷體" panose="03000509000000000000" pitchFamily="65" charset="-120"/>
              </a:rPr>
              <a:t>大大的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耳朵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，長長的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鼻子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像一根水管，嘴巴兩旁各有一根堅硬無比而又彎彎的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象牙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。牠粗粗的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腿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像四根大柱子，身子後有一條甩來甩去的長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尾巴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。</a:t>
            </a:r>
            <a:endParaRPr lang="zh-TW" altLang="en-US" sz="1800" dirty="0">
              <a:solidFill>
                <a:srgbClr val="000000"/>
              </a:solidFill>
              <a:latin typeface="標楷體" panose="03000509000000000000" pitchFamily="65" charset="-120"/>
              <a:sym typeface="標楷體" panose="03000509000000000000" pitchFamily="65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26</a:t>
            </a:fld>
            <a:endParaRPr lang="en-US" altLang="zh-TW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508276"/>
              </p:ext>
            </p:extLst>
          </p:nvPr>
        </p:nvGraphicFramePr>
        <p:xfrm>
          <a:off x="444376" y="2264419"/>
          <a:ext cx="8349928" cy="1737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4359">
                  <a:extLst>
                    <a:ext uri="{9D8B030D-6E8A-4147-A177-3AD203B41FA5}">
                      <a16:colId xmlns:a16="http://schemas.microsoft.com/office/drawing/2014/main" val="3734496035"/>
                    </a:ext>
                  </a:extLst>
                </a:gridCol>
                <a:gridCol w="1027161">
                  <a:extLst>
                    <a:ext uri="{9D8B030D-6E8A-4147-A177-3AD203B41FA5}">
                      <a16:colId xmlns:a16="http://schemas.microsoft.com/office/drawing/2014/main" val="109181255"/>
                    </a:ext>
                  </a:extLst>
                </a:gridCol>
                <a:gridCol w="5158408">
                  <a:extLst>
                    <a:ext uri="{9D8B030D-6E8A-4147-A177-3AD203B41FA5}">
                      <a16:colId xmlns:a16="http://schemas.microsoft.com/office/drawing/2014/main" val="2024326492"/>
                    </a:ext>
                  </a:extLst>
                </a:gridCol>
              </a:tblGrid>
              <a:tr h="841847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32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標楷體" pitchFamily="65" charset="-120"/>
                        </a:rPr>
                        <a:t>鼻子</a:t>
                      </a:r>
                      <a:endParaRPr kumimoji="0" lang="zh-HK" altLang="en-US" sz="3200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  <a:sym typeface="Avenir Roman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360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  <a:sym typeface="標楷體" pitchFamily="65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6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  <a:sym typeface="標楷體" pitchFamily="65" charset="-120"/>
                        </a:rPr>
                        <a:t>  像</a:t>
                      </a:r>
                      <a:endParaRPr kumimoji="0" lang="zh-HK" altLang="en-US" sz="360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  <a:sym typeface="Avenir Roman"/>
                      </a:endParaRPr>
                    </a:p>
                    <a:p>
                      <a:pPr marL="0" indent="0"/>
                      <a:endParaRPr kumimoji="0" lang="zh-HK" altLang="en-US" sz="3600" kern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  <a:sym typeface="Avenir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                                                 </a:t>
                      </a:r>
                      <a:endParaRPr lang="zh-HK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9924425"/>
                  </a:ext>
                </a:extLst>
              </a:tr>
              <a:tr h="68851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0" lang="zh-TW" altLang="en-US" sz="3200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標楷體" pitchFamily="65" charset="-120"/>
                          <a:cs typeface="Times New Roman" pitchFamily="18" charset="0"/>
                          <a:sym typeface="標楷體" pitchFamily="65" charset="-120"/>
                        </a:rPr>
                        <a:t>腿</a:t>
                      </a:r>
                      <a:endParaRPr kumimoji="0" lang="zh-HK" altLang="en-US" sz="3200" kern="1200" dirty="0">
                        <a:solidFill>
                          <a:srgbClr val="FF0000"/>
                        </a:solidFill>
                        <a:latin typeface="Times New Roman" pitchFamily="18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92332962"/>
                  </a:ext>
                </a:extLst>
              </a:tr>
            </a:tbl>
          </a:graphicData>
        </a:graphic>
      </p:graphicFrame>
      <p:sp>
        <p:nvSpPr>
          <p:cNvPr id="21507" name="Shape 447"/>
          <p:cNvSpPr>
            <a:spLocks noChangeArrowheads="1"/>
          </p:cNvSpPr>
          <p:nvPr/>
        </p:nvSpPr>
        <p:spPr bwMode="auto">
          <a:xfrm>
            <a:off x="760413" y="2541588"/>
            <a:ext cx="230187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ndar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en-US" sz="3000" dirty="0">
              <a:solidFill>
                <a:srgbClr val="942192"/>
              </a:solidFill>
              <a:latin typeface="標楷體" pitchFamily="65" charset="-120"/>
              <a:ea typeface="Avenir Roman"/>
              <a:sym typeface="標楷體" pitchFamily="65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zh-TW" altLang="en-US" sz="1800" dirty="0">
              <a:solidFill>
                <a:srgbClr val="000000"/>
              </a:solidFill>
              <a:latin typeface="Times New Roman" pitchFamily="18" charset="0"/>
              <a:ea typeface="Avenir Roman"/>
              <a:sym typeface="Verdana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1800" dirty="0">
                <a:solidFill>
                  <a:srgbClr val="000000"/>
                </a:solidFill>
                <a:latin typeface="Times New Roman" pitchFamily="18" charset="0"/>
                <a:ea typeface="Avenir Roman"/>
                <a:sym typeface="Verdana" pitchFamily="34" charset="0"/>
              </a:rPr>
              <a:t>    </a:t>
            </a:r>
          </a:p>
        </p:txBody>
      </p:sp>
      <p:grpSp>
        <p:nvGrpSpPr>
          <p:cNvPr id="3" name="群組 2"/>
          <p:cNvGrpSpPr>
            <a:grpSpLocks/>
          </p:cNvGrpSpPr>
          <p:nvPr/>
        </p:nvGrpSpPr>
        <p:grpSpPr bwMode="auto">
          <a:xfrm>
            <a:off x="760412" y="4122831"/>
            <a:ext cx="8204076" cy="827098"/>
            <a:chOff x="755576" y="3645024"/>
            <a:chExt cx="7829872" cy="1008112"/>
          </a:xfrm>
        </p:grpSpPr>
        <p:sp>
          <p:nvSpPr>
            <p:cNvPr id="2" name="矩形 1"/>
            <p:cNvSpPr/>
            <p:nvPr/>
          </p:nvSpPr>
          <p:spPr>
            <a:xfrm>
              <a:off x="755576" y="3645024"/>
              <a:ext cx="7829872" cy="10081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21520" name="Shape 448"/>
            <p:cNvSpPr>
              <a:spLocks noChangeArrowheads="1"/>
            </p:cNvSpPr>
            <p:nvPr/>
          </p:nvSpPr>
          <p:spPr bwMode="auto">
            <a:xfrm>
              <a:off x="5181526" y="3929956"/>
              <a:ext cx="887413" cy="530225"/>
            </a:xfrm>
            <a:prstGeom prst="rightArrow">
              <a:avLst>
                <a:gd name="adj1" fmla="val 32000"/>
                <a:gd name="adj2" fmla="val 63994"/>
              </a:avLst>
            </a:prstGeom>
            <a:solidFill>
              <a:srgbClr val="FF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45718" tIns="45718" rIns="45718" bIns="45718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kumimoji="0" lang="zh-TW" altLang="en-US" sz="1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Verdana" pitchFamily="34" charset="0"/>
              </a:endParaRPr>
            </a:p>
          </p:txBody>
        </p:sp>
        <p:sp>
          <p:nvSpPr>
            <p:cNvPr id="21521" name="Shape 449"/>
            <p:cNvSpPr>
              <a:spLocks noChangeArrowheads="1"/>
            </p:cNvSpPr>
            <p:nvPr/>
          </p:nvSpPr>
          <p:spPr bwMode="auto">
            <a:xfrm>
              <a:off x="6318405" y="3702893"/>
              <a:ext cx="2041609" cy="825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sz="4400" dirty="0">
                  <a:latin typeface="Times New Roman" panose="02020603050405020304" pitchFamily="18" charset="0"/>
                  <a:cs typeface="Times New Roman" panose="02020603050405020304" pitchFamily="18" charset="0"/>
                  <a:sym typeface="標楷體" pitchFamily="65" charset="-120"/>
                </a:rPr>
                <a:t>比喻句</a:t>
              </a:r>
            </a:p>
          </p:txBody>
        </p:sp>
        <p:sp>
          <p:nvSpPr>
            <p:cNvPr id="21522" name="Shape 450"/>
            <p:cNvSpPr>
              <a:spLocks noChangeArrowheads="1"/>
            </p:cNvSpPr>
            <p:nvPr/>
          </p:nvSpPr>
          <p:spPr bwMode="auto">
            <a:xfrm>
              <a:off x="3833866" y="3884748"/>
              <a:ext cx="1098595" cy="600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標楷體" pitchFamily="65" charset="-120"/>
                </a:rPr>
                <a:t>喻體</a:t>
              </a:r>
            </a:p>
          </p:txBody>
        </p:sp>
        <p:sp>
          <p:nvSpPr>
            <p:cNvPr id="21523" name="Shape 450"/>
            <p:cNvSpPr>
              <a:spLocks noChangeArrowheads="1"/>
            </p:cNvSpPr>
            <p:nvPr/>
          </p:nvSpPr>
          <p:spPr bwMode="auto">
            <a:xfrm>
              <a:off x="2328854" y="3865698"/>
              <a:ext cx="936664" cy="600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dirty="0" smtClean="0">
                  <a:solidFill>
                    <a:srgbClr val="E46C0A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標楷體" pitchFamily="65" charset="-120"/>
                </a:rPr>
                <a:t> 喻</a:t>
              </a:r>
              <a:r>
                <a:rPr kumimoji="0" lang="zh-TW" altLang="en-US" dirty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標楷體" pitchFamily="65" charset="-120"/>
                </a:rPr>
                <a:t>詞</a:t>
              </a:r>
            </a:p>
          </p:txBody>
        </p:sp>
        <p:sp>
          <p:nvSpPr>
            <p:cNvPr id="21524" name="Shape 450"/>
            <p:cNvSpPr>
              <a:spLocks noChangeArrowheads="1"/>
            </p:cNvSpPr>
            <p:nvPr/>
          </p:nvSpPr>
          <p:spPr bwMode="auto">
            <a:xfrm>
              <a:off x="982598" y="3865698"/>
              <a:ext cx="998578" cy="600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zh-TW" altLang="en-US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標楷體" pitchFamily="65" charset="-120"/>
                </a:rPr>
                <a:t>本體</a:t>
              </a:r>
            </a:p>
          </p:txBody>
        </p:sp>
        <p:sp>
          <p:nvSpPr>
            <p:cNvPr id="21525" name="Shape 450"/>
            <p:cNvSpPr>
              <a:spLocks noChangeArrowheads="1"/>
            </p:cNvSpPr>
            <p:nvPr/>
          </p:nvSpPr>
          <p:spPr bwMode="auto">
            <a:xfrm>
              <a:off x="2003351" y="3866456"/>
              <a:ext cx="227013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zh-TW" sz="3600" b="1">
                  <a:latin typeface="Times New Roman" panose="02020603050405020304" pitchFamily="18" charset="0"/>
                  <a:cs typeface="Times New Roman" panose="02020603050405020304" pitchFamily="18" charset="0"/>
                  <a:sym typeface="標楷體" pitchFamily="65" charset="-120"/>
                </a:rPr>
                <a:t>+</a:t>
              </a:r>
              <a:endParaRPr kumimoji="0" lang="zh-TW" altLang="en-US" sz="3600" b="1"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endParaRPr>
            </a:p>
          </p:txBody>
        </p:sp>
        <p:sp>
          <p:nvSpPr>
            <p:cNvPr id="21526" name="Shape 450"/>
            <p:cNvSpPr>
              <a:spLocks noChangeArrowheads="1"/>
            </p:cNvSpPr>
            <p:nvPr/>
          </p:nvSpPr>
          <p:spPr bwMode="auto">
            <a:xfrm>
              <a:off x="3452739" y="3888681"/>
              <a:ext cx="227012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kumimoji="0" lang="en-US" altLang="zh-TW" sz="3600" b="1" dirty="0">
                  <a:latin typeface="Times New Roman" panose="02020603050405020304" pitchFamily="18" charset="0"/>
                  <a:cs typeface="Times New Roman" panose="02020603050405020304" pitchFamily="18" charset="0"/>
                  <a:sym typeface="標楷體" pitchFamily="65" charset="-120"/>
                </a:rPr>
                <a:t>+</a:t>
              </a:r>
              <a:endParaRPr kumimoji="0" lang="zh-TW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endParaRPr>
            </a:p>
          </p:txBody>
        </p:sp>
      </p:grpSp>
      <p:pic>
        <p:nvPicPr>
          <p:cNvPr id="20498" name="Picture 18" descr="pillarsçåçæå°çµæ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710" y="3173039"/>
            <a:ext cx="616424" cy="760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Shape 68"/>
          <p:cNvSpPr>
            <a:spLocks noGrp="1"/>
          </p:cNvSpPr>
          <p:nvPr>
            <p:ph idx="1"/>
          </p:nvPr>
        </p:nvSpPr>
        <p:spPr>
          <a:xfrm>
            <a:off x="474663" y="98425"/>
            <a:ext cx="8194675" cy="2016125"/>
          </a:xfr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2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zh-TW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	</a:t>
            </a:r>
            <a:r>
              <a:rPr lang="zh-TW" altLang="en-US" sz="2400" dirty="0" smtClean="0">
                <a:latin typeface="標楷體" panose="03000509000000000000" pitchFamily="65" charset="-120"/>
                <a:sym typeface="標楷體" panose="03000509000000000000" pitchFamily="65" charset="-120"/>
              </a:rPr>
              <a:t>大象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身形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龐大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，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全身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都是灰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黑色，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頭的兩側有一雙</a:t>
            </a:r>
            <a:r>
              <a:rPr lang="zh-TW" altLang="en-US" sz="2400" dirty="0">
                <a:latin typeface="標楷體" panose="03000509000000000000" pitchFamily="65" charset="-120"/>
                <a:sym typeface="標楷體" panose="03000509000000000000" pitchFamily="65" charset="-120"/>
              </a:rPr>
              <a:t>大大的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耳朵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，長長的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鼻子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像一根水管，嘴巴兩旁各有一根堅硬無比而又彎彎的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象牙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。牠粗粗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的</a:t>
            </a:r>
            <a:r>
              <a:rPr lang="zh-TW" altLang="en-US" sz="2400" dirty="0" smtClean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腿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像四根大柱子，身子後有一條甩來甩去的長</a:t>
            </a:r>
            <a:r>
              <a:rPr lang="zh-TW" altLang="en-US" sz="2400" dirty="0">
                <a:solidFill>
                  <a:srgbClr val="FF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尾巴</a:t>
            </a:r>
            <a:r>
              <a:rPr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。</a:t>
            </a:r>
            <a:endParaRPr lang="zh-TW" altLang="en-US" sz="1800" dirty="0">
              <a:solidFill>
                <a:srgbClr val="000000"/>
              </a:solidFill>
              <a:latin typeface="標楷體" panose="03000509000000000000" pitchFamily="65" charset="-120"/>
              <a:sym typeface="標楷體" panose="03000509000000000000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3845371" y="5418736"/>
            <a:ext cx="4498975" cy="1079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HK" altLang="en-US" dirty="0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27</a:t>
            </a:fld>
            <a:endParaRPr lang="en-US" altLang="zh-TW"/>
          </a:p>
        </p:txBody>
      </p:sp>
      <p:sp>
        <p:nvSpPr>
          <p:cNvPr id="9" name="TextBox 8"/>
          <p:cNvSpPr txBox="1"/>
          <p:nvPr/>
        </p:nvSpPr>
        <p:spPr>
          <a:xfrm>
            <a:off x="3754017" y="2410644"/>
            <a:ext cx="2216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kumimoji="0" lang="zh-TW" altLang="en-US" sz="3200" dirty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標楷體" pitchFamily="65" charset="-120"/>
              </a:rPr>
              <a:t>一</a:t>
            </a:r>
            <a:r>
              <a:rPr kumimoji="0" lang="zh-TW" altLang="en-US" sz="32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標楷體" pitchFamily="65" charset="-120"/>
              </a:rPr>
              <a:t>根水管</a:t>
            </a:r>
            <a:r>
              <a:rPr kumimoji="0" lang="zh-TW" altLang="en-US" sz="3200" dirty="0">
                <a:latin typeface="Times New Roman" pitchFamily="18" charset="0"/>
                <a:ea typeface="標楷體" pitchFamily="65" charset="-120"/>
                <a:cs typeface="Times New Roman" pitchFamily="18" charset="0"/>
                <a:sym typeface="標楷體" pitchFamily="65" charset="-120"/>
              </a:rPr>
              <a:t>。</a:t>
            </a:r>
            <a:endParaRPr kumimoji="0" lang="en-US" altLang="zh-TW" sz="3200" dirty="0">
              <a:solidFill>
                <a:srgbClr val="00B05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  <a:sym typeface="標楷體" pitchFamily="65" charset="-12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124" y="3263508"/>
            <a:ext cx="2216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kumimoji="0" lang="zh-TW" altLang="en-US" sz="3200" dirty="0" smtClean="0">
                <a:solidFill>
                  <a:srgbClr val="00B05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  <a:sym typeface="標楷體" pitchFamily="65" charset="-120"/>
              </a:rPr>
              <a:t>四根大柱</a:t>
            </a:r>
            <a:r>
              <a:rPr kumimoji="0" lang="zh-TW" altLang="en-US" sz="3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  <a:sym typeface="標楷體" pitchFamily="65" charset="-120"/>
              </a:rPr>
              <a:t>。</a:t>
            </a:r>
            <a:endParaRPr kumimoji="0" lang="en-US" altLang="zh-TW" sz="3200" dirty="0">
              <a:latin typeface="Times New Roman" pitchFamily="18" charset="0"/>
              <a:ea typeface="標楷體" pitchFamily="65" charset="-120"/>
              <a:cs typeface="Times New Roman" pitchFamily="18" charset="0"/>
              <a:sym typeface="標楷體" pitchFamily="65" charset="-120"/>
            </a:endParaRPr>
          </a:p>
        </p:txBody>
      </p:sp>
      <p:sp>
        <p:nvSpPr>
          <p:cNvPr id="4" name="雲朵形圖說文字 3"/>
          <p:cNvSpPr/>
          <p:nvPr/>
        </p:nvSpPr>
        <p:spPr>
          <a:xfrm>
            <a:off x="1402509" y="4958966"/>
            <a:ext cx="4969691" cy="1349375"/>
          </a:xfrm>
          <a:prstGeom prst="cloudCallout">
            <a:avLst>
              <a:gd name="adj1" fmla="val -45210"/>
              <a:gd name="adj2" fmla="val 63101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2400" dirty="0" smtClean="0"/>
              <a:t>我能想像</a:t>
            </a:r>
            <a:r>
              <a:rPr lang="zh-TW" altLang="en-US" sz="2400" dirty="0" smtClean="0">
                <a:latin typeface="標楷體" panose="03000509000000000000" pitchFamily="65" charset="-120"/>
                <a:sym typeface="標楷體" panose="03000509000000000000" pitchFamily="65" charset="-120"/>
              </a:rPr>
              <a:t>大象的</a:t>
            </a:r>
            <a:r>
              <a:rPr lang="zh-TW" altLang="en-US" sz="2400" dirty="0" smtClean="0"/>
              <a:t>鼻子和腿是怎樣的了！</a:t>
            </a:r>
            <a:endParaRPr lang="en-GB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2187718"/>
            <a:ext cx="1560711" cy="926672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24" grpId="0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立方體 1"/>
          <p:cNvSpPr/>
          <p:nvPr/>
        </p:nvSpPr>
        <p:spPr>
          <a:xfrm>
            <a:off x="2969614" y="2178544"/>
            <a:ext cx="1530750" cy="2096444"/>
          </a:xfrm>
          <a:prstGeom prst="cube">
            <a:avLst>
              <a:gd name="adj" fmla="val 25339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6000" dirty="0">
                <a:solidFill>
                  <a:schemeClr val="tx1"/>
                </a:solidFill>
                <a:latin typeface="+mn-ea"/>
              </a:rPr>
              <a:t>動物</a:t>
            </a:r>
            <a:endParaRPr lang="zh-HK" altLang="en-US" sz="60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1907704" y="1612043"/>
            <a:ext cx="901831" cy="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kumimoji="0" sz="1200" kern="0" dirty="0">
              <a:solidFill>
                <a:sysClr val="windowText" lastClr="000000"/>
              </a:solidFill>
              <a:latin typeface="+mj-lt"/>
              <a:ea typeface="標楷體" panose="03000509000000000000" pitchFamily="65" charset="-120"/>
              <a:cs typeface="+mj-cs"/>
              <a:sym typeface="Helvetica"/>
            </a:endParaRPr>
          </a:p>
        </p:txBody>
      </p:sp>
      <p:sp>
        <p:nvSpPr>
          <p:cNvPr id="191" name="Shape 191"/>
          <p:cNvSpPr/>
          <p:nvPr/>
        </p:nvSpPr>
        <p:spPr>
          <a:xfrm>
            <a:off x="1208866" y="5341365"/>
            <a:ext cx="0" cy="533400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kumimoji="0" sz="1200" kern="0" dirty="0">
              <a:solidFill>
                <a:sysClr val="windowText" lastClr="000000"/>
              </a:solidFill>
              <a:latin typeface="+mj-lt"/>
              <a:ea typeface="標楷體" panose="03000509000000000000" pitchFamily="65" charset="-120"/>
              <a:cs typeface="+mj-cs"/>
              <a:sym typeface="Helvetica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2331209" y="4307330"/>
            <a:ext cx="3028577" cy="935037"/>
            <a:chOff x="3513177" y="3550271"/>
            <a:chExt cx="3028577" cy="935037"/>
          </a:xfrm>
        </p:grpSpPr>
        <p:sp>
          <p:nvSpPr>
            <p:cNvPr id="14355" name="Shape 196"/>
            <p:cNvSpPr>
              <a:spLocks/>
            </p:cNvSpPr>
            <p:nvPr/>
          </p:nvSpPr>
          <p:spPr bwMode="auto">
            <a:xfrm rot="15494330">
              <a:off x="4559947" y="2503501"/>
              <a:ext cx="935037" cy="3028577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0" y="17507"/>
                  </a:moveTo>
                  <a:lnTo>
                    <a:pt x="5400" y="17507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7507"/>
                  </a:lnTo>
                  <a:lnTo>
                    <a:pt x="21600" y="17507"/>
                  </a:lnTo>
                  <a:lnTo>
                    <a:pt x="10800" y="21600"/>
                  </a:lnTo>
                  <a:lnTo>
                    <a:pt x="0" y="17507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xtLst/>
          </p:spPr>
          <p:txBody>
            <a:bodyPr lIns="0" tIns="0" rIns="0" bIns="0" anchor="ctr"/>
            <a:lstStyle/>
            <a:p>
              <a:endParaRPr lang="zh-TW" altLang="en-US"/>
            </a:p>
          </p:txBody>
        </p:sp>
        <p:sp>
          <p:nvSpPr>
            <p:cNvPr id="14356" name="Shape 197"/>
            <p:cNvSpPr>
              <a:spLocks noChangeArrowheads="1"/>
            </p:cNvSpPr>
            <p:nvPr/>
          </p:nvSpPr>
          <p:spPr bwMode="auto">
            <a:xfrm rot="20907631">
              <a:off x="3861824" y="3837341"/>
              <a:ext cx="153888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 typeface="Arial" pitchFamily="34" charset="0"/>
                <a:buNone/>
              </a:pPr>
              <a:r>
                <a:rPr kumimoji="0" lang="zh-TW" altLang="en-US" sz="3000" dirty="0" smtClean="0">
                  <a:solidFill>
                    <a:srgbClr val="FF0000"/>
                  </a:solidFill>
                  <a:latin typeface="標楷體" panose="03000509000000000000" pitchFamily="65" charset="-120"/>
                  <a:sym typeface="標楷體" pitchFamily="65" charset="-120"/>
                </a:rPr>
                <a:t>由</a:t>
              </a:r>
              <a:r>
                <a:rPr kumimoji="0" lang="zh-TW" altLang="en-US" sz="3000" dirty="0">
                  <a:solidFill>
                    <a:srgbClr val="FF0000"/>
                  </a:solidFill>
                  <a:latin typeface="標楷體" panose="03000509000000000000" pitchFamily="65" charset="-120"/>
                  <a:sym typeface="標楷體" pitchFamily="65" charset="-120"/>
                </a:rPr>
                <a:t>頭</a:t>
              </a:r>
              <a:r>
                <a:rPr kumimoji="0" lang="zh-TW" altLang="en-US" sz="3000" dirty="0" smtClean="0">
                  <a:solidFill>
                    <a:srgbClr val="FF0000"/>
                  </a:solidFill>
                  <a:latin typeface="標楷體" panose="03000509000000000000" pitchFamily="65" charset="-120"/>
                  <a:sym typeface="標楷體" pitchFamily="65" charset="-120"/>
                </a:rPr>
                <a:t>到尾</a:t>
              </a:r>
              <a:endParaRPr kumimoji="0" lang="zh-TW" altLang="en-US" sz="3000" dirty="0">
                <a:solidFill>
                  <a:srgbClr val="FF0000"/>
                </a:solidFill>
                <a:latin typeface="標楷體" panose="03000509000000000000" pitchFamily="65" charset="-120"/>
                <a:sym typeface="標楷體" pitchFamily="65" charset="-120"/>
              </a:endParaRPr>
            </a:p>
          </p:txBody>
        </p:sp>
      </p:grpSp>
      <p:pic>
        <p:nvPicPr>
          <p:cNvPr id="14360" name="圖片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6242" y="4961246"/>
            <a:ext cx="1236509" cy="1451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323834" y="4423726"/>
            <a:ext cx="1770063" cy="9001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4000" dirty="0">
                <a:solidFill>
                  <a:srgbClr val="FF0000"/>
                </a:solidFill>
              </a:rPr>
              <a:t>局部</a:t>
            </a:r>
            <a:endParaRPr lang="en-GB" sz="4000" dirty="0">
              <a:solidFill>
                <a:srgbClr val="FF000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94466" y="1035404"/>
            <a:ext cx="1828800" cy="1012825"/>
            <a:chOff x="685800" y="939800"/>
            <a:chExt cx="1828800" cy="1066800"/>
          </a:xfrm>
        </p:grpSpPr>
        <p:sp>
          <p:nvSpPr>
            <p:cNvPr id="11266" name="Shape 160"/>
            <p:cNvSpPr>
              <a:spLocks noChangeArrowheads="1"/>
            </p:cNvSpPr>
            <p:nvPr/>
          </p:nvSpPr>
          <p:spPr bwMode="auto">
            <a:xfrm>
              <a:off x="685800" y="993775"/>
              <a:ext cx="1828800" cy="990600"/>
            </a:xfrm>
            <a:prstGeom prst="rect">
              <a:avLst/>
            </a:prstGeom>
            <a:gradFill rotWithShape="1">
              <a:gsLst>
                <a:gs pos="0">
                  <a:srgbClr val="8FE9FF"/>
                </a:gs>
                <a:gs pos="100000">
                  <a:srgbClr val="00CCFF"/>
                </a:gs>
              </a:gsLst>
              <a:lin ang="162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ndara" pitchFamily="34" charset="0"/>
                  <a:ea typeface="標楷體" pitchFamily="65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kumimoji="0" lang="zh-TW" altLang="en-US" sz="3000">
                <a:solidFill>
                  <a:srgbClr val="000000"/>
                </a:solidFill>
                <a:latin typeface="Times New Roman" pitchFamily="18" charset="0"/>
                <a:ea typeface="Avenir Roman"/>
                <a:sym typeface="Verdana" pitchFamily="34" charset="0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842963" y="939800"/>
              <a:ext cx="1438275" cy="1066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4000" dirty="0">
                  <a:solidFill>
                    <a:srgbClr val="FF0000"/>
                  </a:solidFill>
                </a:rPr>
                <a:t>整體</a:t>
              </a:r>
              <a:endParaRPr lang="zh-HK" altLang="en-US" sz="4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2585688" y="1035405"/>
            <a:ext cx="1604771" cy="1028876"/>
            <a:chOff x="2459850" y="862600"/>
            <a:chExt cx="1604771" cy="1028876"/>
          </a:xfrm>
        </p:grpSpPr>
        <p:sp>
          <p:nvSpPr>
            <p:cNvPr id="10278" name="Shape 163"/>
            <p:cNvSpPr>
              <a:spLocks noChangeArrowheads="1"/>
            </p:cNvSpPr>
            <p:nvPr/>
          </p:nvSpPr>
          <p:spPr bwMode="auto">
            <a:xfrm>
              <a:off x="2523394" y="1007190"/>
              <a:ext cx="1464495" cy="7695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0" tIns="0" rIns="0" bIns="0" anchor="ctr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  <a:ea typeface="標楷體" pitchFamily="65" charset="-120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  <a:ea typeface="標楷體" pitchFamily="65" charset="-120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  <a:ea typeface="標楷體" pitchFamily="65" charset="-120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  <a:ea typeface="標楷體" pitchFamily="65" charset="-120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標楷體" pitchFamily="65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標楷體" pitchFamily="65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標楷體" pitchFamily="65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標楷體" pitchFamily="65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  <a:ea typeface="標楷體" pitchFamily="65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kumimoji="0" lang="zh-TW" altLang="en-US" sz="2000" smtClean="0">
                <a:solidFill>
                  <a:srgbClr val="000000"/>
                </a:solidFill>
                <a:latin typeface="Times New Roman" pitchFamily="18" charset="0"/>
                <a:ea typeface="Avenir Roman"/>
                <a:sym typeface="Verdana" pitchFamily="34" charset="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2459850" y="862600"/>
              <a:ext cx="1604771" cy="10288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2400" dirty="0">
                  <a:solidFill>
                    <a:schemeClr val="tx1"/>
                  </a:solidFill>
                </a:rPr>
                <a:t>整體印象</a:t>
              </a:r>
              <a:endParaRPr lang="zh-HK" altLang="en-US" sz="24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28</a:t>
            </a:fld>
            <a:endParaRPr lang="en-US" altLang="zh-TW" dirty="0"/>
          </a:p>
        </p:txBody>
      </p:sp>
      <p:sp>
        <p:nvSpPr>
          <p:cNvPr id="10265" name="Shape 184"/>
          <p:cNvSpPr>
            <a:spLocks noChangeArrowheads="1"/>
          </p:cNvSpPr>
          <p:nvPr/>
        </p:nvSpPr>
        <p:spPr bwMode="auto">
          <a:xfrm>
            <a:off x="4886243" y="1628880"/>
            <a:ext cx="2520000" cy="720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endParaRPr kumimoji="0" lang="en-US" altLang="zh-TW" sz="2000" dirty="0" smtClean="0">
              <a:solidFill>
                <a:srgbClr val="000000"/>
              </a:solidFill>
              <a:latin typeface="標楷體" panose="03000509000000000000" pitchFamily="65" charset="-120"/>
              <a:cs typeface="Avenir Roman"/>
              <a:sym typeface="標楷體" pitchFamily="65" charset="-120"/>
            </a:endParaRPr>
          </a:p>
          <a:p>
            <a:pPr algn="ctr" eaLnBrk="1" hangingPunct="1">
              <a:defRPr/>
            </a:pPr>
            <a:endParaRPr kumimoji="0" lang="en-US" altLang="zh-TW" sz="2000" dirty="0">
              <a:solidFill>
                <a:srgbClr val="000000"/>
              </a:solidFill>
              <a:latin typeface="標楷體" panose="03000509000000000000" pitchFamily="65" charset="-120"/>
              <a:cs typeface="Avenir Roman"/>
              <a:sym typeface="標楷體" pitchFamily="65" charset="-120"/>
            </a:endParaRPr>
          </a:p>
          <a:p>
            <a:pPr algn="ctr" eaLnBrk="1" hangingPunct="1">
              <a:defRPr/>
            </a:pPr>
            <a:endParaRPr kumimoji="0" lang="en-US" altLang="zh-TW" sz="2000" dirty="0" smtClean="0">
              <a:solidFill>
                <a:srgbClr val="000000"/>
              </a:solidFill>
              <a:latin typeface="標楷體" panose="03000509000000000000" pitchFamily="65" charset="-120"/>
              <a:cs typeface="Avenir Roman"/>
              <a:sym typeface="標楷體" pitchFamily="65" charset="-120"/>
            </a:endParaRPr>
          </a:p>
          <a:p>
            <a:pPr algn="ctr" eaLnBrk="1" hangingPunct="1">
              <a:defRPr/>
            </a:pPr>
            <a:r>
              <a:rPr kumimoji="0" lang="zh-TW" altLang="en-US" sz="20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  <a:sym typeface="標楷體" pitchFamily="65" charset="-120"/>
              </a:rPr>
              <a:t>全身</a:t>
            </a:r>
            <a:endParaRPr kumimoji="0" lang="en-US" altLang="zh-TW" sz="2000" dirty="0" smtClean="0">
              <a:solidFill>
                <a:srgbClr val="000000"/>
              </a:solidFill>
              <a:latin typeface="標楷體" panose="03000509000000000000" pitchFamily="65" charset="-120"/>
              <a:cs typeface="Avenir Roman"/>
              <a:sym typeface="標楷體" pitchFamily="65" charset="-120"/>
            </a:endParaRPr>
          </a:p>
          <a:p>
            <a:pPr algn="ctr" eaLnBrk="1" hangingPunct="1">
              <a:defRPr/>
            </a:pPr>
            <a:r>
              <a:rPr kumimoji="0" lang="en-US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  <a:sym typeface="Verdana" pitchFamily="34" charset="0"/>
              </a:rPr>
              <a:t>(</a:t>
            </a:r>
            <a:r>
              <a:rPr kumimoji="0" lang="zh-TW" altLang="en-US" sz="20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  <a:sym typeface="標楷體" pitchFamily="65" charset="-120"/>
              </a:rPr>
              <a:t>顏色</a:t>
            </a:r>
            <a:r>
              <a:rPr kumimoji="0" lang="en-US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  <a:sym typeface="標楷體" pitchFamily="65" charset="-120"/>
              </a:rPr>
              <a:t>+</a:t>
            </a:r>
            <a:r>
              <a:rPr kumimoji="0" lang="zh-TW" altLang="en-US" sz="20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  <a:sym typeface="標楷體" pitchFamily="65" charset="-120"/>
              </a:rPr>
              <a:t>皮</a:t>
            </a:r>
            <a:r>
              <a:rPr kumimoji="0" lang="en-US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  <a:sym typeface="標楷體" pitchFamily="65" charset="-120"/>
              </a:rPr>
              <a:t>/</a:t>
            </a:r>
            <a:r>
              <a:rPr kumimoji="0" lang="zh-TW" altLang="en-US" sz="20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  <a:sym typeface="Verdana" pitchFamily="34" charset="0"/>
              </a:rPr>
              <a:t>毛</a:t>
            </a:r>
            <a:r>
              <a:rPr kumimoji="0" lang="en-US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  <a:sym typeface="Verdana" pitchFamily="34" charset="0"/>
              </a:rPr>
              <a:t>/</a:t>
            </a:r>
            <a:r>
              <a:rPr kumimoji="0" lang="zh-TW" altLang="en-US" sz="20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  <a:sym typeface="Verdana" pitchFamily="34" charset="0"/>
              </a:rPr>
              <a:t>鱗</a:t>
            </a:r>
            <a:r>
              <a:rPr kumimoji="0" lang="en-US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  <a:sym typeface="Verdana" pitchFamily="34" charset="0"/>
              </a:rPr>
              <a:t>)</a:t>
            </a:r>
          </a:p>
          <a:p>
            <a:pPr eaLnBrk="1" hangingPunct="1">
              <a:defRPr/>
            </a:pPr>
            <a:endParaRPr kumimoji="0" lang="en-US" altLang="zh-TW" sz="2000" dirty="0" smtClean="0">
              <a:solidFill>
                <a:srgbClr val="000000"/>
              </a:solidFill>
              <a:latin typeface="標楷體" panose="03000509000000000000" pitchFamily="65" charset="-120"/>
              <a:cs typeface="Avenir Roman"/>
              <a:sym typeface="Verdana" pitchFamily="34" charset="0"/>
            </a:endParaRPr>
          </a:p>
          <a:p>
            <a:pPr eaLnBrk="1" hangingPunct="1">
              <a:defRPr/>
            </a:pPr>
            <a:endParaRPr kumimoji="0" lang="en-US" altLang="zh-TW" sz="2000" dirty="0" smtClean="0">
              <a:solidFill>
                <a:srgbClr val="000000"/>
              </a:solidFill>
              <a:latin typeface="標楷體" panose="03000509000000000000" pitchFamily="65" charset="-120"/>
              <a:cs typeface="Avenir Roman"/>
              <a:sym typeface="Verdana" pitchFamily="34" charset="0"/>
            </a:endParaRPr>
          </a:p>
          <a:p>
            <a:pPr eaLnBrk="1" hangingPunct="1">
              <a:defRPr/>
            </a:pPr>
            <a:endParaRPr kumimoji="0" lang="en-US" altLang="zh-TW" sz="2000" dirty="0">
              <a:solidFill>
                <a:srgbClr val="000000"/>
              </a:solidFill>
              <a:latin typeface="標楷體" panose="03000509000000000000" pitchFamily="65" charset="-120"/>
              <a:cs typeface="Avenir Roman"/>
              <a:sym typeface="Verdana" pitchFamily="34" charset="0"/>
            </a:endParaRPr>
          </a:p>
        </p:txBody>
      </p:sp>
      <p:sp>
        <p:nvSpPr>
          <p:cNvPr id="31" name="Shape 184"/>
          <p:cNvSpPr>
            <a:spLocks noChangeArrowheads="1"/>
          </p:cNvSpPr>
          <p:nvPr/>
        </p:nvSpPr>
        <p:spPr bwMode="auto">
          <a:xfrm>
            <a:off x="4886243" y="818741"/>
            <a:ext cx="2520000" cy="720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kumimoji="0" lang="zh-TW" altLang="en-US" sz="20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  <a:sym typeface="Verdana" pitchFamily="34" charset="0"/>
              </a:rPr>
              <a:t>體</a:t>
            </a:r>
            <a:r>
              <a:rPr kumimoji="0" lang="zh-TW" altLang="en-US" sz="2000" dirty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  <a:sym typeface="Verdana" pitchFamily="34" charset="0"/>
              </a:rPr>
              <a:t>形</a:t>
            </a:r>
            <a:r>
              <a:rPr kumimoji="0" lang="en-US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  <a:sym typeface="Verdana" pitchFamily="34" charset="0"/>
              </a:rPr>
              <a:t>(</a:t>
            </a:r>
            <a:r>
              <a:rPr kumimoji="0" lang="zh-TW" altLang="en-US" sz="20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  <a:sym typeface="Verdana" pitchFamily="34" charset="0"/>
              </a:rPr>
              <a:t>大小</a:t>
            </a:r>
            <a:r>
              <a:rPr kumimoji="0" lang="en-US" altLang="zh-TW" sz="20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  <a:sym typeface="Verdana" pitchFamily="34" charset="0"/>
              </a:rPr>
              <a:t>)</a:t>
            </a:r>
          </a:p>
          <a:p>
            <a:pPr algn="ctr" eaLnBrk="1" hangingPunct="1">
              <a:defRPr/>
            </a:pPr>
            <a:r>
              <a:rPr kumimoji="0" lang="zh-TW" altLang="en-US" sz="20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  <a:sym typeface="Verdana" pitchFamily="34" charset="0"/>
              </a:rPr>
              <a:t>整體顏色</a:t>
            </a:r>
            <a:endParaRPr kumimoji="0" lang="en-US" altLang="zh-TW" sz="2000" dirty="0">
              <a:solidFill>
                <a:srgbClr val="000000"/>
              </a:solidFill>
              <a:latin typeface="標楷體" panose="03000509000000000000" pitchFamily="65" charset="-120"/>
              <a:cs typeface="Avenir Roman"/>
              <a:sym typeface="Verdana" pitchFamily="34" charset="0"/>
            </a:endParaRPr>
          </a:p>
        </p:txBody>
      </p:sp>
      <p:sp>
        <p:nvSpPr>
          <p:cNvPr id="37" name="Shape 173"/>
          <p:cNvSpPr>
            <a:spLocks noChangeArrowheads="1"/>
          </p:cNvSpPr>
          <p:nvPr/>
        </p:nvSpPr>
        <p:spPr bwMode="auto">
          <a:xfrm>
            <a:off x="4500364" y="5538801"/>
            <a:ext cx="647700" cy="5476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kumimoji="0"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itchFamily="65" charset="-120"/>
              </a:rPr>
              <a:t>腳</a:t>
            </a:r>
          </a:p>
        </p:txBody>
      </p:sp>
      <p:sp>
        <p:nvSpPr>
          <p:cNvPr id="38" name="Shape 173"/>
          <p:cNvSpPr>
            <a:spLocks noChangeArrowheads="1"/>
          </p:cNvSpPr>
          <p:nvPr/>
        </p:nvSpPr>
        <p:spPr bwMode="auto">
          <a:xfrm>
            <a:off x="3232349" y="5534582"/>
            <a:ext cx="647700" cy="5476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kumimoji="0"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itchFamily="65" charset="-120"/>
              </a:rPr>
              <a:t>身</a:t>
            </a:r>
          </a:p>
        </p:txBody>
      </p:sp>
      <p:sp>
        <p:nvSpPr>
          <p:cNvPr id="39" name="Shape 173"/>
          <p:cNvSpPr>
            <a:spLocks noChangeArrowheads="1"/>
          </p:cNvSpPr>
          <p:nvPr/>
        </p:nvSpPr>
        <p:spPr bwMode="auto">
          <a:xfrm>
            <a:off x="5796508" y="5545608"/>
            <a:ext cx="696552" cy="5476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kumimoji="0" lang="zh-TW" altLang="en-US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itchFamily="65" charset="-120"/>
              </a:rPr>
              <a:t>其他</a:t>
            </a:r>
            <a:endParaRPr kumimoji="0" lang="zh-TW" altLang="en-US" sz="2000" dirty="0">
              <a:solidFill>
                <a:srgbClr val="000000"/>
              </a:solidFill>
              <a:latin typeface="標楷體" panose="03000509000000000000" pitchFamily="65" charset="-120"/>
              <a:sym typeface="標楷體" pitchFamily="65" charset="-120"/>
            </a:endParaRPr>
          </a:p>
        </p:txBody>
      </p:sp>
      <p:sp>
        <p:nvSpPr>
          <p:cNvPr id="40" name="Shape 192"/>
          <p:cNvSpPr>
            <a:spLocks/>
          </p:cNvSpPr>
          <p:nvPr/>
        </p:nvSpPr>
        <p:spPr bwMode="auto">
          <a:xfrm rot="16200000">
            <a:off x="4248214" y="1501651"/>
            <a:ext cx="432000" cy="720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zh-TW" altLang="en-US"/>
          </a:p>
        </p:txBody>
      </p:sp>
      <p:sp>
        <p:nvSpPr>
          <p:cNvPr id="10" name="弧形向右箭號 9"/>
          <p:cNvSpPr/>
          <p:nvPr/>
        </p:nvSpPr>
        <p:spPr>
          <a:xfrm>
            <a:off x="319329" y="2026005"/>
            <a:ext cx="1069116" cy="2397722"/>
          </a:xfrm>
          <a:prstGeom prst="curvedRightArrow">
            <a:avLst>
              <a:gd name="adj1" fmla="val 27803"/>
              <a:gd name="adj2" fmla="val 50000"/>
              <a:gd name="adj3" fmla="val 25000"/>
            </a:avLst>
          </a:prstGeom>
          <a:solidFill>
            <a:srgbClr val="FFFF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2" name="直線接點 11"/>
          <p:cNvCxnSpPr/>
          <p:nvPr/>
        </p:nvCxnSpPr>
        <p:spPr>
          <a:xfrm>
            <a:off x="1208866" y="5871174"/>
            <a:ext cx="6988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69" name="Shape 173"/>
          <p:cNvSpPr>
            <a:spLocks noChangeArrowheads="1"/>
          </p:cNvSpPr>
          <p:nvPr/>
        </p:nvSpPr>
        <p:spPr bwMode="auto">
          <a:xfrm>
            <a:off x="1866585" y="5534582"/>
            <a:ext cx="647700" cy="5476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algn="ctr" eaLnBrk="1" hangingPunct="1">
              <a:defRPr/>
            </a:pPr>
            <a:r>
              <a:rPr kumimoji="0"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itchFamily="65" charset="-120"/>
              </a:rPr>
              <a:t>頭</a:t>
            </a:r>
          </a:p>
        </p:txBody>
      </p:sp>
      <p:sp>
        <p:nvSpPr>
          <p:cNvPr id="43" name="Shape 192"/>
          <p:cNvSpPr>
            <a:spLocks/>
          </p:cNvSpPr>
          <p:nvPr/>
        </p:nvSpPr>
        <p:spPr bwMode="auto">
          <a:xfrm rot="16200000">
            <a:off x="2687332" y="5649101"/>
            <a:ext cx="304800" cy="381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zh-TW" altLang="en-US"/>
          </a:p>
        </p:txBody>
      </p:sp>
      <p:sp>
        <p:nvSpPr>
          <p:cNvPr id="45" name="Shape 192"/>
          <p:cNvSpPr>
            <a:spLocks/>
          </p:cNvSpPr>
          <p:nvPr/>
        </p:nvSpPr>
        <p:spPr bwMode="auto">
          <a:xfrm rot="16200000">
            <a:off x="4038059" y="5649101"/>
            <a:ext cx="304800" cy="381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zh-TW" altLang="en-US"/>
          </a:p>
        </p:txBody>
      </p:sp>
      <p:sp>
        <p:nvSpPr>
          <p:cNvPr id="46" name="Shape 192"/>
          <p:cNvSpPr>
            <a:spLocks/>
          </p:cNvSpPr>
          <p:nvPr/>
        </p:nvSpPr>
        <p:spPr bwMode="auto">
          <a:xfrm rot="16200000">
            <a:off x="5309220" y="5658264"/>
            <a:ext cx="304800" cy="381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zh-TW" altLang="en-US"/>
          </a:p>
        </p:txBody>
      </p:sp>
      <p:sp>
        <p:nvSpPr>
          <p:cNvPr id="36" name="Shape 192"/>
          <p:cNvSpPr>
            <a:spLocks/>
          </p:cNvSpPr>
          <p:nvPr/>
        </p:nvSpPr>
        <p:spPr bwMode="auto">
          <a:xfrm rot="16200000">
            <a:off x="4257727" y="921302"/>
            <a:ext cx="432000" cy="720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endParaRPr lang="zh-TW" altLang="en-US"/>
          </a:p>
        </p:txBody>
      </p:sp>
      <p:sp>
        <p:nvSpPr>
          <p:cNvPr id="11" name="圓角矩形圖說文字 10"/>
          <p:cNvSpPr/>
          <p:nvPr/>
        </p:nvSpPr>
        <p:spPr>
          <a:xfrm>
            <a:off x="5491826" y="2656990"/>
            <a:ext cx="3212086" cy="2304256"/>
          </a:xfrm>
          <a:prstGeom prst="wedgeRoundRectCallout">
            <a:avLst>
              <a:gd name="adj1" fmla="val 32049"/>
              <a:gd name="adj2" fmla="val 67169"/>
              <a:gd name="adj3" fmla="val 16667"/>
            </a:avLst>
          </a:prstGeom>
          <a:solidFill>
            <a:srgbClr val="FFCC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defRPr/>
            </a:pPr>
            <a:r>
              <a:rPr lang="zh-TW" altLang="en-US" sz="2400" dirty="0">
                <a:solidFill>
                  <a:srgbClr val="000000"/>
                </a:solidFill>
                <a:latin typeface="+mn-ea"/>
              </a:rPr>
              <a:t>有條理的外貌描寫</a:t>
            </a:r>
            <a:r>
              <a:rPr kumimoji="0" lang="zh-TW" altLang="en-US" sz="2400" dirty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，有</a:t>
            </a:r>
            <a:r>
              <a:rPr kumimoji="0" lang="zh-TW" altLang="en-US" sz="2400" dirty="0" smtClean="0">
                <a:solidFill>
                  <a:srgbClr val="000000"/>
                </a:solidFill>
                <a:latin typeface="標楷體" panose="03000509000000000000" pitchFamily="65" charset="-120"/>
                <a:sym typeface="標楷體" panose="03000509000000000000" pitchFamily="65" charset="-120"/>
              </a:rPr>
              <a:t>助讀者理解描寫對象。</a:t>
            </a:r>
            <a:endParaRPr lang="en-US" altLang="zh-TW" sz="2400" dirty="0">
              <a:solidFill>
                <a:srgbClr val="000000"/>
              </a:solidFill>
              <a:latin typeface="+mn-ea"/>
            </a:endParaRPr>
          </a:p>
          <a:p>
            <a:pPr>
              <a:spcBef>
                <a:spcPct val="20000"/>
              </a:spcBef>
              <a:defRPr/>
            </a:pPr>
            <a:r>
              <a:rPr lang="zh-TW" altLang="en-US" sz="2400" dirty="0">
                <a:solidFill>
                  <a:srgbClr val="000000"/>
                </a:solidFill>
                <a:latin typeface="+mn-ea"/>
              </a:rPr>
              <a:t>運用</a:t>
            </a:r>
            <a:r>
              <a:rPr lang="zh-HK" altLang="en-US" sz="2400" dirty="0">
                <a:solidFill>
                  <a:srgbClr val="000000"/>
                </a:solidFill>
                <a:latin typeface="+mn-ea"/>
              </a:rPr>
              <a:t>比喻句</a:t>
            </a:r>
            <a:r>
              <a:rPr lang="zh-TW" altLang="en-US" sz="2400" dirty="0">
                <a:solidFill>
                  <a:srgbClr val="000000"/>
                </a:solidFill>
                <a:latin typeface="+mn-ea"/>
              </a:rPr>
              <a:t>，令描寫更具體和生動。</a:t>
            </a:r>
            <a:endParaRPr lang="zh-HK" altLang="en-US" sz="240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882612" y="39369"/>
            <a:ext cx="12105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dirty="0">
                <a:latin typeface="+mn-ea"/>
                <a:ea typeface="+mn-ea"/>
              </a:rPr>
              <a:t>小結</a:t>
            </a:r>
            <a:endParaRPr lang="en-US" sz="4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163827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animBg="1"/>
      <p:bldP spid="191" grpId="0" animBg="1"/>
      <p:bldP spid="6" grpId="0" animBg="1"/>
      <p:bldP spid="10265" grpId="0" animBg="1"/>
      <p:bldP spid="31" grpId="0" animBg="1"/>
      <p:bldP spid="37" grpId="0" animBg="1"/>
      <p:bldP spid="38" grpId="0" animBg="1"/>
      <p:bldP spid="39" grpId="0" animBg="1"/>
      <p:bldP spid="40" grpId="0" animBg="1"/>
      <p:bldP spid="10" grpId="0" animBg="1"/>
      <p:bldP spid="10269" grpId="0" animBg="1"/>
      <p:bldP spid="43" grpId="0" animBg="1"/>
      <p:bldP spid="45" grpId="0" animBg="1"/>
      <p:bldP spid="46" grpId="0" animBg="1"/>
      <p:bldP spid="36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8147248" cy="3096344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活動三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5400" dirty="0">
                <a:latin typeface="標楷體" pitchFamily="65" charset="-120"/>
                <a:sym typeface="標楷體" pitchFamily="65" charset="-120"/>
              </a:rPr>
              <a:t>〈</a:t>
            </a:r>
            <a:r>
              <a:rPr lang="zh-TW" altLang="en-US" sz="5400" dirty="0">
                <a:latin typeface="Times New Roman" pitchFamily="18" charset="0"/>
              </a:rPr>
              <a:t>我最愛的</a:t>
            </a:r>
            <a:r>
              <a:rPr lang="zh-TW" altLang="en-US" sz="5400" dirty="0">
                <a:latin typeface="標楷體" pitchFamily="65" charset="-120"/>
                <a:sym typeface="標楷體" pitchFamily="65" charset="-120"/>
              </a:rPr>
              <a:t>金魚</a:t>
            </a:r>
            <a:r>
              <a:rPr lang="en-US" altLang="zh-TW" sz="5400" dirty="0" smtClean="0">
                <a:latin typeface="標楷體" pitchFamily="65" charset="-120"/>
                <a:sym typeface="標楷體" pitchFamily="65" charset="-120"/>
              </a:rPr>
              <a:t>〉</a:t>
            </a:r>
            <a:br>
              <a:rPr lang="en-US" altLang="zh-TW" sz="5400" dirty="0" smtClean="0">
                <a:latin typeface="標楷體" pitchFamily="65" charset="-120"/>
                <a:sym typeface="標楷體" pitchFamily="65" charset="-120"/>
              </a:rPr>
            </a:br>
            <a:r>
              <a:rPr lang="zh-TW" altLang="en-US" sz="3600" dirty="0" smtClean="0">
                <a:latin typeface="標楷體" pitchFamily="65" charset="-120"/>
                <a:sym typeface="標楷體" pitchFamily="65" charset="-120"/>
              </a:rPr>
              <a:t>任務二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HK" altLang="en-US" sz="5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HK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t>29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9854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活動一：</a:t>
            </a:r>
            <a:r>
              <a:rPr lang="zh-TW" altLang="en-US" dirty="0" smtClean="0"/>
              <a:t>畫一畫、猜一猜</a:t>
            </a:r>
            <a:endParaRPr lang="en-GB" altLang="en-US" dirty="0" smtClean="0"/>
          </a:p>
        </p:txBody>
      </p:sp>
      <p:pic>
        <p:nvPicPr>
          <p:cNvPr id="7" name="圖片 1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57950" y="2883966"/>
            <a:ext cx="2324100" cy="2962275"/>
          </a:xfrm>
          <a:noFill/>
        </p:spPr>
      </p:pic>
      <p:sp>
        <p:nvSpPr>
          <p:cNvPr id="8" name="圓角矩形圖說文字 7"/>
          <p:cNvSpPr/>
          <p:nvPr/>
        </p:nvSpPr>
        <p:spPr>
          <a:xfrm>
            <a:off x="1115616" y="1340768"/>
            <a:ext cx="6192688" cy="3024336"/>
          </a:xfrm>
          <a:prstGeom prst="wedgeRoundRectCallout">
            <a:avLst>
              <a:gd name="adj1" fmla="val 57069"/>
              <a:gd name="adj2" fmla="val 8772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zh-TW" altLang="en-US" sz="3200" dirty="0" smtClean="0">
                <a:solidFill>
                  <a:schemeClr val="tx1"/>
                </a:solidFill>
                <a:latin typeface="+mj-ea"/>
                <a:ea typeface="+mj-ea"/>
                <a:cs typeface="Avenir Roman"/>
              </a:rPr>
              <a:t>老師現在會描述一種動物，你們細心聆聽，一邊聽、一邊畫，再猜</a:t>
            </a:r>
            <a:r>
              <a:rPr lang="zh-TW" altLang="en-US" sz="3200" dirty="0">
                <a:solidFill>
                  <a:schemeClr val="tx1"/>
                </a:solidFill>
                <a:latin typeface="+mj-ea"/>
                <a:ea typeface="+mj-ea"/>
                <a:cs typeface="Avenir Roman"/>
              </a:rPr>
              <a:t>猜</a:t>
            </a:r>
            <a:r>
              <a:rPr kumimoji="0" lang="zh-TW" altLang="en-US" sz="3200" dirty="0">
                <a:solidFill>
                  <a:schemeClr val="tx1"/>
                </a:solidFill>
                <a:latin typeface="+mj-ea"/>
                <a:ea typeface="+mj-ea"/>
                <a:cs typeface="Avenir Roman"/>
              </a:rPr>
              <a:t>牠</a:t>
            </a:r>
            <a:r>
              <a:rPr kumimoji="0" lang="zh-TW" altLang="en-US" sz="3200" dirty="0" smtClean="0">
                <a:solidFill>
                  <a:schemeClr val="tx1"/>
                </a:solidFill>
                <a:latin typeface="+mj-ea"/>
                <a:ea typeface="+mj-ea"/>
                <a:cs typeface="Avenir Roman"/>
              </a:rPr>
              <a:t>是哪種動物</a:t>
            </a:r>
            <a:r>
              <a:rPr lang="zh-TW" altLang="en-US" sz="3200" dirty="0" smtClean="0">
                <a:solidFill>
                  <a:schemeClr val="tx1"/>
                </a:solidFill>
                <a:latin typeface="+mj-ea"/>
                <a:ea typeface="+mj-ea"/>
                <a:cs typeface="Avenir Roman"/>
              </a:rPr>
              <a:t>。</a:t>
            </a:r>
            <a:endParaRPr lang="en-US" altLang="zh-TW" sz="8800" dirty="0">
              <a:solidFill>
                <a:schemeClr val="tx1"/>
              </a:solidFill>
              <a:latin typeface="+mj-ea"/>
              <a:ea typeface="+mj-ea"/>
              <a:cs typeface="Avenir Roman"/>
            </a:endParaRPr>
          </a:p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endParaRPr kumimoji="0" lang="zh-HK" altLang="en-US" sz="3200" dirty="0">
              <a:solidFill>
                <a:srgbClr val="000000"/>
              </a:solidFill>
              <a:latin typeface="+mj-ea"/>
              <a:ea typeface="+mj-ea"/>
              <a:cs typeface="Avenir Roman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3</a:t>
            </a:fld>
            <a:endParaRPr lang="en-US" altLang="zh-TW"/>
          </a:p>
        </p:txBody>
      </p:sp>
      <p:sp>
        <p:nvSpPr>
          <p:cNvPr id="5" name="Rectangle 4"/>
          <p:cNvSpPr/>
          <p:nvPr/>
        </p:nvSpPr>
        <p:spPr>
          <a:xfrm rot="19784178">
            <a:off x="441695" y="3204149"/>
            <a:ext cx="1127561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8800" dirty="0">
                <a:solidFill>
                  <a:srgbClr val="7030A0"/>
                </a:solidFill>
                <a:latin typeface="+mj-ea"/>
                <a:ea typeface="+mj-ea"/>
                <a:sym typeface="Webdings" panose="05030102010509060703" pitchFamily="18" charset="2"/>
              </a:rPr>
              <a:t></a:t>
            </a:r>
            <a:endParaRPr lang="zh-HK" altLang="en-US" sz="8800" dirty="0">
              <a:solidFill>
                <a:srgbClr val="7030A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25725" y="5068613"/>
            <a:ext cx="4154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>
                <a:latin typeface="+mj-ea"/>
                <a:sym typeface="Webdings" panose="05030102010509060703" pitchFamily="18" charset="2"/>
              </a:rPr>
              <a:t></a:t>
            </a:r>
            <a:endParaRPr lang="zh-HK" alt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40972" y="4637452"/>
            <a:ext cx="105059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8800" dirty="0">
                <a:solidFill>
                  <a:srgbClr val="FF0000"/>
                </a:solidFill>
                <a:latin typeface="+mj-ea"/>
                <a:sym typeface="Webdings" panose="05030102010509060703" pitchFamily="18" charset="2"/>
              </a:rPr>
              <a:t></a:t>
            </a:r>
            <a:endParaRPr lang="zh-HK" altLang="en-US" sz="8800" dirty="0">
              <a:solidFill>
                <a:srgbClr val="FF0000"/>
              </a:solidFill>
            </a:endParaRPr>
          </a:p>
        </p:txBody>
      </p:sp>
      <p:pic>
        <p:nvPicPr>
          <p:cNvPr id="16" name="Picture 15" descr="https://www.goodfreephotos.com/albums/vector-images/grey-wolf-silhouette-vector-clipart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61" t="17444" r="9430"/>
          <a:stretch/>
        </p:blipFill>
        <p:spPr bwMode="auto">
          <a:xfrm>
            <a:off x="2895920" y="3590270"/>
            <a:ext cx="3385185" cy="14103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/>
          <p:nvPr/>
        </p:nvSpPr>
        <p:spPr>
          <a:xfrm rot="2030468">
            <a:off x="5907555" y="3493875"/>
            <a:ext cx="747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>
                <a:solidFill>
                  <a:srgbClr val="00B050"/>
                </a:solidFill>
                <a:latin typeface="+mj-ea"/>
                <a:sym typeface="Webdings" panose="05030102010509060703" pitchFamily="18" charset="2"/>
              </a:rPr>
              <a:t></a:t>
            </a:r>
            <a:endParaRPr lang="zh-HK" altLang="en-US" sz="3600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67588" y="3764641"/>
            <a:ext cx="5880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600" dirty="0">
                <a:solidFill>
                  <a:srgbClr val="00B0F0"/>
                </a:solidFill>
                <a:latin typeface="+mj-ea"/>
                <a:sym typeface="Webdings" panose="05030102010509060703" pitchFamily="18" charset="2"/>
              </a:rPr>
              <a:t></a:t>
            </a:r>
            <a:endParaRPr lang="zh-HK" altLang="en-US" sz="36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453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pPr eaLnBrk="1" hangingPunct="1"/>
            <a:r>
              <a:rPr lang="zh-TW" altLang="en-US" sz="4000" dirty="0" smtClean="0">
                <a:solidFill>
                  <a:srgbClr val="000000"/>
                </a:solidFill>
                <a:latin typeface="標楷體" pitchFamily="65" charset="-120"/>
                <a:sym typeface="新細明體" pitchFamily="18" charset="-120"/>
              </a:rPr>
              <a:t>活動三</a:t>
            </a:r>
            <a:r>
              <a:rPr lang="en-US" altLang="zh-TW" sz="4000" dirty="0" smtClean="0">
                <a:latin typeface="標楷體" pitchFamily="65" charset="-120"/>
                <a:sym typeface="標楷體" pitchFamily="65" charset="-120"/>
              </a:rPr>
              <a:t>〈</a:t>
            </a:r>
            <a:r>
              <a:rPr lang="zh-TW" altLang="en-US" sz="4000" dirty="0" smtClean="0">
                <a:latin typeface="Times New Roman" pitchFamily="18" charset="0"/>
              </a:rPr>
              <a:t>我最愛的</a:t>
            </a:r>
            <a:r>
              <a:rPr lang="zh-TW" altLang="en-US" sz="4000" dirty="0" smtClean="0">
                <a:latin typeface="標楷體" pitchFamily="65" charset="-120"/>
                <a:sym typeface="標楷體" pitchFamily="65" charset="-120"/>
              </a:rPr>
              <a:t>金魚</a:t>
            </a:r>
            <a:r>
              <a:rPr lang="en-US" altLang="zh-TW" sz="4000" dirty="0" smtClean="0">
                <a:latin typeface="標楷體" pitchFamily="65" charset="-120"/>
                <a:sym typeface="標楷體" pitchFamily="65" charset="-120"/>
              </a:rPr>
              <a:t>〉</a:t>
            </a:r>
            <a:endParaRPr lang="zh-TW" altLang="en-US" sz="4000" dirty="0" smtClean="0">
              <a:latin typeface="標楷體" pitchFamily="65" charset="-120"/>
              <a:sym typeface="新細明體" pitchFamily="18" charset="-120"/>
            </a:endParaRPr>
          </a:p>
        </p:txBody>
      </p:sp>
      <p:sp>
        <p:nvSpPr>
          <p:cNvPr id="21507" name="Shape 454"/>
          <p:cNvSpPr>
            <a:spLocks noGrp="1"/>
          </p:cNvSpPr>
          <p:nvPr>
            <p:ph idx="1"/>
          </p:nvPr>
        </p:nvSpPr>
        <p:spPr>
          <a:xfrm>
            <a:off x="745232" y="1233163"/>
            <a:ext cx="8229600" cy="4525963"/>
          </a:xfrm>
        </p:spPr>
        <p:txBody>
          <a:bodyPr lIns="0" tIns="0" rIns="0" bIns="0"/>
          <a:lstStyle/>
          <a:p>
            <a:pPr marL="0" indent="0" eaLnBrk="1" hangingPunct="1">
              <a:buNone/>
              <a:defRPr/>
            </a:pPr>
            <a:r>
              <a:rPr lang="zh-TW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標楷體" pitchFamily="65" charset="-120"/>
              </a:rPr>
              <a:t>任務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標楷體" pitchFamily="65" charset="-120"/>
              </a:rPr>
              <a:t>二</a:t>
            </a:r>
            <a:r>
              <a:rPr lang="zh-TW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標楷體" pitchFamily="65" charset="-120"/>
              </a:rPr>
              <a:t>：</a:t>
            </a:r>
            <a:endParaRPr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新細明體" pitchFamily="18" charset="-120"/>
            </a:endParaRPr>
          </a:p>
          <a:p>
            <a:pPr marL="531813" indent="-531813" eaLnBrk="1" hangingPunct="1">
              <a:buFont typeface="Calibri" pitchFamily="34" charset="0"/>
              <a:buAutoNum type="arabicPeriod"/>
              <a:defRPr/>
            </a:pPr>
            <a:r>
              <a:rPr lang="zh-TW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新細明體" pitchFamily="18" charset="-120"/>
              </a:rPr>
              <a:t>二人一組，細心閱讀工作紙</a:t>
            </a:r>
            <a:r>
              <a:rPr lang="en-US" altLang="zh-TW" dirty="0" smtClean="0">
                <a:latin typeface="標楷體" pitchFamily="65" charset="-120"/>
                <a:sym typeface="標楷體" pitchFamily="65" charset="-120"/>
              </a:rPr>
              <a:t>〈</a:t>
            </a:r>
            <a:r>
              <a:rPr lang="zh-TW" altLang="en-US" dirty="0">
                <a:latin typeface="Times New Roman" pitchFamily="18" charset="0"/>
              </a:rPr>
              <a:t>我最愛的</a:t>
            </a:r>
            <a:r>
              <a:rPr lang="zh-TW" altLang="en-US" dirty="0">
                <a:latin typeface="標楷體" pitchFamily="65" charset="-120"/>
                <a:sym typeface="標楷體" pitchFamily="65" charset="-120"/>
              </a:rPr>
              <a:t>金魚</a:t>
            </a:r>
            <a:r>
              <a:rPr lang="en-US" altLang="zh-TW" dirty="0">
                <a:latin typeface="標楷體" pitchFamily="65" charset="-120"/>
                <a:sym typeface="標楷體" pitchFamily="65" charset="-120"/>
              </a:rPr>
              <a:t>〉</a:t>
            </a:r>
            <a:r>
              <a:rPr lang="zh-TW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紙條</a:t>
            </a:r>
            <a:r>
              <a:rPr lang="zh-TW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新細明體" pitchFamily="18" charset="-120"/>
              </a:rPr>
              <a:t>上</a:t>
            </a:r>
            <a:r>
              <a:rPr lang="zh-TW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的</a:t>
            </a:r>
            <a:r>
              <a:rPr lang="zh-TW" altLang="en-US" dirty="0" smtClean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sym typeface="新細明體" pitchFamily="18" charset="-120"/>
              </a:rPr>
              <a:t>文字；</a:t>
            </a:r>
            <a:endParaRPr lang="en-US" altLang="zh-TW" dirty="0">
              <a:solidFill>
                <a:srgbClr val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新細明體" pitchFamily="18" charset="-120"/>
            </a:endParaRPr>
          </a:p>
          <a:p>
            <a:pPr marL="531813" indent="-531813" eaLnBrk="1" hangingPunct="1">
              <a:buFont typeface="Calibri" pitchFamily="34" charset="0"/>
              <a:buAutoNum type="arabicPeriod"/>
              <a:defRPr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把描寫金魚身體部分的形容詞和比喻句圈起來；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1813" indent="-531813" eaLnBrk="1" hangingPunct="1">
              <a:buFont typeface="Calibri" pitchFamily="34" charset="0"/>
              <a:buAutoNum type="arabicPeriod"/>
              <a:defRPr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箭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咀           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把這些文字與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被描寫的身體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部位連起來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TW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提示：紙條中有關金魚的身體各部分已畫上</a:t>
            </a:r>
            <a:r>
              <a:rPr lang="zh-TW" altLang="en-US" sz="2400" u="wavy" kern="0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ea typeface="+mn-ea"/>
              </a:rPr>
              <a:t>波浪線</a:t>
            </a:r>
            <a:r>
              <a:rPr lang="zh-TW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。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en-US" altLang="zh-H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endParaRPr lang="en-GB" sz="240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30</a:t>
            </a:fld>
            <a:endParaRPr lang="en-US" altLang="zh-TW"/>
          </a:p>
        </p:txBody>
      </p:sp>
      <p:sp>
        <p:nvSpPr>
          <p:cNvPr id="9" name="弧形箭號 (下彎) 16"/>
          <p:cNvSpPr/>
          <p:nvPr/>
        </p:nvSpPr>
        <p:spPr>
          <a:xfrm>
            <a:off x="2627784" y="4005064"/>
            <a:ext cx="1116183" cy="372841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7750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zh-TW" altLang="en-US" dirty="0">
                <a:solidFill>
                  <a:srgbClr val="000000"/>
                </a:solidFill>
                <a:latin typeface="標楷體" pitchFamily="65" charset="-120"/>
                <a:sym typeface="新細明體" pitchFamily="18" charset="-120"/>
              </a:rPr>
              <a:t>活動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sym typeface="新細明體" pitchFamily="18" charset="-120"/>
              </a:rPr>
              <a:t>三</a:t>
            </a:r>
            <a:r>
              <a:rPr lang="en-US" altLang="zh-TW" dirty="0" smtClean="0"/>
              <a:t>〈</a:t>
            </a:r>
            <a:r>
              <a:rPr lang="zh-TW" altLang="en-US" dirty="0" smtClean="0"/>
              <a:t>我</a:t>
            </a:r>
            <a:r>
              <a:rPr lang="zh-TW" altLang="en-US" dirty="0"/>
              <a:t>最愛的</a:t>
            </a:r>
            <a:r>
              <a:rPr lang="zh-TW" altLang="en-US" dirty="0" smtClean="0"/>
              <a:t>金魚</a:t>
            </a:r>
            <a:r>
              <a:rPr lang="en-US" altLang="zh-TW" dirty="0" smtClean="0"/>
              <a:t>〉</a:t>
            </a:r>
            <a:endParaRPr 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/>
          </p:nvPr>
        </p:nvGraphicFramePr>
        <p:xfrm>
          <a:off x="1597782" y="1196752"/>
          <a:ext cx="6696744" cy="484465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696744">
                  <a:extLst>
                    <a:ext uri="{9D8B030D-6E8A-4147-A177-3AD203B41FA5}">
                      <a16:colId xmlns:a16="http://schemas.microsoft.com/office/drawing/2014/main" val="841039999"/>
                    </a:ext>
                  </a:extLst>
                </a:gridCol>
              </a:tblGrid>
              <a:tr h="973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例：大象</a:t>
                      </a:r>
                      <a:r>
                        <a:rPr lang="zh-TW" altLang="en-US" sz="24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sym typeface="標楷體" panose="03000509000000000000" pitchFamily="65" charset="-120"/>
                        </a:rPr>
                        <a:t>長長的</a:t>
                      </a:r>
                      <a:r>
                        <a:rPr lang="zh-TW" altLang="en-US" sz="2400" b="1" u="wavy" kern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標楷體" panose="03000509000000000000" pitchFamily="65" charset="-120"/>
                        </a:rPr>
                        <a:t>鼻子</a:t>
                      </a:r>
                      <a:r>
                        <a:rPr lang="zh-TW" altLang="en-US" sz="24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sym typeface="標楷體" panose="03000509000000000000" pitchFamily="65" charset="-120"/>
                        </a:rPr>
                        <a:t>像一根水管。</a:t>
                      </a:r>
                      <a:endParaRPr lang="en-US" sz="2400" kern="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3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牠身上</a:t>
                      </a:r>
                      <a:r>
                        <a:rPr lang="zh-TW" altLang="en-US" sz="2400" kern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披有</a:t>
                      </a: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金閃閃的</a:t>
                      </a:r>
                      <a:r>
                        <a:rPr lang="zh-TW" altLang="en-US" sz="2400" b="1" u="wavy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鱗片</a:t>
                      </a: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，十分奪目。</a:t>
                      </a:r>
                      <a:endParaRPr lang="en-US" sz="1400" kern="100" dirty="0" smtClean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862656"/>
                  </a:ext>
                </a:extLst>
              </a:tr>
              <a:tr h="8266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牠</a:t>
                      </a:r>
                      <a:r>
                        <a:rPr lang="zh-HK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一對</a:t>
                      </a:r>
                      <a:r>
                        <a:rPr lang="zh-TW" altLang="en-US" sz="2400" b="1" u="wavy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眼睛</a:t>
                      </a: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鼓鼓的，</a:t>
                      </a:r>
                      <a:r>
                        <a:rPr lang="zh-HK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又</a:t>
                      </a: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常常張開圓圓的</a:t>
                      </a:r>
                      <a:r>
                        <a:rPr lang="zh-TW" altLang="en-US" sz="2400" b="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小</a:t>
                      </a:r>
                      <a:r>
                        <a:rPr lang="zh-TW" altLang="en-US" sz="2400" b="1" u="wavy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嘴巴</a:t>
                      </a: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。</a:t>
                      </a:r>
                      <a:endParaRPr lang="en-US" sz="2400" kern="100" dirty="0" smtClean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019285"/>
                  </a:ext>
                </a:extLst>
              </a:tr>
              <a:tr h="973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牠身體兩邊的</a:t>
                      </a:r>
                      <a:r>
                        <a:rPr lang="zh-TW" altLang="en-US" sz="2400" b="1" u="wavy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鰭</a:t>
                      </a: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，就像兩把船槳，在前後划動。</a:t>
                      </a:r>
                      <a:endParaRPr lang="en-US" sz="2400" kern="100" dirty="0" smtClean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140405"/>
                  </a:ext>
                </a:extLst>
              </a:tr>
              <a:tr h="973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kern="0" dirty="0" smtClean="0"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0" dirty="0" smtClean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我特別喜歡牠那條又大又鮮艷的</a:t>
                      </a:r>
                      <a:r>
                        <a:rPr lang="zh-TW" altLang="en-US" sz="2400" b="1" u="wavy" kern="0" dirty="0" smtClean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尾巴</a:t>
                      </a:r>
                      <a:r>
                        <a:rPr lang="zh-HK" altLang="en-US" sz="2400" kern="0" dirty="0" smtClean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。</a:t>
                      </a:r>
                      <a:endParaRPr lang="en-US" altLang="zh-HK" sz="2400" kern="0" dirty="0" smtClean="0"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00" dirty="0" smtClean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31</a:t>
            </a:fld>
            <a:endParaRPr lang="en-US" altLang="zh-TW"/>
          </a:p>
        </p:txBody>
      </p:sp>
      <p:sp>
        <p:nvSpPr>
          <p:cNvPr id="8" name="矩形 7"/>
          <p:cNvSpPr/>
          <p:nvPr/>
        </p:nvSpPr>
        <p:spPr>
          <a:xfrm>
            <a:off x="107504" y="1390925"/>
            <a:ext cx="16561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anose="03000509000000000000" pitchFamily="65" charset="-120"/>
                <a:cs typeface="+mn-cs"/>
                <a:sym typeface="標楷體" pitchFamily="65" charset="-120"/>
              </a:rPr>
              <a:t>任務二：</a:t>
            </a:r>
            <a:endParaRPr lang="en-GB" sz="2800" dirty="0">
              <a:latin typeface="標楷體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49439" y="344602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HK" kern="0" dirty="0">
              <a:uFill>
                <a:solidFill>
                  <a:srgbClr val="000000"/>
                </a:solidFill>
              </a:uFill>
            </a:endParaRPr>
          </a:p>
        </p:txBody>
      </p:sp>
      <p:graphicFrame>
        <p:nvGraphicFramePr>
          <p:cNvPr id="10" name="內容版面配置區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7724"/>
              </p:ext>
            </p:extLst>
          </p:nvPr>
        </p:nvGraphicFramePr>
        <p:xfrm>
          <a:off x="1597782" y="1196752"/>
          <a:ext cx="6696744" cy="484465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696744">
                  <a:extLst>
                    <a:ext uri="{9D8B030D-6E8A-4147-A177-3AD203B41FA5}">
                      <a16:colId xmlns:a16="http://schemas.microsoft.com/office/drawing/2014/main" val="841039999"/>
                    </a:ext>
                  </a:extLst>
                </a:gridCol>
              </a:tblGrid>
              <a:tr h="973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例：大象</a:t>
                      </a:r>
                      <a:r>
                        <a:rPr lang="zh-TW" altLang="en-US" sz="24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sym typeface="標楷體" panose="03000509000000000000" pitchFamily="65" charset="-120"/>
                        </a:rPr>
                        <a:t>長長的</a:t>
                      </a:r>
                      <a:r>
                        <a:rPr lang="zh-TW" altLang="en-US" sz="2400" b="1" u="wavy" kern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標楷體" panose="03000509000000000000" pitchFamily="65" charset="-120"/>
                        </a:rPr>
                        <a:t>鼻子</a:t>
                      </a:r>
                      <a:r>
                        <a:rPr lang="zh-TW" altLang="en-US" sz="24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sym typeface="標楷體" panose="03000509000000000000" pitchFamily="65" charset="-120"/>
                        </a:rPr>
                        <a:t>像一根水管。</a:t>
                      </a:r>
                      <a:endParaRPr lang="en-US" sz="2400" kern="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3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牠身上</a:t>
                      </a:r>
                      <a:r>
                        <a:rPr lang="zh-TW" altLang="en-US" sz="2400" kern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披有</a:t>
                      </a: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金閃閃的</a:t>
                      </a:r>
                      <a:r>
                        <a:rPr lang="zh-TW" altLang="en-US" sz="2400" b="1" u="wavy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鱗片</a:t>
                      </a: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，十分奪目。</a:t>
                      </a:r>
                      <a:endParaRPr lang="en-US" sz="1400" kern="100" dirty="0" smtClean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862656"/>
                  </a:ext>
                </a:extLst>
              </a:tr>
              <a:tr h="8266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牠</a:t>
                      </a:r>
                      <a:r>
                        <a:rPr lang="zh-HK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一對</a:t>
                      </a:r>
                      <a:r>
                        <a:rPr lang="zh-TW" altLang="en-US" sz="2400" b="1" u="wavy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眼睛</a:t>
                      </a: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鼓鼓的，</a:t>
                      </a:r>
                      <a:r>
                        <a:rPr lang="zh-HK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又</a:t>
                      </a: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常常張開圓圓的</a:t>
                      </a:r>
                      <a:r>
                        <a:rPr lang="zh-TW" altLang="en-US" sz="2400" b="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小</a:t>
                      </a:r>
                      <a:r>
                        <a:rPr lang="zh-TW" altLang="en-US" sz="2400" b="1" u="wavy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嘴巴</a:t>
                      </a: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。</a:t>
                      </a:r>
                      <a:endParaRPr lang="en-US" sz="2400" kern="100" dirty="0" smtClean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019285"/>
                  </a:ext>
                </a:extLst>
              </a:tr>
              <a:tr h="973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牠身體兩邊的</a:t>
                      </a:r>
                      <a:r>
                        <a:rPr lang="zh-TW" altLang="en-US" sz="2400" b="1" u="wavy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鰭</a:t>
                      </a: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，就像兩把船槳，在前後划動。</a:t>
                      </a:r>
                      <a:endParaRPr lang="en-US" sz="2400" kern="100" dirty="0" smtClean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140405"/>
                  </a:ext>
                </a:extLst>
              </a:tr>
              <a:tr h="973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kern="0" dirty="0" smtClean="0"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0" dirty="0" smtClean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我特別喜歡牠那條又大又鮮艷的</a:t>
                      </a:r>
                      <a:r>
                        <a:rPr lang="zh-TW" altLang="en-US" sz="2400" b="1" u="wavy" kern="0" dirty="0" smtClean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尾巴</a:t>
                      </a:r>
                      <a:r>
                        <a:rPr lang="zh-HK" altLang="en-US" sz="2400" kern="0" dirty="0" smtClean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。</a:t>
                      </a:r>
                      <a:endParaRPr lang="en-US" altLang="zh-HK" sz="2400" kern="0" dirty="0" smtClean="0"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00" dirty="0" smtClean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Oval 27"/>
          <p:cNvSpPr/>
          <p:nvPr/>
        </p:nvSpPr>
        <p:spPr>
          <a:xfrm>
            <a:off x="2851891" y="1452959"/>
            <a:ext cx="96433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2" name="弧形箭號 (下彎) 19"/>
          <p:cNvSpPr/>
          <p:nvPr/>
        </p:nvSpPr>
        <p:spPr>
          <a:xfrm rot="264287">
            <a:off x="3041655" y="1167180"/>
            <a:ext cx="1116609" cy="301172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弧形箭號 (下彎) 20"/>
          <p:cNvSpPr/>
          <p:nvPr/>
        </p:nvSpPr>
        <p:spPr>
          <a:xfrm rot="21216797" flipH="1">
            <a:off x="4247430" y="1198236"/>
            <a:ext cx="1326580" cy="312551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Oval 27"/>
          <p:cNvSpPr/>
          <p:nvPr/>
        </p:nvSpPr>
        <p:spPr>
          <a:xfrm>
            <a:off x="4397842" y="1442878"/>
            <a:ext cx="162195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093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zh-TW" altLang="en-US" dirty="0">
                <a:solidFill>
                  <a:srgbClr val="000000"/>
                </a:solidFill>
                <a:latin typeface="標楷體" pitchFamily="65" charset="-120"/>
                <a:sym typeface="新細明體" pitchFamily="18" charset="-120"/>
              </a:rPr>
              <a:t>活動</a:t>
            </a:r>
            <a:r>
              <a:rPr lang="zh-TW" altLang="en-US" dirty="0" smtClean="0">
                <a:solidFill>
                  <a:srgbClr val="000000"/>
                </a:solidFill>
                <a:latin typeface="標楷體" pitchFamily="65" charset="-120"/>
                <a:sym typeface="新細明體" pitchFamily="18" charset="-120"/>
              </a:rPr>
              <a:t>三</a:t>
            </a:r>
            <a:r>
              <a:rPr lang="en-US" altLang="zh-TW" dirty="0" smtClean="0"/>
              <a:t>〈</a:t>
            </a:r>
            <a:r>
              <a:rPr lang="zh-TW" altLang="en-US" dirty="0" smtClean="0"/>
              <a:t>我</a:t>
            </a:r>
            <a:r>
              <a:rPr lang="zh-TW" altLang="en-US" dirty="0"/>
              <a:t>最愛的</a:t>
            </a:r>
            <a:r>
              <a:rPr lang="zh-TW" altLang="en-US" dirty="0" smtClean="0"/>
              <a:t>金魚</a:t>
            </a:r>
            <a:r>
              <a:rPr lang="en-US" altLang="zh-TW" dirty="0" smtClean="0"/>
              <a:t>〉</a:t>
            </a:r>
            <a:endParaRPr lang="en-US" dirty="0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6852717"/>
              </p:ext>
            </p:extLst>
          </p:nvPr>
        </p:nvGraphicFramePr>
        <p:xfrm>
          <a:off x="1597782" y="1196752"/>
          <a:ext cx="6696744" cy="484465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696744">
                  <a:extLst>
                    <a:ext uri="{9D8B030D-6E8A-4147-A177-3AD203B41FA5}">
                      <a16:colId xmlns:a16="http://schemas.microsoft.com/office/drawing/2014/main" val="841039999"/>
                    </a:ext>
                  </a:extLst>
                </a:gridCol>
              </a:tblGrid>
              <a:tr h="973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例：大象</a:t>
                      </a:r>
                      <a:r>
                        <a:rPr lang="zh-TW" altLang="en-US" sz="24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sym typeface="標楷體" panose="03000509000000000000" pitchFamily="65" charset="-120"/>
                        </a:rPr>
                        <a:t>長長的</a:t>
                      </a:r>
                      <a:r>
                        <a:rPr lang="zh-TW" altLang="en-US" sz="2400" b="1" u="wavy" kern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  <a:sym typeface="標楷體" panose="03000509000000000000" pitchFamily="65" charset="-120"/>
                        </a:rPr>
                        <a:t>鼻子</a:t>
                      </a:r>
                      <a:r>
                        <a:rPr lang="zh-TW" altLang="en-US" sz="2400" dirty="0" smtClean="0">
                          <a:solidFill>
                            <a:srgbClr val="000000"/>
                          </a:solidFill>
                          <a:latin typeface="標楷體" panose="03000509000000000000" pitchFamily="65" charset="-120"/>
                          <a:sym typeface="標楷體" panose="03000509000000000000" pitchFamily="65" charset="-120"/>
                        </a:rPr>
                        <a:t>像一根水管。</a:t>
                      </a:r>
                      <a:endParaRPr lang="en-US" sz="2400" kern="0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3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牠身上</a:t>
                      </a:r>
                      <a:r>
                        <a:rPr lang="zh-TW" altLang="en-US" sz="2400" kern="0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  <a:cs typeface="+mn-cs"/>
                        </a:rPr>
                        <a:t>披有</a:t>
                      </a: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金閃閃的</a:t>
                      </a:r>
                      <a:r>
                        <a:rPr lang="zh-TW" altLang="en-US" sz="2400" b="1" u="wavy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鱗片</a:t>
                      </a: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，十分奪目。</a:t>
                      </a:r>
                      <a:endParaRPr lang="en-US" sz="1400" kern="100" dirty="0" smtClean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862656"/>
                  </a:ext>
                </a:extLst>
              </a:tr>
              <a:tr h="8266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牠</a:t>
                      </a:r>
                      <a:r>
                        <a:rPr lang="zh-HK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一對</a:t>
                      </a:r>
                      <a:r>
                        <a:rPr lang="zh-TW" altLang="en-US" sz="2400" b="1" u="wavy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眼睛</a:t>
                      </a: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鼓鼓的，</a:t>
                      </a:r>
                      <a:r>
                        <a:rPr lang="zh-HK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又</a:t>
                      </a: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常常張開圓圓的</a:t>
                      </a:r>
                      <a:r>
                        <a:rPr lang="zh-TW" altLang="en-US" sz="2400" b="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小</a:t>
                      </a:r>
                      <a:r>
                        <a:rPr lang="zh-TW" altLang="en-US" sz="2400" b="1" u="wavy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嘴巴</a:t>
                      </a: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。</a:t>
                      </a:r>
                      <a:endParaRPr lang="en-US" sz="2400" kern="100" dirty="0" smtClean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4019285"/>
                  </a:ext>
                </a:extLst>
              </a:tr>
              <a:tr h="973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牠身體兩邊的</a:t>
                      </a:r>
                      <a:r>
                        <a:rPr lang="zh-TW" altLang="en-US" sz="2400" b="1" u="wavy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鰭</a:t>
                      </a:r>
                      <a:r>
                        <a:rPr lang="zh-TW" altLang="en-US" sz="2400" kern="0" dirty="0" smtClean="0"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</a:rPr>
                        <a:t>，就像兩把船槳，在前後划動。</a:t>
                      </a:r>
                      <a:endParaRPr lang="en-US" sz="2400" kern="100" dirty="0" smtClean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140405"/>
                  </a:ext>
                </a:extLst>
              </a:tr>
              <a:tr h="9735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400" kern="0" dirty="0" smtClean="0"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0" dirty="0" smtClean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我特別喜歡牠那條又大又鮮艷的</a:t>
                      </a:r>
                      <a:r>
                        <a:rPr lang="zh-TW" altLang="en-US" sz="2400" b="1" u="wavy" kern="0" dirty="0" smtClean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尾巴</a:t>
                      </a:r>
                      <a:r>
                        <a:rPr lang="zh-HK" altLang="en-US" sz="2400" kern="0" dirty="0" smtClean="0">
                          <a:uFill>
                            <a:solidFill>
                              <a:srgbClr val="000000"/>
                            </a:solidFill>
                          </a:uFill>
                        </a:rPr>
                        <a:t>。</a:t>
                      </a:r>
                      <a:endParaRPr lang="en-US" altLang="zh-HK" sz="2400" kern="0" dirty="0" smtClean="0">
                        <a:uFill>
                          <a:solidFill>
                            <a:srgbClr val="000000"/>
                          </a:solidFill>
                        </a:u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kern="100" dirty="0" smtClean="0">
                        <a:solidFill>
                          <a:srgbClr val="00000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32</a:t>
            </a:fld>
            <a:endParaRPr lang="en-US" altLang="zh-TW"/>
          </a:p>
        </p:txBody>
      </p:sp>
      <p:sp>
        <p:nvSpPr>
          <p:cNvPr id="8" name="矩形 7"/>
          <p:cNvSpPr/>
          <p:nvPr/>
        </p:nvSpPr>
        <p:spPr>
          <a:xfrm>
            <a:off x="107504" y="1390925"/>
            <a:ext cx="16561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zh-TW" altLang="en-US" sz="2800" dirty="0">
                <a:latin typeface="標楷體" pitchFamily="65" charset="-120"/>
                <a:ea typeface="標楷體" panose="03000509000000000000" pitchFamily="65" charset="-120"/>
                <a:cs typeface="+mn-cs"/>
                <a:sym typeface="標楷體" pitchFamily="65" charset="-120"/>
              </a:rPr>
              <a:t>任務二</a:t>
            </a:r>
            <a:r>
              <a:rPr lang="zh-TW" altLang="en-US" sz="2800" dirty="0" smtClean="0">
                <a:latin typeface="標楷體" pitchFamily="65" charset="-120"/>
                <a:ea typeface="標楷體" panose="03000509000000000000" pitchFamily="65" charset="-120"/>
                <a:cs typeface="+mn-cs"/>
                <a:sym typeface="標楷體" pitchFamily="65" charset="-120"/>
              </a:rPr>
              <a:t>：</a:t>
            </a:r>
            <a:endParaRPr lang="en-US" altLang="zh-TW" sz="2800" dirty="0" smtClean="0">
              <a:latin typeface="標楷體" pitchFamily="65" charset="-120"/>
              <a:ea typeface="標楷體" panose="03000509000000000000" pitchFamily="65" charset="-120"/>
              <a:cs typeface="+mn-cs"/>
              <a:sym typeface="標楷體" pitchFamily="65" charset="-120"/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anose="03000509000000000000" pitchFamily="65" charset="-120"/>
                <a:cs typeface="+mn-cs"/>
                <a:sym typeface="標楷體" pitchFamily="65" charset="-120"/>
              </a:rPr>
              <a:t>(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anose="03000509000000000000" pitchFamily="65" charset="-120"/>
                <a:cs typeface="+mn-cs"/>
                <a:sym typeface="標楷體" pitchFamily="65" charset="-120"/>
              </a:rPr>
              <a:t>答案</a:t>
            </a:r>
            <a:r>
              <a:rPr lang="en-US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anose="03000509000000000000" pitchFamily="65" charset="-120"/>
                <a:cs typeface="+mn-cs"/>
                <a:sym typeface="標楷體" pitchFamily="65" charset="-120"/>
              </a:rPr>
              <a:t>)</a:t>
            </a:r>
            <a:endParaRPr lang="en-GB" sz="2800" b="1" dirty="0">
              <a:solidFill>
                <a:srgbClr val="FF0000"/>
              </a:solidFill>
              <a:latin typeface="標楷體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9" name="Oval 27"/>
          <p:cNvSpPr/>
          <p:nvPr/>
        </p:nvSpPr>
        <p:spPr>
          <a:xfrm>
            <a:off x="4132746" y="5229200"/>
            <a:ext cx="188705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0" name="弧形箭號 (下彎) 9"/>
          <p:cNvSpPr/>
          <p:nvPr/>
        </p:nvSpPr>
        <p:spPr>
          <a:xfrm flipH="1">
            <a:off x="3630954" y="3984651"/>
            <a:ext cx="1728192" cy="301172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弧形箭號 (下彎) 10"/>
          <p:cNvSpPr/>
          <p:nvPr/>
        </p:nvSpPr>
        <p:spPr>
          <a:xfrm rot="303017">
            <a:off x="4795728" y="5003972"/>
            <a:ext cx="1440160" cy="301172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val 27"/>
          <p:cNvSpPr/>
          <p:nvPr/>
        </p:nvSpPr>
        <p:spPr>
          <a:xfrm>
            <a:off x="4132746" y="4264304"/>
            <a:ext cx="173539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3" name="Oval 27"/>
          <p:cNvSpPr/>
          <p:nvPr/>
        </p:nvSpPr>
        <p:spPr>
          <a:xfrm>
            <a:off x="5868144" y="3299408"/>
            <a:ext cx="108012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4" name="弧形箭號 (下彎) 13"/>
          <p:cNvSpPr/>
          <p:nvPr/>
        </p:nvSpPr>
        <p:spPr>
          <a:xfrm rot="264287">
            <a:off x="6624377" y="3096213"/>
            <a:ext cx="979108" cy="301172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Oval 27"/>
          <p:cNvSpPr/>
          <p:nvPr/>
        </p:nvSpPr>
        <p:spPr>
          <a:xfrm>
            <a:off x="3203848" y="2430893"/>
            <a:ext cx="129614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6" name="弧形箭號 (下彎) 15"/>
          <p:cNvSpPr/>
          <p:nvPr/>
        </p:nvSpPr>
        <p:spPr>
          <a:xfrm rot="264287">
            <a:off x="3658740" y="2175289"/>
            <a:ext cx="1116609" cy="301172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Oval 27"/>
          <p:cNvSpPr/>
          <p:nvPr/>
        </p:nvSpPr>
        <p:spPr>
          <a:xfrm>
            <a:off x="3176952" y="3311301"/>
            <a:ext cx="94374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18" name="弧形箭號 (下彎) 17"/>
          <p:cNvSpPr/>
          <p:nvPr/>
        </p:nvSpPr>
        <p:spPr>
          <a:xfrm flipH="1">
            <a:off x="2838375" y="3154474"/>
            <a:ext cx="977848" cy="236449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Oval 27"/>
          <p:cNvSpPr/>
          <p:nvPr/>
        </p:nvSpPr>
        <p:spPr>
          <a:xfrm>
            <a:off x="2851891" y="1452959"/>
            <a:ext cx="96433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0" name="弧形箭號 (下彎) 19"/>
          <p:cNvSpPr/>
          <p:nvPr/>
        </p:nvSpPr>
        <p:spPr>
          <a:xfrm rot="264287">
            <a:off x="3041655" y="1167180"/>
            <a:ext cx="1116609" cy="301172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弧形箭號 (下彎) 20"/>
          <p:cNvSpPr/>
          <p:nvPr/>
        </p:nvSpPr>
        <p:spPr>
          <a:xfrm rot="21216797" flipH="1">
            <a:off x="4247430" y="1198236"/>
            <a:ext cx="1326580" cy="312551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7"/>
          <p:cNvSpPr/>
          <p:nvPr/>
        </p:nvSpPr>
        <p:spPr>
          <a:xfrm>
            <a:off x="4397842" y="1442878"/>
            <a:ext cx="162195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" name="矩形 2"/>
          <p:cNvSpPr/>
          <p:nvPr/>
        </p:nvSpPr>
        <p:spPr>
          <a:xfrm>
            <a:off x="1149439" y="3446025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zh-HK" kern="0" dirty="0">
              <a:uFill>
                <a:solidFill>
                  <a:srgbClr val="000000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264882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136904" cy="4752528"/>
          </a:xfrm>
        </p:spPr>
        <p:txBody>
          <a:bodyPr>
            <a:noAutofit/>
          </a:bodyPr>
          <a:lstStyle/>
          <a:p>
            <a:r>
              <a:rPr lang="zh-TW" altLang="en-US" sz="5400" dirty="0" smtClean="0">
                <a:latin typeface="標楷體" panose="03000509000000000000" pitchFamily="65" charset="-120"/>
              </a:rPr>
              <a:t>個人練習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b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5400" dirty="0" smtClean="0"/>
              <a:t>工作紙</a:t>
            </a:r>
            <a:r>
              <a:rPr lang="en-US" altLang="en-US" sz="5400" dirty="0" smtClean="0"/>
              <a:t>(</a:t>
            </a:r>
            <a:r>
              <a:rPr lang="zh-TW" altLang="en-US" sz="5400" dirty="0" smtClean="0"/>
              <a:t>二</a:t>
            </a:r>
            <a:r>
              <a:rPr lang="en-US" altLang="en-US" sz="5400" dirty="0" smtClean="0"/>
              <a:t>)</a:t>
            </a:r>
            <a:br>
              <a:rPr lang="en-US" altLang="en-US" sz="5400" dirty="0" smtClean="0"/>
            </a:br>
            <a:r>
              <a:rPr lang="en-US" altLang="zh-TW" sz="5400" dirty="0" smtClean="0"/>
              <a:t>〈</a:t>
            </a:r>
            <a:r>
              <a:rPr lang="zh-TW" altLang="en-US" sz="5400" dirty="0" smtClean="0"/>
              <a:t>我家的小貓</a:t>
            </a:r>
            <a:r>
              <a:rPr lang="en-US" altLang="zh-TW" sz="5400" dirty="0" smtClean="0"/>
              <a:t>〉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HK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HK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HK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6BB5D-A627-4A1E-AB18-ABD6FC64D3AC}" type="slidenum">
              <a:rPr lang="zh-HK" altLang="en-US" smtClean="0"/>
              <a:t>33</a:t>
            </a:fld>
            <a:endParaRPr lang="zh-HK" altLang="en-US"/>
          </a:p>
        </p:txBody>
      </p:sp>
      <p:sp>
        <p:nvSpPr>
          <p:cNvPr id="6" name="TextBox 6"/>
          <p:cNvSpPr txBox="1"/>
          <p:nvPr/>
        </p:nvSpPr>
        <p:spPr>
          <a:xfrm>
            <a:off x="1943904" y="4618288"/>
            <a:ext cx="5653608" cy="1379101"/>
          </a:xfrm>
          <a:prstGeom prst="wedgeRoundRectCallout">
            <a:avLst>
              <a:gd name="adj1" fmla="val 60395"/>
              <a:gd name="adj2" fmla="val 41872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zh-TW" altLang="en-US" sz="2500" dirty="0" smtClean="0">
                <a:latin typeface="+mn-ea"/>
              </a:rPr>
              <a:t>細閱文章</a:t>
            </a:r>
            <a:r>
              <a:rPr lang="en-US" altLang="zh-TW" sz="2500" dirty="0" smtClean="0">
                <a:latin typeface="+mn-ea"/>
              </a:rPr>
              <a:t>〈</a:t>
            </a:r>
            <a:r>
              <a:rPr lang="zh-TW" altLang="en-US" sz="2500" dirty="0" smtClean="0">
                <a:latin typeface="+mn-ea"/>
              </a:rPr>
              <a:t>我家的小貓</a:t>
            </a:r>
            <a:r>
              <a:rPr lang="en-US" altLang="zh-TW" sz="2500" dirty="0" smtClean="0">
                <a:latin typeface="+mn-ea"/>
              </a:rPr>
              <a:t>〉</a:t>
            </a:r>
            <a:r>
              <a:rPr lang="zh-TW" altLang="en-US" sz="2500" dirty="0" smtClean="0">
                <a:latin typeface="+mn-ea"/>
              </a:rPr>
              <a:t>；</a:t>
            </a:r>
            <a:endParaRPr lang="en-US" altLang="zh-TW" sz="2500" dirty="0" smtClean="0">
              <a:latin typeface="+mn-ea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TW" altLang="en-US" sz="2500" dirty="0" smtClean="0">
                <a:latin typeface="+mn-ea"/>
              </a:rPr>
              <a:t>按指示回答問題。</a:t>
            </a:r>
            <a:endParaRPr lang="zh-HK" altLang="en-US" sz="25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59606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924944"/>
            <a:ext cx="8964488" cy="2970080"/>
          </a:xfrm>
          <a:prstGeom prst="rect">
            <a:avLst/>
          </a:prstGeom>
        </p:spPr>
      </p:pic>
      <p:sp>
        <p:nvSpPr>
          <p:cNvPr id="24578" name="Shape 460"/>
          <p:cNvSpPr>
            <a:spLocks noGrp="1"/>
          </p:cNvSpPr>
          <p:nvPr>
            <p:ph type="title"/>
          </p:nvPr>
        </p:nvSpPr>
        <p:spPr>
          <a:xfrm>
            <a:off x="467544" y="-12526"/>
            <a:ext cx="8229600" cy="1619416"/>
          </a:xfrm>
        </p:spPr>
        <p:txBody>
          <a:bodyPr lIns="0" tIns="0" rIns="0" bIns="0"/>
          <a:lstStyle/>
          <a:p>
            <a:pPr eaLnBrk="1" hangingPunct="1">
              <a:lnSpc>
                <a:spcPct val="150000"/>
              </a:lnSpc>
            </a:pPr>
            <a:r>
              <a:rPr lang="zh-TW" altLang="en-US" sz="3200" dirty="0" smtClean="0">
                <a:solidFill>
                  <a:srgbClr val="7030A0"/>
                </a:solidFill>
              </a:rPr>
              <a:t>工作紙</a:t>
            </a:r>
            <a:r>
              <a:rPr lang="en-US" altLang="en-US" sz="3200" dirty="0" smtClean="0">
                <a:solidFill>
                  <a:srgbClr val="7030A0"/>
                </a:solidFill>
              </a:rPr>
              <a:t>(</a:t>
            </a:r>
            <a:r>
              <a:rPr lang="zh-TW" altLang="en-US" sz="3200" dirty="0" smtClean="0">
                <a:solidFill>
                  <a:srgbClr val="7030A0"/>
                </a:solidFill>
              </a:rPr>
              <a:t>二</a:t>
            </a:r>
            <a:r>
              <a:rPr lang="en-US" altLang="en-US" sz="3200" dirty="0" smtClean="0">
                <a:solidFill>
                  <a:srgbClr val="7030A0"/>
                </a:solidFill>
              </a:rPr>
              <a:t>)</a:t>
            </a:r>
            <a:br>
              <a:rPr lang="en-US" altLang="en-US" sz="3200" dirty="0" smtClean="0">
                <a:solidFill>
                  <a:srgbClr val="7030A0"/>
                </a:solidFill>
              </a:rPr>
            </a:br>
            <a:r>
              <a:rPr lang="en-US" altLang="zh-TW" sz="3200" dirty="0" smtClean="0">
                <a:solidFill>
                  <a:srgbClr val="7030A0"/>
                </a:solidFill>
              </a:rPr>
              <a:t>〈</a:t>
            </a:r>
            <a:r>
              <a:rPr lang="zh-TW" altLang="en-US" sz="3200" dirty="0" smtClean="0">
                <a:solidFill>
                  <a:srgbClr val="7030A0"/>
                </a:solidFill>
              </a:rPr>
              <a:t>我家的小貓</a:t>
            </a:r>
            <a:r>
              <a:rPr lang="en-US" altLang="zh-TW" sz="3200" dirty="0" smtClean="0">
                <a:solidFill>
                  <a:srgbClr val="7030A0"/>
                </a:solidFill>
              </a:rPr>
              <a:t>〉</a:t>
            </a:r>
            <a:r>
              <a:rPr lang="zh-TW" altLang="en-US" sz="3200" dirty="0" smtClean="0">
                <a:solidFill>
                  <a:srgbClr val="7030A0"/>
                </a:solidFill>
              </a:rPr>
              <a:t>答案</a:t>
            </a:r>
            <a:endParaRPr lang="zh-TW" altLang="en-US" sz="3200" dirty="0" smtClean="0">
              <a:solidFill>
                <a:srgbClr val="7030A0"/>
              </a:solidFill>
              <a:latin typeface="標楷體" pitchFamily="65" charset="-120"/>
              <a:sym typeface="新細明體" pitchFamily="18" charset="-120"/>
            </a:endParaRPr>
          </a:p>
        </p:txBody>
      </p:sp>
      <p:sp>
        <p:nvSpPr>
          <p:cNvPr id="23555" name="Shape 461"/>
          <p:cNvSpPr>
            <a:spLocks noGrp="1"/>
          </p:cNvSpPr>
          <p:nvPr>
            <p:ph idx="1"/>
          </p:nvPr>
        </p:nvSpPr>
        <p:spPr>
          <a:xfrm>
            <a:off x="408361" y="1514700"/>
            <a:ext cx="8424936" cy="4464496"/>
          </a:xfrm>
        </p:spPr>
        <p:txBody>
          <a:bodyPr lIns="0" tIns="0" rIns="0" bIns="0"/>
          <a:lstStyle/>
          <a:p>
            <a:pPr marL="514350" indent="-514350">
              <a:lnSpc>
                <a:spcPts val="4300"/>
              </a:lnSpc>
              <a:buFont typeface="Arial" pitchFamily="34" charset="0"/>
              <a:buAutoNum type="arabicPeriod"/>
              <a:defRPr/>
            </a:pPr>
            <a:r>
              <a:rPr lang="zh-TW" altLang="zh-HK" dirty="0" smtClean="0"/>
              <a:t>文</a:t>
            </a:r>
            <a:r>
              <a:rPr lang="zh-TW" altLang="en-US" dirty="0"/>
              <a:t>中</a:t>
            </a:r>
            <a:r>
              <a:rPr lang="zh-TW" altLang="zh-HK" dirty="0" smtClean="0"/>
              <a:t>描寫</a:t>
            </a:r>
            <a:r>
              <a:rPr lang="zh-TW" altLang="zh-HK" dirty="0"/>
              <a:t>了小貓的</a:t>
            </a:r>
            <a:r>
              <a:rPr lang="zh-TW" altLang="zh-HK" u="wavyHeavy" dirty="0"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哪些身體部位</a:t>
            </a:r>
            <a:r>
              <a:rPr lang="zh-TW" altLang="zh-HK" dirty="0"/>
              <a:t>？請</a:t>
            </a:r>
            <a:r>
              <a:rPr lang="zh-HK" altLang="zh-HK" dirty="0"/>
              <a:t>以</a:t>
            </a:r>
            <a:r>
              <a:rPr lang="zh-HK" altLang="zh-HK" u="wavyHeavy" dirty="0"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波</a:t>
            </a:r>
            <a:r>
              <a:rPr lang="zh-TW" altLang="zh-HK" u="wavyHeavy" dirty="0">
                <a:uFill>
                  <a:solidFill>
                    <a:schemeClr val="accent6">
                      <a:lumMod val="75000"/>
                    </a:schemeClr>
                  </a:solidFill>
                </a:uFill>
              </a:rPr>
              <a:t>浪線</a:t>
            </a:r>
            <a:r>
              <a:rPr lang="zh-HK" altLang="zh-HK" dirty="0"/>
              <a:t>標示</a:t>
            </a:r>
            <a:r>
              <a:rPr lang="zh-HK" altLang="zh-HK" dirty="0" smtClean="0"/>
              <a:t>。</a:t>
            </a:r>
            <a:endParaRPr lang="en-US" altLang="zh-TW" sz="3000" dirty="0" smtClean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ts val="4300"/>
              </a:lnSpc>
              <a:buNone/>
              <a:defRPr/>
            </a:pPr>
            <a:r>
              <a:rPr lang="en-US" altLang="zh-TW" sz="3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endParaRPr lang="zh-TW" altLang="en-US" sz="3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新細明體" pitchFamily="18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教育局教育心理服務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34</a:t>
            </a:fld>
            <a:endParaRPr lang="en-US" altLang="zh-TW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7467" y="4725149"/>
            <a:ext cx="540000" cy="14401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27984" y="4689160"/>
            <a:ext cx="354832" cy="18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69939" y="4693668"/>
            <a:ext cx="540000" cy="1440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51920" y="5589240"/>
            <a:ext cx="539958" cy="144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63435" y="3799028"/>
            <a:ext cx="540000" cy="144011"/>
          </a:xfrm>
          <a:prstGeom prst="rect">
            <a:avLst/>
          </a:prstGeom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16416" y="3788588"/>
            <a:ext cx="269980" cy="13695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443732" y="2545740"/>
            <a:ext cx="52075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+mn-ea"/>
                <a:ea typeface="+mn-ea"/>
              </a:rPr>
              <a:t>例</a:t>
            </a:r>
            <a:endParaRPr lang="zh-HK" altLang="en-US" sz="2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087503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924944"/>
            <a:ext cx="8964488" cy="2970080"/>
          </a:xfrm>
          <a:prstGeom prst="rect">
            <a:avLst/>
          </a:prstGeom>
        </p:spPr>
      </p:pic>
      <p:sp>
        <p:nvSpPr>
          <p:cNvPr id="24578" name="Shape 460"/>
          <p:cNvSpPr>
            <a:spLocks noGrp="1"/>
          </p:cNvSpPr>
          <p:nvPr>
            <p:ph type="title"/>
          </p:nvPr>
        </p:nvSpPr>
        <p:spPr>
          <a:xfrm>
            <a:off x="467544" y="-12526"/>
            <a:ext cx="8229600" cy="1619416"/>
          </a:xfrm>
        </p:spPr>
        <p:txBody>
          <a:bodyPr lIns="0" tIns="0" rIns="0" bIns="0"/>
          <a:lstStyle/>
          <a:p>
            <a:pPr eaLnBrk="1" hangingPunct="1"/>
            <a:r>
              <a:rPr lang="zh-TW" altLang="en-US" sz="3200" dirty="0" smtClean="0">
                <a:solidFill>
                  <a:srgbClr val="7030A0"/>
                </a:solidFill>
              </a:rPr>
              <a:t>工作紙</a:t>
            </a:r>
            <a:r>
              <a:rPr lang="en-US" altLang="en-US" sz="3200" dirty="0" smtClean="0">
                <a:solidFill>
                  <a:srgbClr val="7030A0"/>
                </a:solidFill>
              </a:rPr>
              <a:t>(</a:t>
            </a:r>
            <a:r>
              <a:rPr lang="zh-TW" altLang="en-US" sz="3200" dirty="0" smtClean="0">
                <a:solidFill>
                  <a:srgbClr val="7030A0"/>
                </a:solidFill>
              </a:rPr>
              <a:t>二</a:t>
            </a:r>
            <a:r>
              <a:rPr lang="en-US" altLang="en-US" sz="3200" dirty="0" smtClean="0">
                <a:solidFill>
                  <a:srgbClr val="7030A0"/>
                </a:solidFill>
              </a:rPr>
              <a:t>)</a:t>
            </a:r>
            <a:br>
              <a:rPr lang="en-US" altLang="en-US" sz="3200" dirty="0" smtClean="0">
                <a:solidFill>
                  <a:srgbClr val="7030A0"/>
                </a:solidFill>
              </a:rPr>
            </a:br>
            <a:r>
              <a:rPr lang="en-US" altLang="zh-TW" sz="3200" dirty="0" smtClean="0">
                <a:solidFill>
                  <a:srgbClr val="7030A0"/>
                </a:solidFill>
              </a:rPr>
              <a:t>〈</a:t>
            </a:r>
            <a:r>
              <a:rPr lang="zh-TW" altLang="en-US" sz="3200" dirty="0" smtClean="0">
                <a:solidFill>
                  <a:srgbClr val="7030A0"/>
                </a:solidFill>
              </a:rPr>
              <a:t>我家的小貓</a:t>
            </a:r>
            <a:r>
              <a:rPr lang="en-US" altLang="zh-TW" sz="3200" dirty="0" smtClean="0">
                <a:solidFill>
                  <a:srgbClr val="7030A0"/>
                </a:solidFill>
              </a:rPr>
              <a:t>〉</a:t>
            </a:r>
            <a:r>
              <a:rPr lang="zh-TW" altLang="en-US" sz="3200" dirty="0" smtClean="0">
                <a:solidFill>
                  <a:srgbClr val="7030A0"/>
                </a:solidFill>
              </a:rPr>
              <a:t>答案</a:t>
            </a:r>
            <a:endParaRPr lang="zh-TW" altLang="en-US" sz="3200" dirty="0" smtClean="0">
              <a:solidFill>
                <a:srgbClr val="7030A0"/>
              </a:solidFill>
              <a:latin typeface="標楷體" pitchFamily="65" charset="-120"/>
              <a:sym typeface="新細明體" pitchFamily="18" charset="-120"/>
            </a:endParaRPr>
          </a:p>
        </p:txBody>
      </p:sp>
      <p:sp>
        <p:nvSpPr>
          <p:cNvPr id="23555" name="Shape 461"/>
          <p:cNvSpPr>
            <a:spLocks noGrp="1"/>
          </p:cNvSpPr>
          <p:nvPr>
            <p:ph idx="1"/>
          </p:nvPr>
        </p:nvSpPr>
        <p:spPr>
          <a:xfrm>
            <a:off x="408361" y="1514700"/>
            <a:ext cx="8424936" cy="4464496"/>
          </a:xfrm>
        </p:spPr>
        <p:txBody>
          <a:bodyPr lIns="0" tIns="0" rIns="0" bIns="0"/>
          <a:lstStyle/>
          <a:p>
            <a:pPr marL="0" indent="0" eaLnBrk="1" hangingPunct="1">
              <a:lnSpc>
                <a:spcPts val="4300"/>
              </a:lnSpc>
              <a:buNone/>
              <a:defRPr/>
            </a:pPr>
            <a:r>
              <a:rPr lang="en-US" altLang="zh-TW" sz="3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endParaRPr lang="zh-TW" altLang="en-US" sz="3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新細明體" pitchFamily="18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教育局教育心理服務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35</a:t>
            </a:fld>
            <a:endParaRPr lang="en-US" altLang="zh-TW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7467" y="4725149"/>
            <a:ext cx="540000" cy="14401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27984" y="4689160"/>
            <a:ext cx="354832" cy="18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69939" y="4693668"/>
            <a:ext cx="540000" cy="1440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51920" y="5589240"/>
            <a:ext cx="539958" cy="144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63435" y="3799028"/>
            <a:ext cx="540000" cy="144011"/>
          </a:xfrm>
          <a:prstGeom prst="rect">
            <a:avLst/>
          </a:prstGeom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16416" y="3788588"/>
            <a:ext cx="269980" cy="13695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443732" y="2564904"/>
            <a:ext cx="52075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+mn-ea"/>
                <a:ea typeface="+mn-ea"/>
              </a:rPr>
              <a:t>例</a:t>
            </a:r>
            <a:endParaRPr lang="zh-HK" altLang="en-US" sz="2800" dirty="0">
              <a:latin typeface="+mn-ea"/>
              <a:ea typeface="+mn-ea"/>
            </a:endParaRPr>
          </a:p>
        </p:txBody>
      </p:sp>
      <p:sp>
        <p:nvSpPr>
          <p:cNvPr id="16" name="Shape 461"/>
          <p:cNvSpPr txBox="1">
            <a:spLocks/>
          </p:cNvSpPr>
          <p:nvPr/>
        </p:nvSpPr>
        <p:spPr bwMode="auto">
          <a:xfrm>
            <a:off x="293165" y="1430528"/>
            <a:ext cx="8424936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4300"/>
              </a:lnSpc>
              <a:buFont typeface="Arial" pitchFamily="34" charset="0"/>
              <a:buNone/>
              <a:defRPr/>
            </a:pPr>
            <a:r>
              <a:rPr kumimoji="0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kumimoji="0"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作者運用了甚麼次序描寫貓的外貌？</a:t>
            </a:r>
            <a:br>
              <a:rPr kumimoji="0"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zh-TW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整體到局部</a:t>
            </a:r>
            <a:r>
              <a:rPr kumimoji="0" lang="en-US" altLang="zh-HK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kumimoji="0" lang="zh-TW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局部到整體</a:t>
            </a:r>
            <a:r>
              <a:rPr kumimoji="0" lang="en-US" altLang="zh-HK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kumimoji="0" lang="zh-TW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由頭到尾</a:t>
            </a:r>
            <a:r>
              <a:rPr kumimoji="0" lang="en-US" altLang="zh-HK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kumimoji="0" lang="zh-TW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由尾到頭</a:t>
            </a:r>
            <a:endParaRPr kumimoji="0" lang="en-US" altLang="zh-TW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ts val="4300"/>
              </a:lnSpc>
              <a:buFont typeface="Arial" pitchFamily="34" charset="0"/>
              <a:buNone/>
              <a:defRPr/>
            </a:pPr>
            <a:r>
              <a:rPr kumimoji="0" lang="en-US" altLang="zh-TW" sz="3000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endParaRPr kumimoji="0" lang="zh-TW" altLang="en-US" sz="3000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  <a:sym typeface="新細明體" pitchFamily="18" charset="-12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7611" y="1899080"/>
            <a:ext cx="2363439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5198068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924944"/>
            <a:ext cx="8964488" cy="2970080"/>
          </a:xfrm>
          <a:prstGeom prst="rect">
            <a:avLst/>
          </a:prstGeom>
        </p:spPr>
      </p:pic>
      <p:sp>
        <p:nvSpPr>
          <p:cNvPr id="24578" name="Shape 460"/>
          <p:cNvSpPr>
            <a:spLocks noGrp="1"/>
          </p:cNvSpPr>
          <p:nvPr>
            <p:ph type="title"/>
          </p:nvPr>
        </p:nvSpPr>
        <p:spPr>
          <a:xfrm>
            <a:off x="467544" y="-12526"/>
            <a:ext cx="8229600" cy="1619416"/>
          </a:xfrm>
        </p:spPr>
        <p:txBody>
          <a:bodyPr lIns="0" tIns="0" rIns="0" bIns="0"/>
          <a:lstStyle/>
          <a:p>
            <a:pPr eaLnBrk="1" hangingPunct="1"/>
            <a:r>
              <a:rPr lang="zh-TW" altLang="en-US" sz="3200" dirty="0" smtClean="0">
                <a:solidFill>
                  <a:srgbClr val="7030A0"/>
                </a:solidFill>
              </a:rPr>
              <a:t>工作紙</a:t>
            </a:r>
            <a:r>
              <a:rPr lang="en-US" altLang="en-US" sz="3200" dirty="0" smtClean="0">
                <a:solidFill>
                  <a:srgbClr val="7030A0"/>
                </a:solidFill>
              </a:rPr>
              <a:t>(</a:t>
            </a:r>
            <a:r>
              <a:rPr lang="zh-TW" altLang="en-US" sz="3200" dirty="0" smtClean="0">
                <a:solidFill>
                  <a:srgbClr val="7030A0"/>
                </a:solidFill>
              </a:rPr>
              <a:t>二</a:t>
            </a:r>
            <a:r>
              <a:rPr lang="en-US" altLang="en-US" sz="3200" dirty="0" smtClean="0">
                <a:solidFill>
                  <a:srgbClr val="7030A0"/>
                </a:solidFill>
              </a:rPr>
              <a:t>)</a:t>
            </a:r>
            <a:br>
              <a:rPr lang="en-US" altLang="en-US" sz="3200" dirty="0" smtClean="0">
                <a:solidFill>
                  <a:srgbClr val="7030A0"/>
                </a:solidFill>
              </a:rPr>
            </a:br>
            <a:r>
              <a:rPr lang="en-US" altLang="zh-TW" sz="3200" dirty="0" smtClean="0">
                <a:solidFill>
                  <a:srgbClr val="7030A0"/>
                </a:solidFill>
              </a:rPr>
              <a:t>〈</a:t>
            </a:r>
            <a:r>
              <a:rPr lang="zh-TW" altLang="en-US" sz="3200" dirty="0" smtClean="0">
                <a:solidFill>
                  <a:srgbClr val="7030A0"/>
                </a:solidFill>
              </a:rPr>
              <a:t>我家的小貓</a:t>
            </a:r>
            <a:r>
              <a:rPr lang="en-US" altLang="zh-TW" sz="3200" dirty="0" smtClean="0">
                <a:solidFill>
                  <a:srgbClr val="7030A0"/>
                </a:solidFill>
              </a:rPr>
              <a:t>〉</a:t>
            </a:r>
            <a:r>
              <a:rPr lang="zh-TW" altLang="en-US" sz="3200" dirty="0" smtClean="0">
                <a:solidFill>
                  <a:srgbClr val="7030A0"/>
                </a:solidFill>
              </a:rPr>
              <a:t>答案</a:t>
            </a:r>
            <a:endParaRPr lang="zh-TW" altLang="en-US" sz="3200" dirty="0" smtClean="0">
              <a:solidFill>
                <a:srgbClr val="7030A0"/>
              </a:solidFill>
              <a:latin typeface="標楷體" pitchFamily="65" charset="-120"/>
              <a:sym typeface="新細明體" pitchFamily="18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教育局教育心理服務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36</a:t>
            </a:fld>
            <a:endParaRPr lang="en-US" altLang="zh-TW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7467" y="4725149"/>
            <a:ext cx="540000" cy="14401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27984" y="4689160"/>
            <a:ext cx="354832" cy="18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69939" y="4693668"/>
            <a:ext cx="540000" cy="1440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51920" y="5589240"/>
            <a:ext cx="539958" cy="144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63435" y="3799028"/>
            <a:ext cx="540000" cy="144011"/>
          </a:xfrm>
          <a:prstGeom prst="rect">
            <a:avLst/>
          </a:prstGeom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16416" y="3788588"/>
            <a:ext cx="269980" cy="13695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443732" y="2545740"/>
            <a:ext cx="52075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+mn-ea"/>
                <a:ea typeface="+mn-ea"/>
              </a:rPr>
              <a:t>例</a:t>
            </a:r>
            <a:endParaRPr lang="zh-HK" altLang="en-US" sz="2800" dirty="0">
              <a:latin typeface="+mn-ea"/>
              <a:ea typeface="+mn-ea"/>
            </a:endParaRPr>
          </a:p>
        </p:txBody>
      </p:sp>
      <p:sp>
        <p:nvSpPr>
          <p:cNvPr id="16" name="Content Placeholder 4"/>
          <p:cNvSpPr txBox="1">
            <a:spLocks/>
          </p:cNvSpPr>
          <p:nvPr/>
        </p:nvSpPr>
        <p:spPr bwMode="auto">
          <a:xfrm>
            <a:off x="364627" y="1525606"/>
            <a:ext cx="845584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標楷體" panose="03000509000000000000" pitchFamily="65" charset="-120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lnSpc>
                <a:spcPts val="4300"/>
              </a:lnSpc>
              <a:buFont typeface="Arial" pitchFamily="34" charset="0"/>
              <a:buNone/>
              <a:defRPr/>
            </a:pPr>
            <a:r>
              <a:rPr kumimoji="0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kumimoji="0"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作者運用了甚麼詞語或短句來形容小貓的身體部分</a:t>
            </a:r>
            <a:r>
              <a:rPr kumimoji="0"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﹖</a:t>
            </a:r>
            <a:r>
              <a:rPr kumimoji="0"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請把它們圈         出來。</a:t>
            </a:r>
            <a:endParaRPr kumimoji="0"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ts val="4300"/>
              </a:lnSpc>
              <a:buFont typeface="Arial" pitchFamily="34" charset="0"/>
              <a:buNone/>
              <a:defRPr/>
            </a:pPr>
            <a:endParaRPr kumimoji="0" lang="zh-HK" alt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4191281" y="2198364"/>
            <a:ext cx="812767" cy="4391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3" name="Rounded Rectangle 22"/>
          <p:cNvSpPr/>
          <p:nvPr/>
        </p:nvSpPr>
        <p:spPr>
          <a:xfrm>
            <a:off x="864911" y="4293096"/>
            <a:ext cx="1258817" cy="4391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4" name="Rounded Rectangle 23"/>
          <p:cNvSpPr/>
          <p:nvPr/>
        </p:nvSpPr>
        <p:spPr>
          <a:xfrm>
            <a:off x="4765899" y="4345865"/>
            <a:ext cx="900000" cy="4391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5" name="Rounded Rectangle 24"/>
          <p:cNvSpPr/>
          <p:nvPr/>
        </p:nvSpPr>
        <p:spPr>
          <a:xfrm>
            <a:off x="6516215" y="4349602"/>
            <a:ext cx="2404937" cy="4391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6" name="Rounded Rectangle 25"/>
          <p:cNvSpPr/>
          <p:nvPr/>
        </p:nvSpPr>
        <p:spPr>
          <a:xfrm>
            <a:off x="251520" y="5229200"/>
            <a:ext cx="973536" cy="4391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7" name="Rounded Rectangle 26"/>
          <p:cNvSpPr/>
          <p:nvPr/>
        </p:nvSpPr>
        <p:spPr>
          <a:xfrm>
            <a:off x="2627784" y="5229200"/>
            <a:ext cx="869390" cy="4391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8" name="Rounded Rectangle 27"/>
          <p:cNvSpPr/>
          <p:nvPr/>
        </p:nvSpPr>
        <p:spPr>
          <a:xfrm>
            <a:off x="3491880" y="5229200"/>
            <a:ext cx="280345" cy="4391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525759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924944"/>
            <a:ext cx="8964488" cy="2970080"/>
          </a:xfrm>
          <a:prstGeom prst="rect">
            <a:avLst/>
          </a:prstGeom>
        </p:spPr>
      </p:pic>
      <p:sp>
        <p:nvSpPr>
          <p:cNvPr id="24578" name="Shape 460"/>
          <p:cNvSpPr>
            <a:spLocks noGrp="1"/>
          </p:cNvSpPr>
          <p:nvPr>
            <p:ph type="title"/>
          </p:nvPr>
        </p:nvSpPr>
        <p:spPr>
          <a:xfrm>
            <a:off x="467544" y="-12526"/>
            <a:ext cx="8229600" cy="1619416"/>
          </a:xfrm>
        </p:spPr>
        <p:txBody>
          <a:bodyPr lIns="0" tIns="0" rIns="0" bIns="0"/>
          <a:lstStyle/>
          <a:p>
            <a:pPr eaLnBrk="1" hangingPunct="1"/>
            <a:r>
              <a:rPr lang="zh-TW" altLang="en-US" sz="3200" dirty="0" smtClean="0">
                <a:solidFill>
                  <a:srgbClr val="7030A0"/>
                </a:solidFill>
              </a:rPr>
              <a:t>工作紙</a:t>
            </a:r>
            <a:r>
              <a:rPr lang="en-US" altLang="en-US" sz="3200" dirty="0" smtClean="0">
                <a:solidFill>
                  <a:srgbClr val="7030A0"/>
                </a:solidFill>
              </a:rPr>
              <a:t>(</a:t>
            </a:r>
            <a:r>
              <a:rPr lang="zh-TW" altLang="en-US" sz="3200" dirty="0" smtClean="0">
                <a:solidFill>
                  <a:srgbClr val="7030A0"/>
                </a:solidFill>
              </a:rPr>
              <a:t>二</a:t>
            </a:r>
            <a:r>
              <a:rPr lang="en-US" altLang="en-US" sz="3200" dirty="0" smtClean="0">
                <a:solidFill>
                  <a:srgbClr val="7030A0"/>
                </a:solidFill>
              </a:rPr>
              <a:t>)</a:t>
            </a:r>
            <a:br>
              <a:rPr lang="en-US" altLang="en-US" sz="3200" dirty="0" smtClean="0">
                <a:solidFill>
                  <a:srgbClr val="7030A0"/>
                </a:solidFill>
              </a:rPr>
            </a:br>
            <a:r>
              <a:rPr lang="en-US" altLang="zh-TW" sz="3200" dirty="0" smtClean="0">
                <a:solidFill>
                  <a:srgbClr val="7030A0"/>
                </a:solidFill>
              </a:rPr>
              <a:t>〈</a:t>
            </a:r>
            <a:r>
              <a:rPr lang="zh-TW" altLang="en-US" sz="3200" dirty="0" smtClean="0">
                <a:solidFill>
                  <a:srgbClr val="7030A0"/>
                </a:solidFill>
              </a:rPr>
              <a:t>我家的小貓</a:t>
            </a:r>
            <a:r>
              <a:rPr lang="en-US" altLang="zh-TW" sz="3200" dirty="0" smtClean="0">
                <a:solidFill>
                  <a:srgbClr val="7030A0"/>
                </a:solidFill>
              </a:rPr>
              <a:t>〉</a:t>
            </a:r>
            <a:r>
              <a:rPr lang="zh-TW" altLang="en-US" sz="3200" dirty="0" smtClean="0">
                <a:solidFill>
                  <a:srgbClr val="7030A0"/>
                </a:solidFill>
              </a:rPr>
              <a:t>答案</a:t>
            </a:r>
            <a:endParaRPr lang="zh-TW" altLang="en-US" sz="3200" dirty="0" smtClean="0">
              <a:solidFill>
                <a:srgbClr val="7030A0"/>
              </a:solidFill>
              <a:latin typeface="標楷體" pitchFamily="65" charset="-120"/>
              <a:sym typeface="新細明體" pitchFamily="18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教育局教育心理服務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37</a:t>
            </a:fld>
            <a:endParaRPr lang="en-US" altLang="zh-TW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7467" y="4725149"/>
            <a:ext cx="540000" cy="14401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27984" y="4689160"/>
            <a:ext cx="354832" cy="18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69939" y="4693668"/>
            <a:ext cx="540000" cy="1440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51920" y="5589240"/>
            <a:ext cx="539958" cy="144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63435" y="3799028"/>
            <a:ext cx="540000" cy="144011"/>
          </a:xfrm>
          <a:prstGeom prst="rect">
            <a:avLst/>
          </a:prstGeom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16416" y="3788588"/>
            <a:ext cx="269980" cy="13695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443732" y="2545740"/>
            <a:ext cx="52075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+mn-ea"/>
                <a:ea typeface="+mn-ea"/>
              </a:rPr>
              <a:t>例</a:t>
            </a:r>
            <a:endParaRPr lang="zh-HK" altLang="en-US" sz="2800" dirty="0">
              <a:latin typeface="+mn-ea"/>
              <a:ea typeface="+mn-ea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64911" y="4293096"/>
            <a:ext cx="1258817" cy="4391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4" name="Rounded Rectangle 23"/>
          <p:cNvSpPr/>
          <p:nvPr/>
        </p:nvSpPr>
        <p:spPr>
          <a:xfrm>
            <a:off x="4765899" y="4345865"/>
            <a:ext cx="900000" cy="4391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5" name="Rounded Rectangle 24"/>
          <p:cNvSpPr/>
          <p:nvPr/>
        </p:nvSpPr>
        <p:spPr>
          <a:xfrm>
            <a:off x="6516215" y="4349602"/>
            <a:ext cx="2404937" cy="4391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6" name="Rounded Rectangle 25"/>
          <p:cNvSpPr/>
          <p:nvPr/>
        </p:nvSpPr>
        <p:spPr>
          <a:xfrm>
            <a:off x="251520" y="5229200"/>
            <a:ext cx="973536" cy="4391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7" name="Rounded Rectangle 26"/>
          <p:cNvSpPr/>
          <p:nvPr/>
        </p:nvSpPr>
        <p:spPr>
          <a:xfrm>
            <a:off x="2627784" y="5229200"/>
            <a:ext cx="869390" cy="4391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8" name="Rounded Rectangle 27"/>
          <p:cNvSpPr/>
          <p:nvPr/>
        </p:nvSpPr>
        <p:spPr>
          <a:xfrm>
            <a:off x="3491880" y="5229200"/>
            <a:ext cx="280345" cy="4391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9" name="Content Placeholder 4"/>
          <p:cNvSpPr>
            <a:spLocks noGrp="1"/>
          </p:cNvSpPr>
          <p:nvPr>
            <p:ph idx="1"/>
          </p:nvPr>
        </p:nvSpPr>
        <p:spPr>
          <a:xfrm>
            <a:off x="294579" y="1528842"/>
            <a:ext cx="8229600" cy="3281155"/>
          </a:xfrm>
        </p:spPr>
        <p:txBody>
          <a:bodyPr/>
          <a:lstStyle/>
          <a:p>
            <a:pPr marL="0" indent="0" eaLnBrk="1" hangingPunct="1">
              <a:lnSpc>
                <a:spcPts val="4300"/>
              </a:lnSpc>
              <a:buNone/>
              <a:defRPr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  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箭咀            把這些詞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句與被描寫的身體部位連起來。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ts val="4300"/>
              </a:lnSpc>
              <a:buNone/>
              <a:defRPr/>
            </a:pPr>
            <a:r>
              <a:rPr lang="en-US" altLang="zh-TW" dirty="0" smtClean="0"/>
              <a:t>     </a:t>
            </a:r>
            <a:endParaRPr lang="zh-HK" altLang="en-US" dirty="0"/>
          </a:p>
        </p:txBody>
      </p:sp>
      <p:sp>
        <p:nvSpPr>
          <p:cNvPr id="30" name="弧形箭號 (下彎) 16"/>
          <p:cNvSpPr/>
          <p:nvPr/>
        </p:nvSpPr>
        <p:spPr>
          <a:xfrm>
            <a:off x="2267744" y="1563834"/>
            <a:ext cx="1116183" cy="372841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弧形箭號 (下彎) 16"/>
          <p:cNvSpPr/>
          <p:nvPr/>
        </p:nvSpPr>
        <p:spPr>
          <a:xfrm flipH="1">
            <a:off x="623212" y="3943993"/>
            <a:ext cx="1292875" cy="401871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弧形箭號 (下彎) 16"/>
          <p:cNvSpPr/>
          <p:nvPr/>
        </p:nvSpPr>
        <p:spPr>
          <a:xfrm flipH="1">
            <a:off x="4582344" y="4007173"/>
            <a:ext cx="876333" cy="366260"/>
          </a:xfrm>
          <a:prstGeom prst="curvedDownArrow">
            <a:avLst>
              <a:gd name="adj1" fmla="val 25000"/>
              <a:gd name="adj2" fmla="val 50000"/>
              <a:gd name="adj3" fmla="val 2852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弧形箭號 (下彎) 16"/>
          <p:cNvSpPr/>
          <p:nvPr/>
        </p:nvSpPr>
        <p:spPr>
          <a:xfrm flipH="1">
            <a:off x="6253813" y="3973058"/>
            <a:ext cx="1535955" cy="387319"/>
          </a:xfrm>
          <a:prstGeom prst="curvedDownArrow">
            <a:avLst>
              <a:gd name="adj1" fmla="val 25000"/>
              <a:gd name="adj2" fmla="val 50000"/>
              <a:gd name="adj3" fmla="val 17003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弧形箭號 (下彎) 16"/>
          <p:cNvSpPr/>
          <p:nvPr/>
        </p:nvSpPr>
        <p:spPr>
          <a:xfrm>
            <a:off x="3266150" y="4855232"/>
            <a:ext cx="1116183" cy="372841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弧形箭號 (下彎) 16"/>
          <p:cNvSpPr/>
          <p:nvPr/>
        </p:nvSpPr>
        <p:spPr>
          <a:xfrm>
            <a:off x="3682093" y="5060651"/>
            <a:ext cx="549573" cy="240781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458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924944"/>
            <a:ext cx="8964488" cy="2970080"/>
          </a:xfrm>
          <a:prstGeom prst="rect">
            <a:avLst/>
          </a:prstGeom>
        </p:spPr>
      </p:pic>
      <p:sp>
        <p:nvSpPr>
          <p:cNvPr id="24578" name="Shape 460"/>
          <p:cNvSpPr>
            <a:spLocks noGrp="1"/>
          </p:cNvSpPr>
          <p:nvPr>
            <p:ph type="title"/>
          </p:nvPr>
        </p:nvSpPr>
        <p:spPr>
          <a:xfrm>
            <a:off x="467544" y="-12526"/>
            <a:ext cx="8229600" cy="1619416"/>
          </a:xfrm>
        </p:spPr>
        <p:txBody>
          <a:bodyPr lIns="0" tIns="0" rIns="0" bIns="0"/>
          <a:lstStyle/>
          <a:p>
            <a:pPr eaLnBrk="1" hangingPunct="1"/>
            <a:r>
              <a:rPr lang="zh-TW" altLang="en-US" sz="3200" dirty="0" smtClean="0">
                <a:solidFill>
                  <a:srgbClr val="7030A0"/>
                </a:solidFill>
              </a:rPr>
              <a:t>工作紙</a:t>
            </a:r>
            <a:r>
              <a:rPr lang="en-US" altLang="en-US" sz="3200" dirty="0" smtClean="0">
                <a:solidFill>
                  <a:srgbClr val="7030A0"/>
                </a:solidFill>
              </a:rPr>
              <a:t>(</a:t>
            </a:r>
            <a:r>
              <a:rPr lang="zh-TW" altLang="en-US" sz="3200" dirty="0" smtClean="0">
                <a:solidFill>
                  <a:srgbClr val="7030A0"/>
                </a:solidFill>
              </a:rPr>
              <a:t>二</a:t>
            </a:r>
            <a:r>
              <a:rPr lang="en-US" altLang="en-US" sz="3200" dirty="0" smtClean="0">
                <a:solidFill>
                  <a:srgbClr val="7030A0"/>
                </a:solidFill>
              </a:rPr>
              <a:t>)</a:t>
            </a:r>
            <a:br>
              <a:rPr lang="en-US" altLang="en-US" sz="3200" dirty="0" smtClean="0">
                <a:solidFill>
                  <a:srgbClr val="7030A0"/>
                </a:solidFill>
              </a:rPr>
            </a:br>
            <a:r>
              <a:rPr lang="en-US" altLang="zh-TW" sz="3200" dirty="0" smtClean="0">
                <a:solidFill>
                  <a:srgbClr val="7030A0"/>
                </a:solidFill>
              </a:rPr>
              <a:t>〈</a:t>
            </a:r>
            <a:r>
              <a:rPr lang="zh-TW" altLang="en-US" sz="3200" dirty="0" smtClean="0">
                <a:solidFill>
                  <a:srgbClr val="7030A0"/>
                </a:solidFill>
              </a:rPr>
              <a:t>我家的小貓</a:t>
            </a:r>
            <a:r>
              <a:rPr lang="en-US" altLang="zh-TW" sz="3200" dirty="0" smtClean="0">
                <a:solidFill>
                  <a:srgbClr val="7030A0"/>
                </a:solidFill>
              </a:rPr>
              <a:t>〉</a:t>
            </a:r>
            <a:r>
              <a:rPr lang="zh-TW" altLang="en-US" sz="3200" dirty="0" smtClean="0">
                <a:solidFill>
                  <a:srgbClr val="7030A0"/>
                </a:solidFill>
              </a:rPr>
              <a:t>答案</a:t>
            </a:r>
            <a:endParaRPr lang="zh-TW" altLang="en-US" sz="3200" dirty="0" smtClean="0">
              <a:solidFill>
                <a:srgbClr val="7030A0"/>
              </a:solidFill>
              <a:latin typeface="標楷體" pitchFamily="65" charset="-120"/>
              <a:sym typeface="新細明體" pitchFamily="18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dirty="0" smtClean="0"/>
              <a:t>教育局教育心理服務</a:t>
            </a:r>
            <a:r>
              <a:rPr lang="en-US" altLang="zh-TW" dirty="0" smtClean="0"/>
              <a:t>(</a:t>
            </a:r>
            <a:r>
              <a:rPr lang="zh-TW" altLang="en-US" dirty="0" smtClean="0"/>
              <a:t>新界東</a:t>
            </a:r>
            <a:r>
              <a:rPr lang="en-US" altLang="zh-TW" dirty="0" smtClean="0"/>
              <a:t>)</a:t>
            </a:r>
            <a:r>
              <a:rPr lang="zh-TW" altLang="en-US" dirty="0" smtClean="0"/>
              <a:t>組 </a:t>
            </a:r>
            <a:r>
              <a:rPr lang="en-US" altLang="zh-TW" dirty="0" smtClean="0"/>
              <a:t>©2019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38</a:t>
            </a:fld>
            <a:endParaRPr lang="en-US" altLang="zh-TW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37467" y="4725149"/>
            <a:ext cx="540000" cy="14401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27984" y="4689160"/>
            <a:ext cx="354832" cy="180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69939" y="4693668"/>
            <a:ext cx="540000" cy="14401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51920" y="5589240"/>
            <a:ext cx="539958" cy="144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hotocopy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63435" y="3799028"/>
            <a:ext cx="540000" cy="144011"/>
          </a:xfrm>
          <a:prstGeom prst="rect">
            <a:avLst/>
          </a:prstGeom>
          <a:ln>
            <a:noFill/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316416" y="3788588"/>
            <a:ext cx="269980" cy="13695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443732" y="2545740"/>
            <a:ext cx="52075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+mn-ea"/>
                <a:ea typeface="+mn-ea"/>
              </a:rPr>
              <a:t>例</a:t>
            </a:r>
            <a:endParaRPr lang="zh-HK" altLang="en-US" sz="2800" dirty="0">
              <a:latin typeface="+mn-ea"/>
              <a:ea typeface="+mn-ea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864911" y="4293096"/>
            <a:ext cx="1258817" cy="4391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4" name="Rounded Rectangle 23"/>
          <p:cNvSpPr/>
          <p:nvPr/>
        </p:nvSpPr>
        <p:spPr>
          <a:xfrm>
            <a:off x="4765899" y="4345865"/>
            <a:ext cx="900000" cy="4391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5" name="Rounded Rectangle 24"/>
          <p:cNvSpPr/>
          <p:nvPr/>
        </p:nvSpPr>
        <p:spPr>
          <a:xfrm>
            <a:off x="6516215" y="4349602"/>
            <a:ext cx="2404937" cy="4391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6" name="Rounded Rectangle 25"/>
          <p:cNvSpPr/>
          <p:nvPr/>
        </p:nvSpPr>
        <p:spPr>
          <a:xfrm>
            <a:off x="251520" y="5229200"/>
            <a:ext cx="973536" cy="4391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7" name="Rounded Rectangle 26"/>
          <p:cNvSpPr/>
          <p:nvPr/>
        </p:nvSpPr>
        <p:spPr>
          <a:xfrm>
            <a:off x="2627784" y="5229200"/>
            <a:ext cx="869390" cy="4391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28" name="Rounded Rectangle 27"/>
          <p:cNvSpPr/>
          <p:nvPr/>
        </p:nvSpPr>
        <p:spPr>
          <a:xfrm>
            <a:off x="3491880" y="5229200"/>
            <a:ext cx="280345" cy="4391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  <p:sp>
        <p:nvSpPr>
          <p:cNvPr id="31" name="弧形箭號 (下彎) 16"/>
          <p:cNvSpPr/>
          <p:nvPr/>
        </p:nvSpPr>
        <p:spPr>
          <a:xfrm flipH="1">
            <a:off x="623212" y="3943993"/>
            <a:ext cx="1292875" cy="401871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弧形箭號 (下彎) 16"/>
          <p:cNvSpPr/>
          <p:nvPr/>
        </p:nvSpPr>
        <p:spPr>
          <a:xfrm flipH="1">
            <a:off x="4582344" y="4007173"/>
            <a:ext cx="876333" cy="366260"/>
          </a:xfrm>
          <a:prstGeom prst="curvedDownArrow">
            <a:avLst>
              <a:gd name="adj1" fmla="val 25000"/>
              <a:gd name="adj2" fmla="val 50000"/>
              <a:gd name="adj3" fmla="val 28520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弧形箭號 (下彎) 16"/>
          <p:cNvSpPr/>
          <p:nvPr/>
        </p:nvSpPr>
        <p:spPr>
          <a:xfrm flipH="1">
            <a:off x="6253813" y="3973058"/>
            <a:ext cx="1535955" cy="387319"/>
          </a:xfrm>
          <a:prstGeom prst="curvedDownArrow">
            <a:avLst>
              <a:gd name="adj1" fmla="val 25000"/>
              <a:gd name="adj2" fmla="val 50000"/>
              <a:gd name="adj3" fmla="val 17003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弧形箭號 (下彎) 16"/>
          <p:cNvSpPr/>
          <p:nvPr/>
        </p:nvSpPr>
        <p:spPr>
          <a:xfrm>
            <a:off x="3266150" y="4855232"/>
            <a:ext cx="1116183" cy="372841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弧形箭號 (下彎) 16"/>
          <p:cNvSpPr/>
          <p:nvPr/>
        </p:nvSpPr>
        <p:spPr>
          <a:xfrm>
            <a:off x="3682093" y="5060651"/>
            <a:ext cx="549573" cy="240781"/>
          </a:xfrm>
          <a:prstGeom prst="curved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Content Placeholder 4"/>
          <p:cNvSpPr>
            <a:spLocks noGrp="1"/>
          </p:cNvSpPr>
          <p:nvPr>
            <p:ph idx="1"/>
          </p:nvPr>
        </p:nvSpPr>
        <p:spPr>
          <a:xfrm>
            <a:off x="369334" y="1412965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TW" dirty="0" smtClean="0"/>
              <a:t>. </a:t>
            </a:r>
            <a:r>
              <a:rPr lang="zh-TW" altLang="en-US" dirty="0" smtClean="0"/>
              <a:t>作者</a:t>
            </a:r>
            <a:r>
              <a:rPr lang="zh-TW" altLang="en-US" dirty="0"/>
              <a:t>用了</a:t>
            </a:r>
            <a:r>
              <a:rPr lang="en-US" u="sng" dirty="0"/>
              <a:t>  </a:t>
            </a:r>
            <a:r>
              <a:rPr lang="zh-TW" altLang="en-US" u="sng" dirty="0"/>
              <a:t>形容詞 </a:t>
            </a:r>
            <a:r>
              <a:rPr lang="en-US" u="sng" dirty="0"/>
              <a:t>/  </a:t>
            </a:r>
            <a:r>
              <a:rPr lang="zh-TW" altLang="en-US" u="sng" dirty="0"/>
              <a:t>動詞 </a:t>
            </a:r>
            <a:r>
              <a:rPr lang="en-US" u="sng" dirty="0"/>
              <a:t> /  </a:t>
            </a:r>
            <a:r>
              <a:rPr lang="zh-TW" altLang="en-US" u="sng" dirty="0"/>
              <a:t>比喻句 </a:t>
            </a:r>
            <a:r>
              <a:rPr lang="zh-TW" altLang="en-US" dirty="0"/>
              <a:t>來描寫小貓的外貌。</a:t>
            </a:r>
            <a:r>
              <a:rPr lang="en-US" dirty="0"/>
              <a:t>(</a:t>
            </a:r>
            <a:r>
              <a:rPr lang="zh-TW" altLang="en-US" dirty="0"/>
              <a:t>圈出正確答案，答案可多於一個</a:t>
            </a:r>
            <a:r>
              <a:rPr lang="en-US" dirty="0"/>
              <a:t>)</a:t>
            </a:r>
          </a:p>
          <a:p>
            <a:pPr marL="0" indent="0" eaLnBrk="1" hangingPunct="1">
              <a:lnSpc>
                <a:spcPts val="4300"/>
              </a:lnSpc>
              <a:buNone/>
              <a:defRPr/>
            </a:pPr>
            <a:r>
              <a:rPr lang="en-US" altLang="zh-TW" dirty="0" smtClean="0"/>
              <a:t>     </a:t>
            </a:r>
            <a:endParaRPr lang="zh-HK" altLang="en-US" dirty="0"/>
          </a:p>
        </p:txBody>
      </p:sp>
      <p:sp>
        <p:nvSpPr>
          <p:cNvPr id="37" name="Oval 2"/>
          <p:cNvSpPr>
            <a:spLocks noChangeArrowheads="1"/>
          </p:cNvSpPr>
          <p:nvPr/>
        </p:nvSpPr>
        <p:spPr bwMode="auto">
          <a:xfrm>
            <a:off x="2483768" y="1392842"/>
            <a:ext cx="1476108" cy="703668"/>
          </a:xfrm>
          <a:prstGeom prst="ellipse">
            <a:avLst/>
          </a:prstGeom>
          <a:solidFill>
            <a:srgbClr val="FFFFFF">
              <a:alpha val="0"/>
            </a:srgb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Oval 2"/>
          <p:cNvSpPr>
            <a:spLocks noChangeArrowheads="1"/>
          </p:cNvSpPr>
          <p:nvPr/>
        </p:nvSpPr>
        <p:spPr bwMode="auto">
          <a:xfrm>
            <a:off x="5458677" y="1386030"/>
            <a:ext cx="1440160" cy="703668"/>
          </a:xfrm>
          <a:prstGeom prst="ellipse">
            <a:avLst/>
          </a:prstGeom>
          <a:solidFill>
            <a:srgbClr val="FFFFFF">
              <a:alpha val="0"/>
            </a:srgbClr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4565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5" y="3190111"/>
            <a:ext cx="8956035" cy="2781300"/>
          </a:xfrm>
          <a:prstGeom prst="rect">
            <a:avLst/>
          </a:prstGeom>
        </p:spPr>
      </p:pic>
      <p:sp>
        <p:nvSpPr>
          <p:cNvPr id="24578" name="Shape 460"/>
          <p:cNvSpPr>
            <a:spLocks noGrp="1"/>
          </p:cNvSpPr>
          <p:nvPr>
            <p:ph type="title"/>
          </p:nvPr>
        </p:nvSpPr>
        <p:spPr>
          <a:xfrm>
            <a:off x="467544" y="-12526"/>
            <a:ext cx="8229600" cy="1619416"/>
          </a:xfrm>
        </p:spPr>
        <p:txBody>
          <a:bodyPr lIns="0" tIns="0" rIns="0" bIns="0"/>
          <a:lstStyle/>
          <a:p>
            <a:pPr eaLnBrk="1" hangingPunct="1"/>
            <a:r>
              <a:rPr lang="zh-TW" altLang="en-US" sz="3200" dirty="0" smtClean="0">
                <a:solidFill>
                  <a:srgbClr val="7030A0"/>
                </a:solidFill>
              </a:rPr>
              <a:t>工作紙</a:t>
            </a:r>
            <a:r>
              <a:rPr lang="en-US" altLang="en-US" sz="3200" dirty="0" smtClean="0">
                <a:solidFill>
                  <a:srgbClr val="7030A0"/>
                </a:solidFill>
              </a:rPr>
              <a:t>(</a:t>
            </a:r>
            <a:r>
              <a:rPr lang="zh-TW" altLang="en-US" sz="3200" dirty="0" smtClean="0">
                <a:solidFill>
                  <a:srgbClr val="7030A0"/>
                </a:solidFill>
              </a:rPr>
              <a:t>二</a:t>
            </a:r>
            <a:r>
              <a:rPr lang="en-US" altLang="en-US" sz="3200" dirty="0" smtClean="0">
                <a:solidFill>
                  <a:srgbClr val="7030A0"/>
                </a:solidFill>
              </a:rPr>
              <a:t>)</a:t>
            </a:r>
            <a:br>
              <a:rPr lang="en-US" altLang="en-US" sz="3200" dirty="0" smtClean="0">
                <a:solidFill>
                  <a:srgbClr val="7030A0"/>
                </a:solidFill>
              </a:rPr>
            </a:br>
            <a:r>
              <a:rPr lang="en-US" altLang="zh-TW" sz="3200" dirty="0" smtClean="0">
                <a:solidFill>
                  <a:srgbClr val="7030A0"/>
                </a:solidFill>
              </a:rPr>
              <a:t>〈</a:t>
            </a:r>
            <a:r>
              <a:rPr lang="zh-TW" altLang="en-US" sz="3200" dirty="0" smtClean="0">
                <a:solidFill>
                  <a:srgbClr val="7030A0"/>
                </a:solidFill>
              </a:rPr>
              <a:t>我家的小貓</a:t>
            </a:r>
            <a:r>
              <a:rPr lang="en-US" altLang="zh-TW" sz="3200" dirty="0" smtClean="0">
                <a:solidFill>
                  <a:srgbClr val="7030A0"/>
                </a:solidFill>
              </a:rPr>
              <a:t>〉</a:t>
            </a:r>
            <a:r>
              <a:rPr lang="zh-TW" altLang="en-US" sz="3200" dirty="0" smtClean="0">
                <a:solidFill>
                  <a:srgbClr val="7030A0"/>
                </a:solidFill>
              </a:rPr>
              <a:t>答案</a:t>
            </a:r>
            <a:endParaRPr lang="zh-TW" altLang="en-US" sz="3200" dirty="0" smtClean="0">
              <a:solidFill>
                <a:srgbClr val="7030A0"/>
              </a:solidFill>
              <a:latin typeface="標楷體" pitchFamily="65" charset="-120"/>
              <a:sym typeface="新細明體" pitchFamily="18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39</a:t>
            </a:fld>
            <a:endParaRPr lang="en-US" altLang="zh-TW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3184" y="1500602"/>
            <a:ext cx="8229600" cy="4525963"/>
          </a:xfrm>
        </p:spPr>
        <p:txBody>
          <a:bodyPr/>
          <a:lstStyle/>
          <a:p>
            <a:pPr marL="0" indent="0" eaLnBrk="1" hangingPunct="1">
              <a:lnSpc>
                <a:spcPts val="4300"/>
              </a:lnSpc>
              <a:buNone/>
              <a:defRPr/>
            </a:pPr>
            <a:r>
              <a:rPr lang="en-US" altLang="zh-TW" dirty="0" smtClean="0"/>
              <a:t>     </a:t>
            </a:r>
            <a:endParaRPr lang="zh-HK" altLang="en-US" dirty="0"/>
          </a:p>
        </p:txBody>
      </p:sp>
      <p:sp>
        <p:nvSpPr>
          <p:cNvPr id="35" name="圓角矩形圖說文字 10"/>
          <p:cNvSpPr/>
          <p:nvPr/>
        </p:nvSpPr>
        <p:spPr>
          <a:xfrm>
            <a:off x="1707168" y="1615170"/>
            <a:ext cx="7022207" cy="1105876"/>
          </a:xfrm>
          <a:prstGeom prst="wedgeRoundRectCallout">
            <a:avLst>
              <a:gd name="adj1" fmla="val -54986"/>
              <a:gd name="adj2" fmla="val 13095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zh-TW" dirty="0" smtClean="0">
                <a:latin typeface="+mn-ea"/>
                <a:ea typeface="+mn-ea"/>
                <a:cs typeface="Avenir Roman"/>
              </a:rPr>
              <a:t>6. </a:t>
            </a:r>
            <a:r>
              <a:rPr lang="zh-TW" altLang="en-US" smtClean="0">
                <a:latin typeface="+mn-ea"/>
                <a:ea typeface="+mn-ea"/>
                <a:cs typeface="Avenir Roman"/>
              </a:rPr>
              <a:t>挑戰題：你</a:t>
            </a:r>
            <a:r>
              <a:rPr lang="zh-TW" altLang="en-US" dirty="0" smtClean="0">
                <a:latin typeface="+mn-ea"/>
                <a:ea typeface="+mn-ea"/>
                <a:cs typeface="Avenir Roman"/>
              </a:rPr>
              <a:t>知道這</a:t>
            </a:r>
            <a:r>
              <a:rPr lang="zh-TW" altLang="en-US" dirty="0">
                <a:latin typeface="+mn-ea"/>
                <a:ea typeface="+mn-ea"/>
                <a:cs typeface="Avenir Roman"/>
              </a:rPr>
              <a:t>句的描寫對象</a:t>
            </a:r>
            <a:r>
              <a:rPr lang="zh-TW" altLang="en-US" dirty="0" smtClean="0">
                <a:latin typeface="+mn-ea"/>
                <a:ea typeface="+mn-ea"/>
                <a:cs typeface="Avenir Roman"/>
              </a:rPr>
              <a:t>是</a:t>
            </a:r>
            <a:endParaRPr lang="en-US" altLang="zh-TW" dirty="0" smtClean="0">
              <a:latin typeface="+mn-ea"/>
              <a:ea typeface="+mn-ea"/>
              <a:cs typeface="Avenir Roman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en-US" altLang="zh-TW" dirty="0">
                <a:latin typeface="+mn-ea"/>
                <a:ea typeface="+mn-ea"/>
                <a:cs typeface="Avenir Roman"/>
              </a:rPr>
              <a:t> </a:t>
            </a:r>
            <a:r>
              <a:rPr lang="en-US" altLang="zh-TW" dirty="0" smtClean="0">
                <a:latin typeface="+mn-ea"/>
                <a:ea typeface="+mn-ea"/>
                <a:cs typeface="Avenir Roman"/>
              </a:rPr>
              <a:t>  </a:t>
            </a:r>
            <a:r>
              <a:rPr lang="zh-TW" altLang="en-US" dirty="0" smtClean="0">
                <a:latin typeface="+mn-ea"/>
                <a:ea typeface="+mn-ea"/>
                <a:cs typeface="Avenir Roman"/>
              </a:rPr>
              <a:t>甚麼嗎</a:t>
            </a:r>
            <a:r>
              <a:rPr lang="en-US" altLang="zh-TW" dirty="0" smtClean="0">
                <a:latin typeface="+mn-ea"/>
                <a:ea typeface="+mn-ea"/>
                <a:cs typeface="Avenir Roman"/>
              </a:rPr>
              <a:t>﹖</a:t>
            </a:r>
            <a:endParaRPr lang="en-GB" altLang="zh-HK" dirty="0" smtClean="0">
              <a:latin typeface="+mn-ea"/>
              <a:ea typeface="+mn-ea"/>
              <a:cs typeface="Avenir Roman"/>
            </a:endParaRPr>
          </a:p>
        </p:txBody>
      </p:sp>
      <p:pic>
        <p:nvPicPr>
          <p:cNvPr id="34" name="圖片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69" y="971482"/>
            <a:ext cx="1544827" cy="1969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4642233" y="5185187"/>
            <a:ext cx="3821934" cy="777319"/>
          </a:xfrm>
          <a:prstGeom prst="ellipse">
            <a:avLst/>
          </a:prstGeom>
          <a:solidFill>
            <a:srgbClr val="FFFFFF">
              <a:alpha val="0"/>
            </a:srgbClr>
          </a:solidFill>
          <a:ln w="38100">
            <a:solidFill>
              <a:srgbClr val="538135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8426422" y="2811031"/>
            <a:ext cx="520756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+mn-ea"/>
                <a:ea typeface="+mn-ea"/>
              </a:rPr>
              <a:t>例</a:t>
            </a:r>
            <a:endParaRPr lang="zh-HK" altLang="en-US" sz="28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1348207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zh-TW" altLang="en-US" dirty="0"/>
              <a:t>活動一：</a:t>
            </a:r>
            <a:r>
              <a:rPr lang="zh-TW" altLang="en-US" dirty="0" smtClean="0"/>
              <a:t>先畫畫、再猜猜</a:t>
            </a:r>
            <a:endParaRPr lang="en-GB" altLang="en-US" dirty="0" smtClean="0"/>
          </a:p>
        </p:txBody>
      </p:sp>
      <p:sp>
        <p:nvSpPr>
          <p:cNvPr id="8" name="圓角矩形圖說文字 7"/>
          <p:cNvSpPr/>
          <p:nvPr/>
        </p:nvSpPr>
        <p:spPr>
          <a:xfrm>
            <a:off x="540366" y="1612203"/>
            <a:ext cx="6192688" cy="3603518"/>
          </a:xfrm>
          <a:prstGeom prst="wedgeRoundRectCallout">
            <a:avLst>
              <a:gd name="adj1" fmla="val 63811"/>
              <a:gd name="adj2" fmla="val 4695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32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牠有一條短而圓的</a:t>
            </a:r>
            <a:r>
              <a:rPr kumimoji="0"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尾巴</a:t>
            </a:r>
            <a:endParaRPr kumimoji="0" lang="en-US" altLang="zh-TW" sz="3200" dirty="0" smtClean="0">
              <a:solidFill>
                <a:srgbClr val="FF0000"/>
              </a:solidFill>
              <a:latin typeface="標楷體" panose="03000509000000000000" pitchFamily="65" charset="-120"/>
              <a:cs typeface="Avenir Roman"/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32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牠的</a:t>
            </a:r>
            <a:r>
              <a:rPr kumimoji="0"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上</a:t>
            </a:r>
            <a:r>
              <a:rPr kumimoji="0"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嘴唇</a:t>
            </a:r>
            <a:r>
              <a:rPr kumimoji="0"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cs typeface="Avenir Roman"/>
              </a:rPr>
              <a:t>分三瓣</a:t>
            </a:r>
            <a:endParaRPr kumimoji="0" lang="en-US" altLang="zh-TW" sz="3200" dirty="0" smtClean="0">
              <a:solidFill>
                <a:srgbClr val="000000"/>
              </a:solidFill>
              <a:latin typeface="標楷體" panose="03000509000000000000" pitchFamily="65" charset="-120"/>
              <a:cs typeface="Avenir Roman"/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32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牠有毛絨絨的</a:t>
            </a:r>
            <a:r>
              <a:rPr kumimoji="0"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身體</a:t>
            </a:r>
            <a:endParaRPr kumimoji="0" lang="en-US" altLang="zh-TW" sz="3200" dirty="0" smtClean="0">
              <a:solidFill>
                <a:srgbClr val="FF0000"/>
              </a:solidFill>
              <a:latin typeface="標楷體" panose="03000509000000000000" pitchFamily="65" charset="-120"/>
              <a:cs typeface="Avenir Roman"/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32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牠有一雙如寶石般的</a:t>
            </a:r>
            <a:r>
              <a:rPr kumimoji="0"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眼睛</a:t>
            </a:r>
            <a:endParaRPr kumimoji="0" lang="en-US" altLang="zh-TW" sz="3200" dirty="0" smtClean="0">
              <a:solidFill>
                <a:srgbClr val="FF0000"/>
              </a:solidFill>
              <a:latin typeface="標楷體" panose="03000509000000000000" pitchFamily="65" charset="-120"/>
              <a:cs typeface="Avenir Roman"/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32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牠的前</a:t>
            </a:r>
            <a:r>
              <a:rPr kumimoji="0"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腿</a:t>
            </a:r>
            <a:r>
              <a:rPr kumimoji="0" lang="zh-TW" altLang="en-US" sz="32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短、後</a:t>
            </a:r>
            <a:r>
              <a:rPr kumimoji="0"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腿</a:t>
            </a:r>
            <a:r>
              <a:rPr kumimoji="0" lang="zh-TW" altLang="en-US" sz="32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長</a:t>
            </a:r>
            <a:endParaRPr kumimoji="0" lang="en-US" altLang="zh-TW" sz="3200" dirty="0" smtClean="0">
              <a:solidFill>
                <a:srgbClr val="000000"/>
              </a:solidFill>
              <a:latin typeface="標楷體" panose="03000509000000000000" pitchFamily="65" charset="-120"/>
              <a:cs typeface="Avenir Roman"/>
            </a:endParaRPr>
          </a:p>
          <a:p>
            <a:pPr marL="514350" indent="-514350"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32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</a:t>
            </a:r>
            <a:r>
              <a:rPr kumimoji="0"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頭上</a:t>
            </a:r>
            <a:r>
              <a:rPr kumimoji="0" lang="zh-TW" altLang="en-US" sz="32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配有一對長</a:t>
            </a:r>
            <a:r>
              <a:rPr kumimoji="0" lang="zh-TW" altLang="en-US" sz="32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耳朵</a:t>
            </a:r>
            <a:endParaRPr kumimoji="0" lang="zh-HK" altLang="en-US" sz="3200" dirty="0">
              <a:solidFill>
                <a:srgbClr val="FF0000"/>
              </a:solidFill>
              <a:latin typeface="標楷體" panose="03000509000000000000" pitchFamily="65" charset="-120"/>
              <a:cs typeface="Avenir Roman"/>
            </a:endParaRPr>
          </a:p>
        </p:txBody>
      </p:sp>
      <p:pic>
        <p:nvPicPr>
          <p:cNvPr id="7" name="圖片 1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78378" y="2261958"/>
            <a:ext cx="2324100" cy="2962275"/>
          </a:xfrm>
          <a:noFill/>
        </p:spPr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6440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3311996"/>
            <a:ext cx="8891622" cy="2781300"/>
          </a:xfrm>
          <a:prstGeom prst="rect">
            <a:avLst/>
          </a:prstGeom>
        </p:spPr>
      </p:pic>
      <p:sp>
        <p:nvSpPr>
          <p:cNvPr id="24578" name="Shape 460"/>
          <p:cNvSpPr>
            <a:spLocks noGrp="1"/>
          </p:cNvSpPr>
          <p:nvPr>
            <p:ph type="title"/>
          </p:nvPr>
        </p:nvSpPr>
        <p:spPr>
          <a:xfrm>
            <a:off x="467544" y="-12526"/>
            <a:ext cx="8229600" cy="1619416"/>
          </a:xfrm>
        </p:spPr>
        <p:txBody>
          <a:bodyPr lIns="0" tIns="0" rIns="0" bIns="0"/>
          <a:lstStyle/>
          <a:p>
            <a:pPr eaLnBrk="1" hangingPunct="1"/>
            <a:r>
              <a:rPr lang="zh-TW" altLang="en-US" sz="3200" dirty="0" smtClean="0">
                <a:solidFill>
                  <a:srgbClr val="7030A0"/>
                </a:solidFill>
              </a:rPr>
              <a:t>工作紙</a:t>
            </a:r>
            <a:r>
              <a:rPr lang="en-US" altLang="en-US" sz="3200" dirty="0" smtClean="0">
                <a:solidFill>
                  <a:srgbClr val="7030A0"/>
                </a:solidFill>
              </a:rPr>
              <a:t>(</a:t>
            </a:r>
            <a:r>
              <a:rPr lang="zh-TW" altLang="en-US" sz="3200" dirty="0" smtClean="0">
                <a:solidFill>
                  <a:srgbClr val="7030A0"/>
                </a:solidFill>
              </a:rPr>
              <a:t>二</a:t>
            </a:r>
            <a:r>
              <a:rPr lang="en-US" altLang="en-US" sz="3200" dirty="0" smtClean="0">
                <a:solidFill>
                  <a:srgbClr val="7030A0"/>
                </a:solidFill>
              </a:rPr>
              <a:t>)</a:t>
            </a:r>
            <a:br>
              <a:rPr lang="en-US" altLang="en-US" sz="3200" dirty="0" smtClean="0">
                <a:solidFill>
                  <a:srgbClr val="7030A0"/>
                </a:solidFill>
              </a:rPr>
            </a:br>
            <a:r>
              <a:rPr lang="en-US" altLang="zh-TW" sz="3200" dirty="0" smtClean="0">
                <a:solidFill>
                  <a:srgbClr val="7030A0"/>
                </a:solidFill>
              </a:rPr>
              <a:t>〈</a:t>
            </a:r>
            <a:r>
              <a:rPr lang="zh-TW" altLang="en-US" sz="3200" dirty="0" smtClean="0">
                <a:solidFill>
                  <a:srgbClr val="7030A0"/>
                </a:solidFill>
              </a:rPr>
              <a:t>我家的小貓</a:t>
            </a:r>
            <a:r>
              <a:rPr lang="en-US" altLang="zh-TW" sz="3200" dirty="0" smtClean="0">
                <a:solidFill>
                  <a:srgbClr val="7030A0"/>
                </a:solidFill>
              </a:rPr>
              <a:t>〉</a:t>
            </a:r>
            <a:r>
              <a:rPr lang="zh-TW" altLang="en-US" sz="3200" dirty="0" smtClean="0">
                <a:solidFill>
                  <a:srgbClr val="7030A0"/>
                </a:solidFill>
              </a:rPr>
              <a:t>答案</a:t>
            </a:r>
            <a:endParaRPr lang="zh-TW" altLang="en-US" sz="3200" dirty="0" smtClean="0">
              <a:solidFill>
                <a:srgbClr val="7030A0"/>
              </a:solidFill>
              <a:latin typeface="標楷體" pitchFamily="65" charset="-120"/>
              <a:sym typeface="新細明體" pitchFamily="18" charset="-120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40</a:t>
            </a:fld>
            <a:endParaRPr lang="en-US" altLang="zh-TW"/>
          </a:p>
        </p:txBody>
      </p:sp>
      <p:pic>
        <p:nvPicPr>
          <p:cNvPr id="34" name="圖片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8665" y="531"/>
            <a:ext cx="2324100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迴轉箭號 4"/>
          <p:cNvSpPr/>
          <p:nvPr/>
        </p:nvSpPr>
        <p:spPr>
          <a:xfrm flipH="1">
            <a:off x="3635896" y="4208395"/>
            <a:ext cx="2016224" cy="1107582"/>
          </a:xfrm>
          <a:prstGeom prst="uturnArrow">
            <a:avLst>
              <a:gd name="adj1" fmla="val 2626"/>
              <a:gd name="adj2" fmla="val 25000"/>
              <a:gd name="adj3" fmla="val 18643"/>
              <a:gd name="adj4" fmla="val 22207"/>
              <a:gd name="adj5" fmla="val 353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28" name="迴轉箭號 27"/>
          <p:cNvSpPr/>
          <p:nvPr/>
        </p:nvSpPr>
        <p:spPr>
          <a:xfrm>
            <a:off x="3736562" y="3269615"/>
            <a:ext cx="1622247" cy="1068469"/>
          </a:xfrm>
          <a:prstGeom prst="uturnArrow">
            <a:avLst>
              <a:gd name="adj1" fmla="val 2626"/>
              <a:gd name="adj2" fmla="val 25000"/>
              <a:gd name="adj3" fmla="val 17942"/>
              <a:gd name="adj4" fmla="val 38157"/>
              <a:gd name="adj5" fmla="val 373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4" name="圓角矩形圖說文字 10"/>
          <p:cNvSpPr/>
          <p:nvPr/>
        </p:nvSpPr>
        <p:spPr>
          <a:xfrm>
            <a:off x="2206033" y="1392131"/>
            <a:ext cx="6793093" cy="1702889"/>
          </a:xfrm>
          <a:prstGeom prst="wedgeRoundRectCallout">
            <a:avLst>
              <a:gd name="adj1" fmla="val -55643"/>
              <a:gd name="adj2" fmla="val -3627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None/>
              <a:defRPr/>
            </a:pPr>
            <a:r>
              <a:rPr lang="zh-TW" altLang="en-US" sz="2300" dirty="0" smtClean="0">
                <a:latin typeface="+mn-ea"/>
                <a:ea typeface="+mn-ea"/>
                <a:cs typeface="Avenir Roman"/>
              </a:rPr>
              <a:t>要在「</a:t>
            </a:r>
            <a:r>
              <a:rPr lang="zh-TW" altLang="en-US" sz="2300" b="1" dirty="0" smtClean="0">
                <a:solidFill>
                  <a:srgbClr val="002060"/>
                </a:solidFill>
                <a:latin typeface="+mn-ea"/>
                <a:cs typeface="Avenir Roman"/>
              </a:rPr>
              <a:t>看上去</a:t>
            </a:r>
            <a:r>
              <a:rPr lang="zh-TW" altLang="en-US" sz="2300" b="1" dirty="0">
                <a:solidFill>
                  <a:srgbClr val="002060"/>
                </a:solidFill>
                <a:latin typeface="+mn-ea"/>
                <a:cs typeface="Avenir Roman"/>
              </a:rPr>
              <a:t>可愛得像一隻貓布偶」</a:t>
            </a:r>
            <a:r>
              <a:rPr lang="zh-TW" altLang="en-US" sz="2300" dirty="0" smtClean="0">
                <a:latin typeface="+mn-ea"/>
                <a:ea typeface="+mn-ea"/>
                <a:cs typeface="Avenir Roman"/>
              </a:rPr>
              <a:t>之前的文字找線索。</a:t>
            </a:r>
            <a:endParaRPr lang="en-US" altLang="zh-TW" sz="2300" dirty="0" smtClean="0">
              <a:latin typeface="+mn-ea"/>
              <a:ea typeface="+mn-ea"/>
              <a:cs typeface="Avenir Roman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zh-TW" altLang="en-US" sz="2300" dirty="0" smtClean="0">
                <a:latin typeface="+mn-ea"/>
                <a:ea typeface="+mn-ea"/>
                <a:cs typeface="Avenir Roman"/>
              </a:rPr>
              <a:t>略過形容頭、眼睛、耳的文字再往前看，你就能知道是</a:t>
            </a:r>
            <a:r>
              <a:rPr lang="zh-TW" altLang="en-US" sz="2300" b="1" dirty="0" smtClean="0">
                <a:solidFill>
                  <a:srgbClr val="FF0000"/>
                </a:solidFill>
                <a:latin typeface="+mn-ea"/>
                <a:cs typeface="Avenir Roman"/>
              </a:rPr>
              <a:t>牠</a:t>
            </a:r>
            <a:r>
              <a:rPr lang="zh-TW" altLang="en-US" sz="2300" dirty="0" smtClean="0">
                <a:latin typeface="+mn-ea"/>
                <a:ea typeface="+mn-ea"/>
                <a:cs typeface="Avenir Roman"/>
              </a:rPr>
              <a:t>，再往前看，就知道</a:t>
            </a:r>
            <a:r>
              <a:rPr lang="zh-TW" altLang="en-US" sz="2300" b="1" dirty="0" smtClean="0">
                <a:solidFill>
                  <a:srgbClr val="FF0000"/>
                </a:solidFill>
                <a:latin typeface="+mn-ea"/>
                <a:cs typeface="Avenir Roman"/>
              </a:rPr>
              <a:t>牠</a:t>
            </a:r>
            <a:r>
              <a:rPr lang="zh-TW" altLang="en-US" sz="2300" dirty="0" smtClean="0">
                <a:latin typeface="+mn-ea"/>
                <a:ea typeface="+mn-ea"/>
                <a:cs typeface="Avenir Roman"/>
              </a:rPr>
              <a:t>就是</a:t>
            </a:r>
            <a:r>
              <a:rPr lang="zh-TW" altLang="en-US" sz="2300" dirty="0" smtClean="0">
                <a:latin typeface="+mn-ea"/>
                <a:cs typeface="Avenir Roman"/>
              </a:rPr>
              <a:t>作者</a:t>
            </a:r>
            <a:r>
              <a:rPr lang="zh-TW" altLang="en-US" sz="2300" b="1" dirty="0">
                <a:solidFill>
                  <a:srgbClr val="FF0000"/>
                </a:solidFill>
                <a:latin typeface="+mn-ea"/>
                <a:cs typeface="Avenir Roman"/>
              </a:rPr>
              <a:t>家中的小貓</a:t>
            </a:r>
            <a:r>
              <a:rPr lang="zh-TW" altLang="en-US" sz="2300" dirty="0" smtClean="0">
                <a:latin typeface="+mn-ea"/>
                <a:ea typeface="+mn-ea"/>
                <a:cs typeface="Avenir Roman"/>
              </a:rPr>
              <a:t>。</a:t>
            </a:r>
            <a:endParaRPr lang="en-GB" altLang="zh-HK" sz="2300" dirty="0" smtClean="0">
              <a:latin typeface="+mn-ea"/>
              <a:ea typeface="+mn-ea"/>
              <a:cs typeface="Avenir Roman"/>
            </a:endParaRPr>
          </a:p>
        </p:txBody>
      </p:sp>
      <p:sp>
        <p:nvSpPr>
          <p:cNvPr id="15" name="Oval 2"/>
          <p:cNvSpPr>
            <a:spLocks noChangeArrowheads="1"/>
          </p:cNvSpPr>
          <p:nvPr/>
        </p:nvSpPr>
        <p:spPr bwMode="auto">
          <a:xfrm>
            <a:off x="3759280" y="4581128"/>
            <a:ext cx="452680" cy="440813"/>
          </a:xfrm>
          <a:prstGeom prst="ellipse">
            <a:avLst/>
          </a:prstGeom>
          <a:solidFill>
            <a:srgbClr val="FFFFFF">
              <a:alpha val="0"/>
            </a:srgbClr>
          </a:solidFill>
          <a:ln w="38100">
            <a:solidFill>
              <a:srgbClr val="538135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Oval 2"/>
          <p:cNvSpPr>
            <a:spLocks noChangeArrowheads="1"/>
          </p:cNvSpPr>
          <p:nvPr/>
        </p:nvSpPr>
        <p:spPr bwMode="auto">
          <a:xfrm>
            <a:off x="4707295" y="3725200"/>
            <a:ext cx="665311" cy="440813"/>
          </a:xfrm>
          <a:prstGeom prst="ellipse">
            <a:avLst/>
          </a:prstGeom>
          <a:solidFill>
            <a:srgbClr val="FFFFFF">
              <a:alpha val="0"/>
            </a:srgbClr>
          </a:solidFill>
          <a:ln w="38100">
            <a:solidFill>
              <a:srgbClr val="538135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Oval 2"/>
          <p:cNvSpPr>
            <a:spLocks noChangeArrowheads="1"/>
          </p:cNvSpPr>
          <p:nvPr/>
        </p:nvSpPr>
        <p:spPr bwMode="auto">
          <a:xfrm>
            <a:off x="4572000" y="5315977"/>
            <a:ext cx="3744416" cy="777319"/>
          </a:xfrm>
          <a:prstGeom prst="ellipse">
            <a:avLst/>
          </a:prstGeom>
          <a:solidFill>
            <a:srgbClr val="FFFFFF">
              <a:alpha val="0"/>
            </a:srgbClr>
          </a:solidFill>
          <a:ln w="38100">
            <a:solidFill>
              <a:srgbClr val="538135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474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8" grpId="0" animBg="1"/>
      <p:bldP spid="14" grpId="0" animBg="1"/>
      <p:bldP spid="15" grpId="0" animBg="1"/>
      <p:bldP spid="16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雲朵形圖說文字 5"/>
          <p:cNvSpPr/>
          <p:nvPr/>
        </p:nvSpPr>
        <p:spPr>
          <a:xfrm>
            <a:off x="251520" y="4221089"/>
            <a:ext cx="7731100" cy="2036052"/>
          </a:xfrm>
          <a:prstGeom prst="cloudCallout">
            <a:avLst>
              <a:gd name="adj1" fmla="val -44580"/>
              <a:gd name="adj2" fmla="val 4716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Shape 464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pPr eaLnBrk="1" hangingPunct="1"/>
            <a:r>
              <a:rPr lang="zh-TW" altLang="en-US" dirty="0" smtClean="0">
                <a:latin typeface="Garamond" pitchFamily="18" charset="0"/>
              </a:rPr>
              <a:t>小結</a:t>
            </a:r>
          </a:p>
        </p:txBody>
      </p:sp>
      <p:sp>
        <p:nvSpPr>
          <p:cNvPr id="26627" name="Shape 465"/>
          <p:cNvSpPr>
            <a:spLocks noGrp="1"/>
          </p:cNvSpPr>
          <p:nvPr>
            <p:ph idx="1"/>
          </p:nvPr>
        </p:nvSpPr>
        <p:spPr>
          <a:xfrm>
            <a:off x="1115616" y="1574408"/>
            <a:ext cx="7355160" cy="4525963"/>
          </a:xfrm>
        </p:spPr>
        <p:txBody>
          <a:bodyPr lIns="0" tIns="0" rIns="0" bIns="0" anchor="ctr"/>
          <a:lstStyle/>
          <a:p>
            <a:pPr marL="0" indent="0" defTabSz="304800" eaLnBrk="1" hangingPunct="1">
              <a:spcBef>
                <a:spcPct val="0"/>
              </a:spcBef>
              <a:buFont typeface="Arial" pitchFamily="34" charset="0"/>
              <a:buNone/>
            </a:pP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rPr>
              <a:t>閱讀有關描寫動物外貌的文字時，留意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  <a:sym typeface="標楷體" pitchFamily="65" charset="-120"/>
            </a:endParaRPr>
          </a:p>
          <a:p>
            <a:pPr marL="0" indent="0" defTabSz="304800" eaLnBrk="1" hangingPunct="1">
              <a:spcBef>
                <a:spcPct val="0"/>
              </a:spcBef>
              <a:buFont typeface="Arial" pitchFamily="34" charset="0"/>
              <a:buNone/>
            </a:pPr>
            <a:endParaRPr lang="en-US" altLang="zh-TW" sz="3600" dirty="0" smtClean="0">
              <a:latin typeface="Times New Roman" panose="02020603050405020304" pitchFamily="18" charset="0"/>
              <a:cs typeface="Times New Roman" panose="02020603050405020304" pitchFamily="18" charset="0"/>
              <a:sym typeface="標楷體" pitchFamily="65" charset="-120"/>
            </a:endParaRPr>
          </a:p>
          <a:p>
            <a:pPr marL="0" indent="0" defTabSz="304800" eaLnBrk="1" hangingPunct="1">
              <a:spcBef>
                <a:spcPct val="0"/>
              </a:spcBef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rPr>
              <a:t>1. 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rPr>
              <a:t>描寫順序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rPr>
              <a:t>(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rPr>
              <a:t>先整體後局部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rPr>
              <a:t>/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rPr>
              <a:t>由頭到尾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rPr>
              <a:t>；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  <a:sym typeface="標楷體" pitchFamily="65" charset="-120"/>
            </a:endParaRPr>
          </a:p>
          <a:p>
            <a:pPr marL="0" indent="0" defTabSz="304800" eaLnBrk="1" hangingPunct="1">
              <a:spcBef>
                <a:spcPct val="0"/>
              </a:spcBef>
              <a:buNone/>
            </a:pPr>
            <a:endParaRPr lang="en-US" altLang="zh-HK" dirty="0">
              <a:latin typeface="Times New Roman" panose="02020603050405020304" pitchFamily="18" charset="0"/>
              <a:cs typeface="Times New Roman" panose="02020603050405020304" pitchFamily="18" charset="0"/>
              <a:sym typeface="標楷體" pitchFamily="65" charset="-120"/>
            </a:endParaRPr>
          </a:p>
          <a:p>
            <a:pPr marL="0" indent="0" defTabSz="304800" eaLnBrk="1" hangingPunct="1">
              <a:spcBef>
                <a:spcPct val="0"/>
              </a:spcBef>
              <a:buNone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rPr>
              <a:t>2. </a:t>
            </a:r>
            <a:r>
              <a:rPr lang="zh-HK" altLang="zh-HK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rPr>
              <a:t>形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rPr>
              <a:t>容詞和</a:t>
            </a:r>
            <a:r>
              <a:rPr lang="zh-HK" altLang="zh-HK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rPr>
              <a:t>比喻句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rPr>
              <a:t>。</a:t>
            </a:r>
            <a:endParaRPr lang="en-US" altLang="zh-HK" dirty="0" smtClean="0">
              <a:latin typeface="Times New Roman" panose="02020603050405020304" pitchFamily="18" charset="0"/>
              <a:cs typeface="Times New Roman" panose="02020603050405020304" pitchFamily="18" charset="0"/>
              <a:sym typeface="標楷體" pitchFamily="65" charset="-120"/>
            </a:endParaRPr>
          </a:p>
          <a:p>
            <a:pPr marL="0" indent="0" defTabSz="304800" eaLnBrk="1" hangingPunct="1">
              <a:spcBef>
                <a:spcPct val="0"/>
              </a:spcBef>
              <a:buNone/>
            </a:pPr>
            <a:endParaRPr lang="en-US" altLang="zh-HK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標楷體" pitchFamily="65" charset="-120"/>
            </a:endParaRPr>
          </a:p>
          <a:p>
            <a:pPr marL="0" indent="0" defTabSz="304800" eaLnBrk="1" hangingPunct="1">
              <a:spcBef>
                <a:spcPct val="0"/>
              </a:spcBef>
              <a:buNone/>
            </a:pPr>
            <a:r>
              <a:rPr lang="zh-TW" altLang="en-US" b="1" dirty="0"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rPr>
              <a:t>這樣的描寫</a:t>
            </a:r>
            <a:r>
              <a:rPr lang="zh-TW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rPr>
              <a:t>較生動及</a:t>
            </a:r>
            <a:r>
              <a:rPr lang="zh-TW" alt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rPr>
              <a:t>具體</a:t>
            </a:r>
            <a:r>
              <a:rPr lang="zh-TW" alt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rPr>
              <a:t>，</a:t>
            </a:r>
            <a:endParaRPr lang="en-US" altLang="zh-TW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標楷體" pitchFamily="65" charset="-120"/>
            </a:endParaRPr>
          </a:p>
          <a:p>
            <a:pPr marL="0" indent="0" defTabSz="304800" eaLnBrk="1" hangingPunct="1">
              <a:spcBef>
                <a:spcPct val="0"/>
              </a:spcBef>
              <a:buNone/>
            </a:pPr>
            <a:r>
              <a:rPr lang="zh-TW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rPr>
              <a:t>令我更</a:t>
            </a:r>
            <a:r>
              <a:rPr lang="zh-TW" altLang="en-US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rPr>
              <a:t>容易</a:t>
            </a:r>
            <a:r>
              <a:rPr lang="zh-TW" altLang="en-US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rPr>
              <a:t>想像到動物</a:t>
            </a:r>
            <a:r>
              <a:rPr lang="zh-TW" altLang="en-US" b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rPr>
              <a:t>的外貌</a:t>
            </a:r>
            <a:r>
              <a:rPr lang="zh-TW" altLang="en-US" b="1" smtClean="0">
                <a:latin typeface="Times New Roman" panose="02020603050405020304" pitchFamily="18" charset="0"/>
                <a:cs typeface="Times New Roman" panose="02020603050405020304" pitchFamily="18" charset="0"/>
                <a:sym typeface="標楷體" pitchFamily="65" charset="-120"/>
              </a:rPr>
              <a:t>。</a:t>
            </a:r>
            <a:endParaRPr lang="en-US" altLang="zh-HK" b="1" dirty="0">
              <a:latin typeface="Times New Roman" panose="02020603050405020304" pitchFamily="18" charset="0"/>
              <a:cs typeface="Times New Roman" panose="02020603050405020304" pitchFamily="18" charset="0"/>
              <a:sym typeface="標楷體" pitchFamily="65" charset="-120"/>
            </a:endParaRPr>
          </a:p>
          <a:p>
            <a:pPr marL="0" indent="0" algn="ctr" defTabSz="304800" eaLnBrk="1" hangingPunct="1">
              <a:spcBef>
                <a:spcPct val="0"/>
              </a:spcBef>
              <a:buFont typeface="Wingdings" pitchFamily="2" charset="2"/>
              <a:buNone/>
            </a:pPr>
            <a:endParaRPr lang="zh-HK" altLang="zh-HK" sz="3600" dirty="0" smtClean="0">
              <a:latin typeface="Times New Roman" panose="02020603050405020304" pitchFamily="18" charset="0"/>
              <a:cs typeface="Times New Roman" panose="02020603050405020304" pitchFamily="18" charset="0"/>
              <a:sym typeface="標楷體" pitchFamily="65" charset="-120"/>
            </a:endParaRPr>
          </a:p>
        </p:txBody>
      </p:sp>
      <p:pic>
        <p:nvPicPr>
          <p:cNvPr id="26631" name="圖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3707" y="3378126"/>
            <a:ext cx="1322388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41</a:t>
            </a:fld>
            <a:endParaRPr lang="en-US" altLang="zh-TW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活動一：先畫畫、再猜猜</a:t>
            </a:r>
            <a:endParaRPr lang="zh-HK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5</a:t>
            </a:fld>
            <a:endParaRPr lang="en-US" altLang="zh-TW"/>
          </a:p>
        </p:txBody>
      </p:sp>
      <p:sp>
        <p:nvSpPr>
          <p:cNvPr id="7" name="雲朵形圖說文字 1"/>
          <p:cNvSpPr/>
          <p:nvPr/>
        </p:nvSpPr>
        <p:spPr>
          <a:xfrm>
            <a:off x="533177" y="3861048"/>
            <a:ext cx="7501582" cy="1488081"/>
          </a:xfrm>
          <a:prstGeom prst="cloudCallou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描述</a:t>
            </a:r>
            <a:r>
              <a:rPr lang="zh-TW" altLang="en-US" sz="3600" dirty="0" smtClean="0">
                <a:solidFill>
                  <a:srgbClr val="7030A0"/>
                </a:solidFill>
                <a:latin typeface="標楷體" panose="03000509000000000000" pitchFamily="65" charset="-120"/>
              </a:rPr>
              <a:t>很混亂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、</a:t>
            </a:r>
            <a:r>
              <a:rPr lang="zh-TW" altLang="en-US" sz="3600" dirty="0" smtClean="0">
                <a:solidFill>
                  <a:srgbClr val="7030A0"/>
                </a:solidFill>
                <a:latin typeface="標楷體" panose="03000509000000000000" pitchFamily="65" charset="-120"/>
              </a:rPr>
              <a:t>沒</a:t>
            </a:r>
            <a:r>
              <a:rPr lang="zh-TW" altLang="en-US" sz="3600" dirty="0">
                <a:solidFill>
                  <a:srgbClr val="7030A0"/>
                </a:solidFill>
                <a:latin typeface="標楷體" panose="03000509000000000000" pitchFamily="65" charset="-120"/>
              </a:rPr>
              <a:t>條理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，很</a:t>
            </a:r>
            <a:r>
              <a:rPr lang="zh-TW" altLang="en-US" sz="3600" dirty="0">
                <a:solidFill>
                  <a:schemeClr val="tx1"/>
                </a:solidFill>
                <a:latin typeface="標楷體" panose="03000509000000000000" pitchFamily="65" charset="-120"/>
              </a:rPr>
              <a:t>難猜</a:t>
            </a:r>
            <a:r>
              <a:rPr lang="en-US" altLang="zh-TW" sz="3600" dirty="0">
                <a:solidFill>
                  <a:schemeClr val="tx1"/>
                </a:solidFill>
                <a:latin typeface="標楷體" panose="03000509000000000000" pitchFamily="65" charset="-120"/>
              </a:rPr>
              <a:t>!</a:t>
            </a:r>
            <a:endParaRPr lang="zh-HK" altLang="en-US" sz="3600" dirty="0">
              <a:solidFill>
                <a:schemeClr val="tx1"/>
              </a:solidFill>
              <a:latin typeface="標楷體" panose="03000509000000000000" pitchFamily="65" charset="-120"/>
            </a:endParaRPr>
          </a:p>
        </p:txBody>
      </p:sp>
      <p:sp>
        <p:nvSpPr>
          <p:cNvPr id="9" name="圓角矩形圖說文字 7"/>
          <p:cNvSpPr/>
          <p:nvPr/>
        </p:nvSpPr>
        <p:spPr>
          <a:xfrm>
            <a:off x="557518" y="1747483"/>
            <a:ext cx="7326850" cy="1721649"/>
          </a:xfrm>
          <a:prstGeom prst="wedgeRoundRectCallout">
            <a:avLst>
              <a:gd name="adj1" fmla="val 57043"/>
              <a:gd name="adj2" fmla="val 3598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  在</a:t>
            </a:r>
            <a:r>
              <a:rPr lang="zh-TW" altLang="en-US" sz="3200" dirty="0">
                <a:solidFill>
                  <a:schemeClr val="tx1"/>
                </a:solidFill>
                <a:latin typeface="標楷體" panose="03000509000000000000" pitchFamily="65" charset="-120"/>
              </a:rPr>
              <a:t>繪畫的過程中，你覺得混亂嗎</a:t>
            </a:r>
            <a:r>
              <a:rPr lang="en-US" altLang="zh-TW" sz="3200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﹖</a:t>
            </a:r>
            <a:endParaRPr kumimoji="0" lang="zh-HK" altLang="en-US" sz="3200" dirty="0">
              <a:solidFill>
                <a:srgbClr val="FF0000"/>
              </a:solidFill>
              <a:latin typeface="標楷體" panose="03000509000000000000" pitchFamily="65" charset="-120"/>
              <a:cs typeface="Avenir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035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活動一：先畫畫、再猜猜</a:t>
            </a:r>
            <a:endParaRPr lang="zh-HK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6</a:t>
            </a:fld>
            <a:endParaRPr lang="en-US" altLang="zh-TW"/>
          </a:p>
        </p:txBody>
      </p:sp>
      <p:sp>
        <p:nvSpPr>
          <p:cNvPr id="9" name="雲朵形圖說文字 1"/>
          <p:cNvSpPr/>
          <p:nvPr/>
        </p:nvSpPr>
        <p:spPr>
          <a:xfrm>
            <a:off x="887036" y="2094720"/>
            <a:ext cx="5653608" cy="2598630"/>
          </a:xfrm>
          <a:prstGeom prst="wedgeRoundRectCallout">
            <a:avLst>
              <a:gd name="adj1" fmla="val 65556"/>
              <a:gd name="adj2" fmla="val 61181"/>
              <a:gd name="adj3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讓我們閱讀另一段文字，再試畫看看。</a:t>
            </a:r>
            <a:endParaRPr lang="zh-HK" altLang="en-US" sz="3600" dirty="0">
              <a:solidFill>
                <a:srgbClr val="FF0000"/>
              </a:solidFill>
              <a:latin typeface="標楷體" panose="03000509000000000000" pitchFamily="65" charset="-120"/>
            </a:endParaRPr>
          </a:p>
        </p:txBody>
      </p:sp>
      <p:pic>
        <p:nvPicPr>
          <p:cNvPr id="11" name="圖片 1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32582" y="3394055"/>
            <a:ext cx="2324100" cy="2962275"/>
          </a:xfrm>
          <a:noFill/>
        </p:spPr>
      </p:pic>
    </p:spTree>
    <p:extLst>
      <p:ext uri="{BB962C8B-B14F-4D97-AF65-F5344CB8AC3E}">
        <p14:creationId xmlns:p14="http://schemas.microsoft.com/office/powerpoint/2010/main" val="393629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圓角矩形圖說文字 7"/>
          <p:cNvSpPr/>
          <p:nvPr/>
        </p:nvSpPr>
        <p:spPr>
          <a:xfrm>
            <a:off x="457200" y="836712"/>
            <a:ext cx="5509830" cy="4807393"/>
          </a:xfrm>
          <a:prstGeom prst="wedgeRoundRectCallout">
            <a:avLst>
              <a:gd name="adj1" fmla="val 46218"/>
              <a:gd name="adj2" fmla="val 3205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>
              <a:lnSpc>
                <a:spcPct val="150000"/>
              </a:lnSpc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牠有</a:t>
            </a:r>
            <a:r>
              <a:rPr kumimoji="0" lang="zh-TW" altLang="en-US" sz="2800" dirty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一對長</a:t>
            </a:r>
            <a:r>
              <a:rPr kumimoji="0"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耳朵</a:t>
            </a:r>
            <a:endParaRPr kumimoji="0" lang="en-US" altLang="zh-TW" sz="2800" dirty="0" smtClean="0">
              <a:solidFill>
                <a:srgbClr val="FF0000"/>
              </a:solidFill>
              <a:latin typeface="標楷體" panose="03000509000000000000" pitchFamily="65" charset="-120"/>
              <a:cs typeface="Avenir Roman"/>
            </a:endParaRPr>
          </a:p>
          <a:p>
            <a:pPr marL="514350" indent="-514350">
              <a:lnSpc>
                <a:spcPct val="150000"/>
              </a:lnSpc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2800" dirty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牠有一雙如寶石般的</a:t>
            </a:r>
            <a:r>
              <a:rPr kumimoji="0"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眼睛</a:t>
            </a:r>
            <a:endParaRPr kumimoji="0" lang="en-US" altLang="zh-TW" sz="2800" dirty="0">
              <a:solidFill>
                <a:srgbClr val="FF0000"/>
              </a:solidFill>
              <a:latin typeface="標楷體" panose="03000509000000000000" pitchFamily="65" charset="-120"/>
              <a:cs typeface="Avenir Roman"/>
            </a:endParaRPr>
          </a:p>
          <a:p>
            <a:pPr marL="514350" indent="-514350">
              <a:lnSpc>
                <a:spcPct val="150000"/>
              </a:lnSpc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牠的</a:t>
            </a:r>
            <a:r>
              <a:rPr kumimoji="0"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上嘴唇</a:t>
            </a:r>
            <a:r>
              <a:rPr kumimoji="0"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cs typeface="Avenir Roman"/>
              </a:rPr>
              <a:t>分</a:t>
            </a:r>
            <a:r>
              <a:rPr kumimoji="0"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cs typeface="Avenir Roman"/>
              </a:rPr>
              <a:t>三</a:t>
            </a:r>
            <a:r>
              <a:rPr kumimoji="0"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cs typeface="Avenir Roman"/>
              </a:rPr>
              <a:t>瓣</a:t>
            </a:r>
            <a:endParaRPr kumimoji="0" lang="en-US" altLang="zh-TW" sz="2800" dirty="0" smtClean="0">
              <a:solidFill>
                <a:srgbClr val="000000"/>
              </a:solidFill>
              <a:latin typeface="標楷體" panose="03000509000000000000" pitchFamily="65" charset="-120"/>
              <a:cs typeface="Avenir Roman"/>
            </a:endParaRPr>
          </a:p>
          <a:p>
            <a:pPr marL="514350" indent="-514350">
              <a:lnSpc>
                <a:spcPct val="150000"/>
              </a:lnSpc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</a:t>
            </a:r>
            <a:r>
              <a:rPr kumimoji="0" lang="zh-TW" altLang="en-US" sz="2800" dirty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有毛絨絨的</a:t>
            </a:r>
            <a:r>
              <a:rPr kumimoji="0"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身體</a:t>
            </a:r>
            <a:endParaRPr kumimoji="0" lang="en-US" altLang="zh-TW" sz="2800" dirty="0">
              <a:solidFill>
                <a:srgbClr val="FF0000"/>
              </a:solidFill>
              <a:latin typeface="標楷體" panose="03000509000000000000" pitchFamily="65" charset="-120"/>
              <a:cs typeface="Avenir Roman"/>
            </a:endParaRPr>
          </a:p>
          <a:p>
            <a:pPr marL="514350" indent="-514350">
              <a:lnSpc>
                <a:spcPct val="150000"/>
              </a:lnSpc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牠的前</a:t>
            </a:r>
            <a:r>
              <a:rPr kumimoji="0"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腿</a:t>
            </a:r>
            <a:r>
              <a:rPr kumimoji="0"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短、後</a:t>
            </a:r>
            <a:r>
              <a:rPr kumimoji="0"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腿</a:t>
            </a:r>
            <a:r>
              <a:rPr kumimoji="0"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長</a:t>
            </a:r>
            <a:endParaRPr kumimoji="0" lang="en-US" altLang="zh-TW" sz="2800" dirty="0" smtClean="0">
              <a:solidFill>
                <a:srgbClr val="000000"/>
              </a:solidFill>
              <a:latin typeface="標楷體" panose="03000509000000000000" pitchFamily="65" charset="-120"/>
              <a:cs typeface="Avenir Roman"/>
            </a:endParaRPr>
          </a:p>
          <a:p>
            <a:pPr marL="514350" indent="-514350">
              <a:lnSpc>
                <a:spcPct val="150000"/>
              </a:lnSpc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牠有一條短而圓的</a:t>
            </a:r>
            <a:r>
              <a:rPr kumimoji="0"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尾</a:t>
            </a:r>
            <a:endParaRPr kumimoji="0" lang="en-US" altLang="zh-TW" sz="2800" dirty="0" smtClean="0">
              <a:solidFill>
                <a:srgbClr val="FF0000"/>
              </a:solidFill>
              <a:latin typeface="標楷體" panose="03000509000000000000" pitchFamily="65" charset="-120"/>
              <a:cs typeface="Avenir Roman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7</a:t>
            </a:fld>
            <a:endParaRPr lang="en-US" altLang="zh-TW"/>
          </a:p>
        </p:txBody>
      </p:sp>
      <p:pic>
        <p:nvPicPr>
          <p:cNvPr id="15" name="圖片 1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62700" y="3140968"/>
            <a:ext cx="2324100" cy="2962275"/>
          </a:xfrm>
          <a:noFill/>
        </p:spPr>
      </p:pic>
      <p:sp>
        <p:nvSpPr>
          <p:cNvPr id="7" name="Rounded Rectangular Callout 6"/>
          <p:cNvSpPr/>
          <p:nvPr/>
        </p:nvSpPr>
        <p:spPr>
          <a:xfrm>
            <a:off x="6228184" y="1916832"/>
            <a:ext cx="2592288" cy="1219876"/>
          </a:xfrm>
          <a:prstGeom prst="wedgeRoundRectCallout">
            <a:avLst>
              <a:gd name="adj1" fmla="val -8016"/>
              <a:gd name="adj2" fmla="val 118697"/>
              <a:gd name="adj3" fmla="val 16667"/>
            </a:avLst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dirty="0" smtClean="0">
                <a:solidFill>
                  <a:schemeClr val="tx1"/>
                </a:solidFill>
              </a:rPr>
              <a:t>猜到了嗎</a:t>
            </a:r>
            <a:r>
              <a:rPr lang="en-US" altLang="zh-TW" sz="3200" dirty="0" smtClean="0">
                <a:solidFill>
                  <a:schemeClr val="tx1"/>
                </a:solidFill>
                <a:latin typeface="+mn-ea"/>
              </a:rPr>
              <a:t>﹖</a:t>
            </a:r>
            <a:endParaRPr lang="zh-HK" altLang="en-US" sz="32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5532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圓角矩形圖說文字 7"/>
          <p:cNvSpPr/>
          <p:nvPr/>
        </p:nvSpPr>
        <p:spPr>
          <a:xfrm>
            <a:off x="142290" y="1007600"/>
            <a:ext cx="5509830" cy="4293608"/>
          </a:xfrm>
          <a:prstGeom prst="wedgeRoundRectCallout">
            <a:avLst>
              <a:gd name="adj1" fmla="val 46218"/>
              <a:gd name="adj2" fmla="val 3205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>
              <a:lnSpc>
                <a:spcPct val="150000"/>
              </a:lnSpc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牠有一對長</a:t>
            </a:r>
            <a:r>
              <a:rPr kumimoji="0"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耳朵</a:t>
            </a:r>
            <a:endParaRPr kumimoji="0" lang="en-US" altLang="zh-TW" sz="2800" dirty="0" smtClean="0">
              <a:solidFill>
                <a:srgbClr val="FF0000"/>
              </a:solidFill>
              <a:latin typeface="標楷體" panose="03000509000000000000" pitchFamily="65" charset="-120"/>
              <a:cs typeface="Avenir Roman"/>
            </a:endParaRPr>
          </a:p>
          <a:p>
            <a:pPr marL="514350" indent="-514350">
              <a:lnSpc>
                <a:spcPct val="150000"/>
              </a:lnSpc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2800" dirty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牠有一雙如寶石般的</a:t>
            </a:r>
            <a:r>
              <a:rPr kumimoji="0"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眼睛</a:t>
            </a:r>
            <a:endParaRPr kumimoji="0" lang="en-US" altLang="zh-TW" sz="2800" dirty="0">
              <a:solidFill>
                <a:srgbClr val="FF0000"/>
              </a:solidFill>
              <a:latin typeface="標楷體" panose="03000509000000000000" pitchFamily="65" charset="-120"/>
              <a:cs typeface="Avenir Roman"/>
            </a:endParaRPr>
          </a:p>
          <a:p>
            <a:pPr marL="514350" indent="-514350">
              <a:lnSpc>
                <a:spcPct val="150000"/>
              </a:lnSpc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2800" dirty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</a:t>
            </a:r>
            <a:r>
              <a:rPr kumimoji="0"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的</a:t>
            </a:r>
            <a:r>
              <a:rPr kumimoji="0"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上嘴唇</a:t>
            </a:r>
            <a:r>
              <a:rPr kumimoji="0"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cs typeface="Avenir Roman"/>
              </a:rPr>
              <a:t>分</a:t>
            </a:r>
            <a:r>
              <a:rPr kumimoji="0" lang="zh-TW" altLang="en-US" sz="2800" dirty="0">
                <a:solidFill>
                  <a:schemeClr val="tx1"/>
                </a:solidFill>
                <a:latin typeface="標楷體" panose="03000509000000000000" pitchFamily="65" charset="-120"/>
                <a:cs typeface="Avenir Roman"/>
              </a:rPr>
              <a:t>三</a:t>
            </a:r>
            <a:r>
              <a:rPr kumimoji="0"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cs typeface="Avenir Roman"/>
              </a:rPr>
              <a:t>瓣</a:t>
            </a:r>
            <a:endParaRPr kumimoji="0" lang="en-US" altLang="zh-TW" sz="2800" dirty="0">
              <a:solidFill>
                <a:srgbClr val="000000"/>
              </a:solidFill>
              <a:latin typeface="標楷體" panose="03000509000000000000" pitchFamily="65" charset="-120"/>
              <a:cs typeface="Avenir Roman"/>
            </a:endParaRPr>
          </a:p>
          <a:p>
            <a:pPr marL="514350" indent="-514350">
              <a:lnSpc>
                <a:spcPct val="150000"/>
              </a:lnSpc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2800" dirty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牠有毛絨絨的</a:t>
            </a:r>
            <a:r>
              <a:rPr kumimoji="0" lang="zh-TW" altLang="en-US" sz="2800" dirty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身體</a:t>
            </a:r>
            <a:endParaRPr kumimoji="0" lang="en-US" altLang="zh-TW" sz="2800" dirty="0">
              <a:solidFill>
                <a:srgbClr val="FF0000"/>
              </a:solidFill>
              <a:latin typeface="標楷體" panose="03000509000000000000" pitchFamily="65" charset="-120"/>
              <a:cs typeface="Avenir Roman"/>
            </a:endParaRPr>
          </a:p>
          <a:p>
            <a:pPr marL="514350" indent="-514350">
              <a:lnSpc>
                <a:spcPct val="150000"/>
              </a:lnSpc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牠的前</a:t>
            </a:r>
            <a:r>
              <a:rPr kumimoji="0"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腿</a:t>
            </a:r>
            <a:r>
              <a:rPr kumimoji="0"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短、後</a:t>
            </a:r>
            <a:r>
              <a:rPr kumimoji="0"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腿</a:t>
            </a:r>
            <a:r>
              <a:rPr kumimoji="0"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長</a:t>
            </a:r>
            <a:endParaRPr kumimoji="0" lang="en-US" altLang="zh-TW" sz="2800" dirty="0" smtClean="0">
              <a:solidFill>
                <a:srgbClr val="000000"/>
              </a:solidFill>
              <a:latin typeface="標楷體" panose="03000509000000000000" pitchFamily="65" charset="-120"/>
              <a:cs typeface="Avenir Roman"/>
            </a:endParaRPr>
          </a:p>
          <a:p>
            <a:pPr marL="514350" indent="-514350">
              <a:lnSpc>
                <a:spcPct val="150000"/>
              </a:lnSpc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28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牠有一條短而圓的</a:t>
            </a:r>
            <a:r>
              <a:rPr kumimoji="0"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尾巴</a:t>
            </a:r>
            <a:endParaRPr kumimoji="0" lang="en-US" altLang="zh-TW" sz="2800" dirty="0" smtClean="0">
              <a:solidFill>
                <a:srgbClr val="FF0000"/>
              </a:solidFill>
              <a:latin typeface="標楷體" panose="03000509000000000000" pitchFamily="65" charset="-120"/>
              <a:cs typeface="Avenir Roman"/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8</a:t>
            </a:fld>
            <a:endParaRPr lang="en-US" altLang="zh-TW"/>
          </a:p>
        </p:txBody>
      </p:sp>
      <p:sp>
        <p:nvSpPr>
          <p:cNvPr id="14" name="圓角矩形圖說文字 7"/>
          <p:cNvSpPr/>
          <p:nvPr/>
        </p:nvSpPr>
        <p:spPr>
          <a:xfrm>
            <a:off x="140128" y="5491560"/>
            <a:ext cx="8176288" cy="829365"/>
          </a:xfrm>
          <a:prstGeom prst="wedgeRoundRectCallout">
            <a:avLst>
              <a:gd name="adj1" fmla="val 47255"/>
              <a:gd name="adj2" fmla="val 4362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20000"/>
              </a:spcBef>
              <a:defRPr/>
            </a:pPr>
            <a:r>
              <a:rPr kumimoji="0" lang="zh-TW" altLang="en-US" sz="3200" dirty="0" smtClean="0">
                <a:solidFill>
                  <a:schemeClr val="tx1"/>
                </a:solidFill>
                <a:latin typeface="標楷體" panose="03000509000000000000" pitchFamily="65" charset="-120"/>
                <a:cs typeface="Avenir Roman"/>
              </a:rPr>
              <a:t> </a:t>
            </a:r>
            <a:endParaRPr kumimoji="0" lang="en-US" altLang="zh-TW" sz="3200" dirty="0" smtClean="0">
              <a:solidFill>
                <a:schemeClr val="tx1"/>
              </a:solidFill>
              <a:latin typeface="標楷體" panose="03000509000000000000" pitchFamily="65" charset="-120"/>
              <a:cs typeface="Avenir Roman"/>
            </a:endParaRPr>
          </a:p>
        </p:txBody>
      </p:sp>
      <p:sp>
        <p:nvSpPr>
          <p:cNvPr id="15" name="Shape 192"/>
          <p:cNvSpPr>
            <a:spLocks/>
          </p:cNvSpPr>
          <p:nvPr/>
        </p:nvSpPr>
        <p:spPr bwMode="auto">
          <a:xfrm rot="16200000">
            <a:off x="1441748" y="5673512"/>
            <a:ext cx="304800" cy="381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endParaRPr lang="zh-TW" altLang="en-US">
              <a:solidFill>
                <a:srgbClr val="0070C0"/>
              </a:solidFill>
            </a:endParaRPr>
          </a:p>
        </p:txBody>
      </p:sp>
      <p:sp>
        <p:nvSpPr>
          <p:cNvPr id="16" name="Shape 192"/>
          <p:cNvSpPr>
            <a:spLocks/>
          </p:cNvSpPr>
          <p:nvPr/>
        </p:nvSpPr>
        <p:spPr bwMode="auto">
          <a:xfrm rot="16200000">
            <a:off x="4373116" y="5687251"/>
            <a:ext cx="304800" cy="381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endParaRPr lang="zh-TW" altLang="en-US">
              <a:solidFill>
                <a:srgbClr val="0070C0"/>
              </a:solidFill>
            </a:endParaRPr>
          </a:p>
        </p:txBody>
      </p:sp>
      <p:sp>
        <p:nvSpPr>
          <p:cNvPr id="17" name="Shape 192"/>
          <p:cNvSpPr>
            <a:spLocks/>
          </p:cNvSpPr>
          <p:nvPr/>
        </p:nvSpPr>
        <p:spPr bwMode="auto">
          <a:xfrm rot="16200000">
            <a:off x="6821388" y="5733405"/>
            <a:ext cx="304800" cy="381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endParaRPr lang="zh-TW" altLang="en-US">
              <a:solidFill>
                <a:srgbClr val="0070C0"/>
              </a:solidFill>
            </a:endParaRPr>
          </a:p>
        </p:txBody>
      </p:sp>
      <p:sp>
        <p:nvSpPr>
          <p:cNvPr id="18" name="Shape 192"/>
          <p:cNvSpPr>
            <a:spLocks/>
          </p:cNvSpPr>
          <p:nvPr/>
        </p:nvSpPr>
        <p:spPr bwMode="auto">
          <a:xfrm rot="16200000">
            <a:off x="5741268" y="5733404"/>
            <a:ext cx="304800" cy="381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endParaRPr lang="zh-TW" altLang="en-US">
              <a:solidFill>
                <a:srgbClr val="0070C0"/>
              </a:solidFill>
            </a:endParaRPr>
          </a:p>
        </p:txBody>
      </p:sp>
      <p:sp>
        <p:nvSpPr>
          <p:cNvPr id="19" name="Shape 192"/>
          <p:cNvSpPr>
            <a:spLocks/>
          </p:cNvSpPr>
          <p:nvPr/>
        </p:nvSpPr>
        <p:spPr bwMode="auto">
          <a:xfrm rot="16200000">
            <a:off x="2737892" y="5681450"/>
            <a:ext cx="304800" cy="3810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endParaRPr lang="zh-TW" altLang="en-US">
              <a:solidFill>
                <a:srgbClr val="0070C0"/>
              </a:solidFill>
            </a:endParaRPr>
          </a:p>
        </p:txBody>
      </p:sp>
      <p:sp>
        <p:nvSpPr>
          <p:cNvPr id="20" name="Rectangle 27"/>
          <p:cNvSpPr/>
          <p:nvPr/>
        </p:nvSpPr>
        <p:spPr>
          <a:xfrm>
            <a:off x="2645560" y="1112871"/>
            <a:ext cx="9706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+mj-ea"/>
                <a:ea typeface="+mj-ea"/>
              </a:rPr>
              <a:t>耳朵</a:t>
            </a:r>
            <a:endParaRPr kumimoji="0" lang="zh-HK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4" name="Rectangle 15"/>
          <p:cNvSpPr/>
          <p:nvPr/>
        </p:nvSpPr>
        <p:spPr>
          <a:xfrm>
            <a:off x="4067944" y="1844824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+mj-ea"/>
                <a:ea typeface="+mj-ea"/>
              </a:rPr>
              <a:t>眼睛</a:t>
            </a:r>
            <a:endParaRPr kumimoji="0" lang="en-US" altLang="zh-TW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5" name="Rectangle 16"/>
          <p:cNvSpPr/>
          <p:nvPr/>
        </p:nvSpPr>
        <p:spPr>
          <a:xfrm>
            <a:off x="1571989" y="2564904"/>
            <a:ext cx="17141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+mn-ea"/>
              </a:rPr>
              <a:t>上嘴唇</a:t>
            </a:r>
            <a:endParaRPr kumimoji="0" lang="en-US" altLang="zh-TW" sz="2800" dirty="0">
              <a:solidFill>
                <a:srgbClr val="FF0000"/>
              </a:solidFill>
              <a:latin typeface="標楷體" panose="03000509000000000000" pitchFamily="65" charset="-120"/>
              <a:ea typeface="+mn-ea"/>
            </a:endParaRPr>
          </a:p>
        </p:txBody>
      </p:sp>
      <p:sp>
        <p:nvSpPr>
          <p:cNvPr id="26" name="Rectangle 17"/>
          <p:cNvSpPr/>
          <p:nvPr/>
        </p:nvSpPr>
        <p:spPr>
          <a:xfrm>
            <a:off x="3004136" y="3288577"/>
            <a:ext cx="1224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+mj-ea"/>
                <a:ea typeface="+mj-ea"/>
              </a:rPr>
              <a:t>身體</a:t>
            </a:r>
            <a:endParaRPr kumimoji="0" lang="en-US" altLang="zh-TW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7" name="Rectangle 18"/>
          <p:cNvSpPr/>
          <p:nvPr/>
        </p:nvSpPr>
        <p:spPr>
          <a:xfrm>
            <a:off x="1924995" y="4016937"/>
            <a:ext cx="5040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+mj-ea"/>
                <a:ea typeface="+mj-ea"/>
              </a:rPr>
              <a:t>腿</a:t>
            </a:r>
            <a:endParaRPr kumimoji="0" lang="zh-HK" altLang="en-US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28" name="Rectangle 19"/>
          <p:cNvSpPr/>
          <p:nvPr/>
        </p:nvSpPr>
        <p:spPr>
          <a:xfrm>
            <a:off x="3716358" y="4732797"/>
            <a:ext cx="10751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zh-TW" altLang="en-US" sz="2800" dirty="0">
                <a:solidFill>
                  <a:srgbClr val="FF0000"/>
                </a:solidFill>
                <a:latin typeface="+mj-ea"/>
                <a:ea typeface="+mj-ea"/>
              </a:rPr>
              <a:t>尾巴</a:t>
            </a:r>
            <a:endParaRPr kumimoji="0" lang="en-US" altLang="zh-TW" sz="28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pic>
        <p:nvPicPr>
          <p:cNvPr id="34" name="Picture 33" descr="Rabbit, Bunny, Cute, Isolated, White, Background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45" t="8642" r="9809" b="9765"/>
          <a:stretch/>
        </p:blipFill>
        <p:spPr bwMode="auto">
          <a:xfrm>
            <a:off x="5764977" y="1436700"/>
            <a:ext cx="2919863" cy="346311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" name="Shape 192"/>
          <p:cNvSpPr>
            <a:spLocks/>
          </p:cNvSpPr>
          <p:nvPr/>
        </p:nvSpPr>
        <p:spPr bwMode="auto">
          <a:xfrm rot="16200000">
            <a:off x="6979409" y="4228121"/>
            <a:ext cx="319327" cy="201901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endParaRPr lang="zh-TW" altLang="en-US"/>
          </a:p>
        </p:txBody>
      </p:sp>
      <p:sp>
        <p:nvSpPr>
          <p:cNvPr id="35" name="Shape 192"/>
          <p:cNvSpPr>
            <a:spLocks/>
          </p:cNvSpPr>
          <p:nvPr/>
        </p:nvSpPr>
        <p:spPr bwMode="auto">
          <a:xfrm rot="20018354">
            <a:off x="5534029" y="2360710"/>
            <a:ext cx="539666" cy="515614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endParaRPr lang="zh-TW" altLang="en-US">
              <a:solidFill>
                <a:srgbClr val="0070C0"/>
              </a:solidFill>
            </a:endParaRPr>
          </a:p>
        </p:txBody>
      </p:sp>
      <p:sp>
        <p:nvSpPr>
          <p:cNvPr id="48" name="Shape 192"/>
          <p:cNvSpPr>
            <a:spLocks/>
          </p:cNvSpPr>
          <p:nvPr/>
        </p:nvSpPr>
        <p:spPr bwMode="auto">
          <a:xfrm rot="21123007">
            <a:off x="6507943" y="1424772"/>
            <a:ext cx="539666" cy="515614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endParaRPr lang="zh-TW" altLang="en-US">
              <a:solidFill>
                <a:srgbClr val="0070C0"/>
              </a:solidFill>
            </a:endParaRPr>
          </a:p>
        </p:txBody>
      </p:sp>
      <p:sp>
        <p:nvSpPr>
          <p:cNvPr id="49" name="Shape 192"/>
          <p:cNvSpPr>
            <a:spLocks/>
          </p:cNvSpPr>
          <p:nvPr/>
        </p:nvSpPr>
        <p:spPr bwMode="auto">
          <a:xfrm rot="19376800">
            <a:off x="6731190" y="2865518"/>
            <a:ext cx="539666" cy="515614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endParaRPr lang="zh-TW" altLang="en-US">
              <a:solidFill>
                <a:srgbClr val="0070C0"/>
              </a:solidFill>
            </a:endParaRPr>
          </a:p>
        </p:txBody>
      </p:sp>
      <p:sp>
        <p:nvSpPr>
          <p:cNvPr id="50" name="Shape 192"/>
          <p:cNvSpPr>
            <a:spLocks/>
          </p:cNvSpPr>
          <p:nvPr/>
        </p:nvSpPr>
        <p:spPr bwMode="auto">
          <a:xfrm rot="20011292">
            <a:off x="5963991" y="1999378"/>
            <a:ext cx="539666" cy="515614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endParaRPr lang="zh-TW" altLang="en-US">
              <a:solidFill>
                <a:srgbClr val="0070C0"/>
              </a:solidFill>
            </a:endParaRPr>
          </a:p>
        </p:txBody>
      </p:sp>
      <p:sp>
        <p:nvSpPr>
          <p:cNvPr id="51" name="Shape 192"/>
          <p:cNvSpPr>
            <a:spLocks/>
          </p:cNvSpPr>
          <p:nvPr/>
        </p:nvSpPr>
        <p:spPr bwMode="auto">
          <a:xfrm rot="18149157">
            <a:off x="7946577" y="3739381"/>
            <a:ext cx="539666" cy="515614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endParaRPr lang="zh-TW" altLang="en-US">
              <a:solidFill>
                <a:srgbClr val="0070C0"/>
              </a:solidFill>
            </a:endParaRPr>
          </a:p>
        </p:txBody>
      </p:sp>
      <p:sp>
        <p:nvSpPr>
          <p:cNvPr id="52" name="Shape 192"/>
          <p:cNvSpPr>
            <a:spLocks/>
          </p:cNvSpPr>
          <p:nvPr/>
        </p:nvSpPr>
        <p:spPr bwMode="auto">
          <a:xfrm rot="19038649">
            <a:off x="6311212" y="4020740"/>
            <a:ext cx="539666" cy="515614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endParaRPr lang="zh-TW" altLang="en-US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62583" y="4864804"/>
            <a:ext cx="61156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+mn-ea"/>
                <a:ea typeface="+mn-ea"/>
              </a:rPr>
              <a:t>頭</a:t>
            </a:r>
            <a:endParaRPr lang="zh-HK" altLang="en-US" sz="3200" dirty="0">
              <a:latin typeface="+mn-ea"/>
              <a:ea typeface="+mn-ea"/>
            </a:endParaRPr>
          </a:p>
        </p:txBody>
      </p:sp>
      <p:sp>
        <p:nvSpPr>
          <p:cNvPr id="31" name="Shape 192"/>
          <p:cNvSpPr>
            <a:spLocks/>
          </p:cNvSpPr>
          <p:nvPr/>
        </p:nvSpPr>
        <p:spPr bwMode="auto">
          <a:xfrm rot="19038649">
            <a:off x="7229483" y="4171985"/>
            <a:ext cx="539666" cy="515614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0" y="16200"/>
                </a:moveTo>
                <a:lnTo>
                  <a:pt x="5400" y="16200"/>
                </a:lnTo>
                <a:lnTo>
                  <a:pt x="5400" y="0"/>
                </a:lnTo>
                <a:lnTo>
                  <a:pt x="16200" y="0"/>
                </a:lnTo>
                <a:lnTo>
                  <a:pt x="16200" y="162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close/>
              </a:path>
            </a:pathLst>
          </a:custGeom>
          <a:solidFill>
            <a:srgbClr val="FFFF00">
              <a:alpha val="50000"/>
            </a:srgbClr>
          </a:solidFill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endParaRPr lang="zh-TW" altLang="en-US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216410" y="4896525"/>
            <a:ext cx="611560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+mn-ea"/>
                <a:ea typeface="+mn-ea"/>
              </a:rPr>
              <a:t>尾</a:t>
            </a:r>
            <a:endParaRPr lang="zh-HK" altLang="en-US" sz="32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4459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1042 L 1.66667E-6 0.01065 C -0.00104 0.02107 -0.00087 0.03519 -0.00174 0.04699 C -0.00295 0.0581 -0.00486 0.06505 -0.00643 0.07338 C -0.00764 0.08033 -0.00851 0.08797 -0.00972 0.09306 C -0.01268 0.10463 -0.01563 0.11528 -0.01823 0.12778 C -0.01927 0.13264 -0.02031 0.1382 -0.02136 0.14306 C -0.02431 0.15486 -0.02708 0.16528 -0.02986 0.17709 L -0.03577 0.2044 C -0.0375 0.21204 -0.03941 0.21759 -0.04097 0.22685 C -0.04427 0.24537 -0.0467 0.26065 -0.05156 0.27269 C -0.06233 0.29746 -0.04549 0.25741 -0.05851 0.2956 C -0.07031 0.32963 -0.05747 0.28287 -0.0684 0.32176 C -0.06997 0.32732 -0.07083 0.3338 -0.0724 0.3382 C -0.07674 0.35 -0.07934 0.34815 -0.08351 0.36111 C -0.08577 0.36667 -0.08715 0.37732 -0.08924 0.38334 C -0.09115 0.39028 -0.09323 0.39746 -0.09497 0.40278 C -0.09705 0.40857 -0.09913 0.41389 -0.10104 0.41806 C -0.10313 0.42246 -0.10486 0.42454 -0.10712 0.4294 C -0.1099 0.43866 -0.11302 0.45232 -0.11615 0.46019 C -0.13108 0.49283 -0.11163 0.44884 -0.12587 0.48634 C -0.12691 0.49005 -0.12847 0.49074 -0.12986 0.49422 C -0.13108 0.49769 -0.13229 0.50116 -0.13368 0.50602 C -0.13472 0.50926 -0.13594 0.51435 -0.13681 0.51713 C -0.13802 0.51991 -0.13976 0.51991 -0.14063 0.5213 L -0.14722 0.54005 C -0.14827 0.54283 -0.14879 0.54699 -0.15 0.54838 C -0.15799 0.55764 -0.14792 0.54491 -0.15729 0.55972 C -0.15816 0.56111 -0.15938 0.56111 -0.16042 0.5632 C -0.16962 0.57755 -0.1599 0.56528 -0.16771 0.57431 C -0.17674 0.59746 -0.16806 0.57755 -0.17587 0.58959 C -0.17917 0.59445 -0.18229 0.59908 -0.18524 0.60556 C -0.18646 0.60834 -0.18785 0.61111 -0.18924 0.6125 C -0.19219 0.61667 -0.19809 0.62107 -0.19809 0.62153 C -0.20156 0.62732 -0.20122 0.62662 -0.20608 0.63195 C -0.20747 0.63403 -0.2092 0.63403 -0.21077 0.63542 C -0.21788 0.64815 -0.21233 0.64028 -0.22066 0.64722 C -0.22309 0.64954 -0.22587 0.65509 -0.2283 0.65509 C -0.25833 0.65972 -0.26215 0.66065 -0.24011 0.65509 C -0.23559 0.62894 -0.23906 0.65023 -0.24011 0.65162 C -0.24184 0.65278 -0.24375 0.65162 -0.24601 0.65162 L -0.24948 0.65972 " pathEditMode="relative" rAng="0" ptsTypes="AAAAAAAAAAAAAAAAAAAAAAAAAAAAAAAAAAAAAAAAAA">
                                      <p:cBhvr>
                                        <p:cTn id="10" dur="1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26" y="3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-2.77778E-6 0.00023 C 0.00052 0.00625 0.00191 0.01342 0.00191 0.02083 C 0.00191 0.02407 0.00052 0.02639 -2.77778E-6 0.02916 C -0.00069 0.0331 -0.00156 0.03611 -0.00243 0.03981 C -0.00277 0.04236 -0.00312 0.04444 -0.00364 0.04606 C -0.00434 0.04907 -0.00538 0.05046 -0.0059 0.05301 C -0.01059 0.08796 -0.00573 0.0625 -0.0125 0.08472 C -0.01302 0.0868 -0.01302 0.08889 -0.01354 0.09143 C -0.0217 0.11319 -0.01632 0.09282 -0.02118 0.10879 C -0.02257 0.11111 -0.02326 0.11435 -0.02413 0.11666 C -0.02465 0.11944 -0.02569 0.12106 -0.02656 0.12361 C -0.02743 0.12662 -0.02777 0.13102 -0.02899 0.13426 C -0.03229 0.14375 -0.03628 0.15208 -0.03923 0.16227 C -0.04062 0.1662 -0.04132 0.17083 -0.04288 0.175 C -0.05312 0.20092 -0.04062 0.16064 -0.04913 0.19004 C -0.04965 0.19282 -0.04965 0.19583 -0.05052 0.19861 C -0.05121 0.20046 -0.0533 0.20092 -0.05434 0.20231 C -0.05607 0.20578 -0.05816 0.20972 -0.05937 0.21365 C -0.06041 0.21597 -0.06059 0.21967 -0.06198 0.22199 L -0.07343 0.24143 L -0.08871 0.26713 L -0.09618 0.27986 C -0.09757 0.28171 -0.09861 0.28449 -0.1 0.28611 C -0.11215 0.30162 -0.09618 0.28102 -0.11284 0.30509 C -0.11389 0.30717 -0.11527 0.30787 -0.11632 0.30972 C -0.11927 0.31389 -0.12152 0.31852 -0.12413 0.32268 C -0.12639 0.32662 -0.12934 0.33009 -0.13159 0.33333 C -0.13281 0.33472 -0.1342 0.33588 -0.13559 0.3375 C -0.1375 0.34027 -0.13871 0.34352 -0.14062 0.34629 C -0.14218 0.34838 -0.14427 0.35046 -0.14566 0.35231 C -0.14843 0.35671 -0.15034 0.36157 -0.15347 0.36551 C -0.16614 0.38194 -0.14896 0.35949 -0.16475 0.3831 C -0.16562 0.38449 -0.16718 0.38541 -0.16857 0.38657 C -0.17118 0.39051 -0.17343 0.39537 -0.17621 0.39953 L -0.18385 0.41273 C -0.1842 0.41458 -0.18437 0.41736 -0.18489 0.41875 C -0.18628 0.42222 -0.18837 0.42453 -0.18993 0.42754 C -0.19097 0.42939 -0.19531 0.44004 -0.19635 0.44236 C -0.19791 0.44814 -0.2 0.45416 -0.20156 0.45972 C -0.20382 0.46805 -0.20364 0.46852 -0.20642 0.47453 C -0.20902 0.48055 -0.21041 0.48796 -0.21389 0.49213 L -0.21805 0.49652 L -0.22552 0.51574 C -0.22621 0.51759 -0.22673 0.52014 -0.22795 0.52199 C -0.23402 0.53171 -0.23073 0.52569 -0.2368 0.54097 C -0.23767 0.54352 -0.23784 0.54699 -0.23958 0.54768 L -0.24652 0.55208 L -0.24566 0.55208 L -0.24566 0.55301 " pathEditMode="relative" rAng="0" ptsTypes="AAAAAAAAAAAAAAAAAAAAAAAAAAAAAAAAAAAAAAAAAAAAAAAAAA">
                                      <p:cBhvr>
                                        <p:cTn id="18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40" y="27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7.40741E-7 L -0.00694 7.40741E-7 C -0.0052 0.00162 -0.00347 0.00463 -0.00104 0.00718 C -0.00017 0.00856 0.00139 0.00926 0.00226 0.01088 C 0.00313 0.0125 0.00313 0.01505 0.00365 0.01667 C 0.00469 0.01921 0.00625 0.02106 0.00677 0.02384 C 0.00712 0.02477 0.00712 0.02639 0.00764 0.02708 C 0.0092 0.03032 0.01146 0.03264 0.0132 0.03565 C 0.01407 0.0368 0.01493 0.03773 0.01545 0.03889 L 0.02188 0.05324 C 0.0224 0.0544 0.02309 0.05555 0.02344 0.05671 C 0.02431 0.05833 0.02518 0.05972 0.02587 0.06134 C 0.029 0.06991 0.02622 0.06458 0.02813 0.07083 C 0.02934 0.07477 0.03056 0.0787 0.0323 0.08218 C 0.03594 0.09074 0.03108 0.08055 0.03629 0.09051 C 0.03681 0.09167 0.03733 0.09282 0.03768 0.09398 C 0.0382 0.09583 0.03837 0.09815 0.03924 0.1 C 0.04045 0.10231 0.04219 0.1037 0.04323 0.10579 C 0.04445 0.10787 0.0448 0.11065 0.04566 0.11296 C 0.0474 0.1169 0.04983 0.12083 0.05209 0.12477 C 0.0533 0.12708 0.05486 0.12917 0.05591 0.13194 C 0.0573 0.13426 0.05868 0.13727 0.05973 0.14005 C 0.06146 0.14329 0.06268 0.14606 0.06389 0.14907 C 0.06493 0.15139 0.06545 0.15417 0.06632 0.15625 C 0.06736 0.15903 0.06875 0.16088 0.07032 0.16343 C 0.07535 0.17315 0.07327 0.17037 0.07795 0.18079 C 0.07934 0.18356 0.08091 0.18634 0.08195 0.18912 C 0.08455 0.19468 0.08646 0.20116 0.08907 0.20671 C 0.09931 0.22662 0.08889 0.20648 0.09792 0.22338 C 0.09983 0.22616 0.10209 0.2294 0.1033 0.23333 C 0.10643 0.24213 0.10486 0.23819 0.10851 0.24514 C 0.10973 0.25255 0.10782 0.24491 0.11233 0.25463 C 0.11285 0.25602 0.1132 0.25764 0.11389 0.25926 C 0.11789 0.26875 0.11528 0.25903 0.12014 0.27338 C 0.12049 0.27477 0.12101 0.27639 0.1217 0.27801 C 0.12257 0.28009 0.12396 0.28148 0.12483 0.2838 C 0.1257 0.28565 0.12587 0.28773 0.12657 0.28958 C 0.12709 0.29167 0.12813 0.29259 0.12882 0.29421 C 0.13039 0.29792 0.13108 0.30255 0.13264 0.30579 C 0.13368 0.30764 0.13455 0.30903 0.13525 0.31065 C 0.13559 0.31227 0.13611 0.31389 0.13664 0.31528 C 0.13716 0.31667 0.13802 0.31782 0.13837 0.31898 C 0.14011 0.32893 0.13802 0.31898 0.1415 0.32708 C 0.14184 0.32824 0.14167 0.32963 0.14219 0.33079 C 0.14289 0.33241 0.14393 0.3338 0.14462 0.33542 C 0.1467 0.34398 0.14427 0.3331 0.14636 0.34375 C 0.14653 0.34491 0.14688 0.34606 0.14723 0.34722 C 0.1474 0.35278 0.1474 0.3581 0.14775 0.36366 C 0.14809 0.36597 0.14896 0.36829 0.14948 0.37037 C 0.1507 0.37546 0.15 0.37268 0.15191 0.37847 C 0.15209 0.38032 0.15295 0.38518 0.15348 0.3868 C 0.15382 0.38796 0.15434 0.38912 0.15486 0.39028 C 0.15573 0.39259 0.15677 0.39722 0.15677 0.39745 C 0.15643 0.40602 0.15625 0.41481 0.15591 0.42338 C 0.15591 0.42477 0.15539 0.42639 0.15486 0.42801 C 0.15434 0.43032 0.15348 0.43518 0.15348 0.43542 C 0.15365 0.43611 0.15365 0.43773 0.15382 0.43866 C 0.15539 0.44074 0.1573 0.44143 0.15886 0.44213 C 0.16164 0.44491 0.16216 0.44352 0.16042 0.44583 L 0.16337 0.44722 " pathEditMode="relative" rAng="0" ptsTypes="AAAAAAAAAAAAAAAAAAAAAAAAAAAAAAAAAAAAAAAAAAAAAAAAAAAAAAAAAAAA">
                                      <p:cBhvr>
                                        <p:cTn id="28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7" y="2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59 1.11111E-6 L 0.01059 0.00023 C 0.01372 0.00463 0.01754 0.00903 0.02084 0.01412 C 0.02952 0.02685 0.02743 0.025 0.03438 0.03704 C 0.05157 0.06597 0.03768 0.03958 0.05782 0.0787 C 0.06042 0.08403 0.06285 0.08912 0.06546 0.09421 C 0.07188 0.10717 0.07414 0.11018 0.0783 0.12338 C 0.07952 0.12755 0.07986 0.13171 0.08091 0.13588 C 0.08403 0.14606 0.0882 0.15579 0.0908 0.1662 C 0.09427 0.17963 0.09445 0.1838 0.10052 0.19606 C 0.11493 0.22662 0.10417 0.20185 0.11302 0.21829 C 0.11441 0.22037 0.11476 0.22222 0.11598 0.22454 C 0.11736 0.22685 0.11858 0.2287 0.11997 0.23079 C 0.12084 0.23217 0.12188 0.23333 0.12275 0.23472 C 0.12848 0.24491 0.12257 0.23796 0.12952 0.24514 C 0.13421 0.25509 0.13212 0.25208 0.14236 0.26389 C 0.1448 0.26713 0.14844 0.26967 0.15087 0.27315 C 0.15191 0.27454 0.15296 0.27616 0.154 0.27755 C 0.15469 0.27847 0.15504 0.27963 0.15556 0.28055 C 0.15782 0.28356 0.16042 0.28588 0.16146 0.28912 C 0.16285 0.29213 0.16372 0.29537 0.16546 0.29815 C 0.16719 0.30116 0.16997 0.30301 0.1724 0.30579 C 0.17292 0.30625 0.17327 0.30764 0.17431 0.30856 C 0.17518 0.30972 0.17622 0.31065 0.17709 0.3118 C 0.17848 0.31389 0.179 0.31667 0.18091 0.31782 C 0.19046 0.32477 0.18646 0.32315 0.19271 0.32523 C 0.19323 0.32639 0.1941 0.32731 0.19462 0.3287 C 0.19636 0.33217 0.19566 0.33518 0.19462 0.34028 C 0.19445 0.34028 0.19393 0.34028 0.19358 0.34028 " pathEditMode="relative" rAng="0" ptsTypes="AAAAAAAAAAAAAAAAAAAAAAAAAAAAA">
                                      <p:cBhvr>
                                        <p:cTn id="38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53" y="1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-4.81481E-6 L 0.01667 0.00024 C 0.0191 0.00278 0.02205 0.00556 0.02466 0.00857 C 0.02726 0.01158 0.02917 0.01505 0.03195 0.0176 C 0.0342 0.01991 0.03681 0.0213 0.03924 0.02315 C 0.04045 0.02524 0.0415 0.02778 0.04288 0.02987 C 0.0441 0.03149 0.0507 0.03519 0.05122 0.03542 C 0.05608 0.03866 0.06094 0.04213 0.0658 0.04538 L 0.07396 0.05093 C 0.07674 0.05301 0.07952 0.05487 0.08212 0.05672 L 0.09688 0.06575 L 0.10591 0.07107 C 0.10903 0.07315 0.11198 0.07524 0.11511 0.07663 C 0.14375 0.08936 0.10782 0.07385 0.13438 0.0845 C 0.14132 0.0875 0.14809 0.09075 0.15538 0.09352 L 0.17709 0.10255 C 0.17709 0.10278 0.19896 0.11135 0.19896 0.11158 C 0.21111 0.11551 0.22275 0.11968 0.23473 0.12454 L 0.24479 0.12894 C 0.24792 0.13056 0.25087 0.13241 0.254 0.13357 C 0.26823 0.13959 0.25938 0.13496 0.27327 0.13936 C 0.27587 0.14028 0.27848 0.14144 0.28143 0.1426 C 0.28403 0.14352 0.28681 0.14399 0.28959 0.14468 C 0.29184 0.14561 0.29375 0.14746 0.29584 0.14815 C 0.30018 0.14977 0.30486 0.15047 0.30868 0.15278 C 0.31077 0.15348 0.31285 0.1551 0.31511 0.15602 C 0.31754 0.15695 0.32014 0.15718 0.3224 0.15811 C 0.32657 0.15996 0.33021 0.16181 0.33438 0.16389 C 0.33577 0.16459 0.33733 0.16575 0.33889 0.16598 L 0.34445 0.16713 C 0.35243 0.17107 0.34549 0.16783 0.35538 0.17176 C 0.35712 0.17223 0.35903 0.17338 0.36077 0.17362 C 0.37032 0.17709 0.36094 0.17315 0.3691 0.17616 C 0.37084 0.17686 0.37257 0.17755 0.37448 0.17825 C 0.37622 0.17894 0.37761 0.17987 0.379 0.18056 C 0.38073 0.18125 0.38264 0.18125 0.38455 0.18172 C 0.3941 0.1845 0.38802 0.18288 0.39375 0.18496 C 0.39497 0.18565 0.39618 0.18588 0.3974 0.18612 C 0.40052 0.1875 0.4033 0.19028 0.40643 0.19051 C 0.41389 0.1919 0.41094 0.19098 0.4165 0.19283 C 0.41736 0.19375 0.41806 0.19445 0.41927 0.19514 C 0.42084 0.19561 0.4224 0.19561 0.42379 0.1963 C 0.42483 0.19653 0.42552 0.197 0.42657 0.19723 C 0.42848 0.19792 0.43021 0.19815 0.43212 0.19838 C 0.43594 0.20093 0.43924 0.20278 0.4441 0.20394 C 0.44584 0.2044 0.44757 0.20463 0.44948 0.2051 C 0.45035 0.20533 0.45104 0.20602 0.45209 0.20625 C 0.45764 0.20811 0.45764 0.20834 0.46198 0.2095 C 0.47327 0.21644 0.45973 0.20718 0.46754 0.21505 C 0.46875 0.21621 0.47014 0.21667 0.47136 0.21737 L 0.475 0.22408 L 0.47709 0.22755 L 0.47604 0.23519 L 0.47049 0.24005 " pathEditMode="relative" rAng="0" ptsTypes="AAAAAAAAAAAAAAAAAAAAAAAAAAAAAAAAAAAAAAAAAAAAAAAAAAAAAA">
                                      <p:cBhvr>
                                        <p:cTn id="52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21" y="1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19 -2.96296E-6 L 0.01719 0.00023 C 0.02083 -2.96296E-6 0.02483 0.00023 0.02865 0.0007 C 0.03038 0.00093 0.03142 0.00116 0.03281 0.00116 C 0.03403 0.00139 0.03559 0.00139 0.03698 0.00162 C 0.03906 0.00162 0.0408 0.00185 0.04288 0.00232 C 0.04531 0.00278 0.04722 0.00348 0.05 0.00371 C 0.05104 0.00394 0.05191 0.00394 0.05278 0.00394 C 0.05712 0.00463 0.06233 0.00533 0.06615 0.00602 C 0.0717 0.00718 0.07639 0.00834 0.08212 0.00949 C 0.08524 0.00996 0.08819 0.01042 0.09115 0.01111 C 0.09809 0.0125 0.10399 0.01435 0.11111 0.01551 C 0.12101 0.01713 0.12378 0.0176 0.13299 0.01968 C 0.14062 0.02107 0.14705 0.02292 0.15451 0.02431 C 0.15556 0.02454 0.17274 0.02778 0.17465 0.02848 C 0.19271 0.03357 0.1724 0.02801 0.19062 0.03241 C 0.19635 0.03403 0.20278 0.03542 0.20764 0.03681 C 0.21007 0.03797 0.21233 0.03866 0.21476 0.03959 C 0.22465 0.04283 0.22135 0.04121 0.2309 0.04491 C 0.23281 0.0456 0.23455 0.04653 0.23698 0.04723 C 0.23889 0.04838 0.24201 0.04885 0.24375 0.04954 C 0.24635 0.0507 0.24774 0.05162 0.24965 0.05278 C 0.25191 0.05371 0.25469 0.05486 0.25694 0.05556 C 0.25903 0.05648 0.26094 0.05764 0.26285 0.05834 C 0.2651 0.05949 0.26788 0.06019 0.27014 0.06135 C 0.27361 0.06297 0.27569 0.06528 0.28003 0.0669 C 0.29132 0.07107 0.28333 0.06806 0.29201 0.07223 C 0.29375 0.07269 0.29566 0.07338 0.29705 0.07408 C 0.29826 0.075 0.29896 0.0757 0.30017 0.07662 C 0.31146 0.08403 0.2974 0.07477 0.30799 0.08102 C 0.30937 0.08148 0.3099 0.08241 0.31111 0.0831 C 0.31406 0.08473 0.31719 0.08611 0.32014 0.08797 C 0.3217 0.08843 0.32326 0.08912 0.32413 0.09005 C 0.325 0.09051 0.32569 0.09121 0.32639 0.09213 C 0.32691 0.0926 0.32726 0.09329 0.3283 0.09422 C 0.32917 0.09491 0.33056 0.0956 0.33142 0.09653 C 0.33212 0.09723 0.33264 0.09792 0.33316 0.09885 C 0.33368 0.09931 0.33368 0.09977 0.3342 0.1007 C 0.33507 0.10116 0.33628 0.10162 0.33733 0.10232 C 0.33767 0.10301 0.33802 0.10348 0.33819 0.10394 C 0.34097 0.10857 0.33785 0.10394 0.34045 0.10787 C 0.3408 0.1088 0.34097 0.10996 0.34149 0.11111 C 0.34167 0.11181 0.34201 0.1125 0.34219 0.11297 C 0.34288 0.11713 0.34253 0.1213 0.34323 0.12547 C 0.3434 0.1257 0.3441 0.12593 0.34427 0.12616 C 0.34479 0.12685 0.34514 0.12732 0.34531 0.12755 C 0.34618 0.12871 0.3467 0.1301 0.3474 0.13148 C 0.34774 0.13195 0.34792 0.13241 0.34826 0.13287 C 0.34826 0.1331 0.34896 0.13588 0.35035 0.13635 C 0.35121 0.13681 0.35243 0.13704 0.35347 0.13773 C 0.37118 0.13704 0.36337 0.13704 0.37691 0.13704 " pathEditMode="relative" rAng="0" ptsTypes="AAAAAAAAAAAAAAAAAAAAAAAAAAAAAAAAAAAAAAAAAAAAAAAAAAA">
                                      <p:cBhvr>
                                        <p:cTn id="62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86" y="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5" grpId="0"/>
      <p:bldP spid="26" grpId="0"/>
      <p:bldP spid="27" grpId="0"/>
      <p:bldP spid="28" grpId="0"/>
      <p:bldP spid="30" grpId="0" animBg="1"/>
      <p:bldP spid="35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7" grpId="0" animBg="1"/>
      <p:bldP spid="31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Rabbit, Bunny, Cute, Isolated, White, Background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45" t="8642" r="9809" b="9765"/>
          <a:stretch/>
        </p:blipFill>
        <p:spPr bwMode="auto">
          <a:xfrm>
            <a:off x="5548736" y="2822209"/>
            <a:ext cx="2516788" cy="27035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9" name="圓角矩形圖說文字 7"/>
          <p:cNvSpPr/>
          <p:nvPr/>
        </p:nvSpPr>
        <p:spPr>
          <a:xfrm>
            <a:off x="285932" y="2420888"/>
            <a:ext cx="4273979" cy="3548687"/>
          </a:xfrm>
          <a:prstGeom prst="wedgeRoundRectCallout">
            <a:avLst>
              <a:gd name="adj1" fmla="val 46218"/>
              <a:gd name="adj2" fmla="val 32057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514350" indent="-514350">
              <a:lnSpc>
                <a:spcPct val="150000"/>
              </a:lnSpc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20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牠有</a:t>
            </a:r>
            <a:r>
              <a:rPr kumimoji="0" lang="zh-TW" altLang="en-US" sz="2000" dirty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一對長</a:t>
            </a:r>
            <a:r>
              <a:rPr kumimoji="0" lang="zh-TW" altLang="en-US" sz="20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耳朵</a:t>
            </a:r>
            <a:endParaRPr kumimoji="0" lang="en-US" altLang="zh-TW" sz="2000" dirty="0" smtClean="0">
              <a:solidFill>
                <a:srgbClr val="FF0000"/>
              </a:solidFill>
              <a:latin typeface="標楷體" panose="03000509000000000000" pitchFamily="65" charset="-120"/>
              <a:cs typeface="Avenir Roman"/>
            </a:endParaRPr>
          </a:p>
          <a:p>
            <a:pPr marL="514350" indent="-514350">
              <a:lnSpc>
                <a:spcPct val="150000"/>
              </a:lnSpc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2000" dirty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牠有一雙如寶石般的</a:t>
            </a:r>
            <a:r>
              <a:rPr kumimoji="0" lang="zh-TW" altLang="en-US" sz="20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眼睛</a:t>
            </a:r>
            <a:endParaRPr kumimoji="0" lang="en-US" altLang="zh-TW" sz="2000" dirty="0">
              <a:solidFill>
                <a:srgbClr val="FF0000"/>
              </a:solidFill>
              <a:latin typeface="標楷體" panose="03000509000000000000" pitchFamily="65" charset="-120"/>
              <a:cs typeface="Avenir Roman"/>
            </a:endParaRPr>
          </a:p>
          <a:p>
            <a:pPr marL="514350" indent="-514350">
              <a:lnSpc>
                <a:spcPct val="150000"/>
              </a:lnSpc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2000" dirty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</a:t>
            </a:r>
            <a:r>
              <a:rPr kumimoji="0" lang="zh-TW" altLang="en-US" sz="20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的</a:t>
            </a:r>
            <a:r>
              <a:rPr kumimoji="0" lang="zh-TW" altLang="en-US" sz="20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上嘴唇</a:t>
            </a:r>
            <a:r>
              <a:rPr kumimoji="0"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cs typeface="Avenir Roman"/>
              </a:rPr>
              <a:t>分</a:t>
            </a:r>
            <a:r>
              <a:rPr kumimoji="0" lang="zh-TW" altLang="en-US" sz="2000" dirty="0">
                <a:solidFill>
                  <a:schemeClr val="tx1"/>
                </a:solidFill>
                <a:latin typeface="標楷體" panose="03000509000000000000" pitchFamily="65" charset="-120"/>
                <a:cs typeface="Avenir Roman"/>
              </a:rPr>
              <a:t>三</a:t>
            </a:r>
            <a:r>
              <a:rPr kumimoji="0" lang="zh-TW" altLang="en-US" sz="2000" dirty="0" smtClean="0">
                <a:solidFill>
                  <a:schemeClr val="tx1"/>
                </a:solidFill>
                <a:latin typeface="標楷體" panose="03000509000000000000" pitchFamily="65" charset="-120"/>
                <a:cs typeface="Avenir Roman"/>
              </a:rPr>
              <a:t>瓣</a:t>
            </a:r>
            <a:endParaRPr kumimoji="0" lang="en-US" altLang="zh-TW" sz="2000" dirty="0">
              <a:solidFill>
                <a:srgbClr val="000000"/>
              </a:solidFill>
              <a:latin typeface="標楷體" panose="03000509000000000000" pitchFamily="65" charset="-120"/>
              <a:cs typeface="Avenir Roman"/>
            </a:endParaRPr>
          </a:p>
          <a:p>
            <a:pPr marL="514350" indent="-514350">
              <a:lnSpc>
                <a:spcPct val="150000"/>
              </a:lnSpc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2000" dirty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牠有毛絨絨的</a:t>
            </a:r>
            <a:r>
              <a:rPr kumimoji="0" lang="zh-TW" altLang="en-US" sz="2000" dirty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身體</a:t>
            </a:r>
            <a:endParaRPr kumimoji="0" lang="en-US" altLang="zh-TW" sz="2000" dirty="0">
              <a:solidFill>
                <a:srgbClr val="FF0000"/>
              </a:solidFill>
              <a:latin typeface="標楷體" panose="03000509000000000000" pitchFamily="65" charset="-120"/>
              <a:cs typeface="Avenir Roman"/>
            </a:endParaRPr>
          </a:p>
          <a:p>
            <a:pPr marL="514350" indent="-514350">
              <a:lnSpc>
                <a:spcPct val="150000"/>
              </a:lnSpc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2000" dirty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牠的</a:t>
            </a:r>
            <a:r>
              <a:rPr kumimoji="0" lang="zh-TW" altLang="en-US" sz="2000" dirty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腿</a:t>
            </a:r>
            <a:r>
              <a:rPr kumimoji="0" lang="zh-TW" altLang="en-US" sz="2000" dirty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短而</a:t>
            </a:r>
            <a:r>
              <a:rPr kumimoji="0" lang="zh-TW" altLang="en-US" sz="20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有</a:t>
            </a:r>
            <a:r>
              <a:rPr kumimoji="0" lang="zh-TW" altLang="en-US" sz="2000" dirty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力</a:t>
            </a:r>
            <a:endParaRPr kumimoji="0" lang="en-US" altLang="zh-TW" sz="2000" dirty="0">
              <a:solidFill>
                <a:srgbClr val="000000"/>
              </a:solidFill>
              <a:latin typeface="標楷體" panose="03000509000000000000" pitchFamily="65" charset="-120"/>
              <a:cs typeface="Avenir Roman"/>
            </a:endParaRPr>
          </a:p>
          <a:p>
            <a:pPr marL="514350" indent="-514350">
              <a:lnSpc>
                <a:spcPct val="150000"/>
              </a:lnSpc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kumimoji="0" lang="zh-TW" altLang="en-US" sz="2000" dirty="0" smtClean="0">
                <a:solidFill>
                  <a:srgbClr val="000000"/>
                </a:solidFill>
                <a:latin typeface="標楷體" panose="03000509000000000000" pitchFamily="65" charset="-120"/>
                <a:cs typeface="Avenir Roman"/>
              </a:rPr>
              <a:t>牠有一條短而圓的</a:t>
            </a:r>
            <a:r>
              <a:rPr kumimoji="0" lang="zh-TW" altLang="en-US" sz="2000" dirty="0" smtClean="0">
                <a:solidFill>
                  <a:srgbClr val="FF0000"/>
                </a:solidFill>
                <a:latin typeface="標楷體" panose="03000509000000000000" pitchFamily="65" charset="-120"/>
                <a:cs typeface="Avenir Roman"/>
              </a:rPr>
              <a:t>尾巴</a:t>
            </a:r>
            <a:endParaRPr kumimoji="0" lang="en-US" altLang="zh-TW" sz="2000" dirty="0" smtClean="0">
              <a:solidFill>
                <a:srgbClr val="FF0000"/>
              </a:solidFill>
              <a:latin typeface="標楷體" panose="03000509000000000000" pitchFamily="65" charset="-120"/>
              <a:cs typeface="Avenir Roman"/>
            </a:endParaRPr>
          </a:p>
        </p:txBody>
      </p:sp>
      <p:sp>
        <p:nvSpPr>
          <p:cNvPr id="8194" name="標題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075240" cy="843035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</a:rPr>
              <a:t>作者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順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</a:rPr>
              <a:t>次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</a:rPr>
              <a:t>序地</a:t>
            </a:r>
            <a:r>
              <a:rPr lang="zh-TW" altLang="en-US" dirty="0" smtClean="0">
                <a:latin typeface="標楷體" panose="03000509000000000000" pitchFamily="65" charset="-120"/>
              </a:rPr>
              <a:t>描寫動物各部位</a:t>
            </a:r>
            <a:endParaRPr lang="en-GB" altLang="en-US" dirty="0" smtClean="0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zh-HK" altLang="en-US" smtClean="0"/>
              <a:t>單元三 描寫單元</a:t>
            </a:r>
            <a:r>
              <a:rPr lang="en-US" altLang="zh-HK" smtClean="0"/>
              <a:t>(</a:t>
            </a:r>
            <a:r>
              <a:rPr lang="zh-HK" altLang="en-US" smtClean="0"/>
              <a:t>動物</a:t>
            </a:r>
            <a:r>
              <a:rPr lang="en-US" altLang="zh-HK" smtClean="0"/>
              <a:t>)(</a:t>
            </a:r>
            <a:r>
              <a:rPr lang="zh-HK" altLang="en-US" smtClean="0"/>
              <a:t>閱讀</a:t>
            </a:r>
            <a:r>
              <a:rPr lang="en-US" altLang="zh-HK" smtClean="0"/>
              <a:t>)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zh-TW" altLang="en-US" smtClean="0"/>
              <a:t>教育局教育心理服務</a:t>
            </a:r>
            <a:r>
              <a:rPr lang="en-US" altLang="zh-TW" smtClean="0"/>
              <a:t>(</a:t>
            </a:r>
            <a:r>
              <a:rPr lang="zh-TW" altLang="en-US" smtClean="0"/>
              <a:t>新界東</a:t>
            </a:r>
            <a:r>
              <a:rPr lang="en-US" altLang="zh-TW" smtClean="0"/>
              <a:t>)</a:t>
            </a:r>
            <a:r>
              <a:rPr lang="zh-TW" altLang="en-US" smtClean="0"/>
              <a:t>組 </a:t>
            </a:r>
            <a:r>
              <a:rPr lang="en-US" altLang="zh-TW" smtClean="0"/>
              <a:t>©2019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765F3-4059-4817-82CD-740C7F4A0697}" type="slidenum">
              <a:rPr lang="zh-TW" altLang="en-US" smtClean="0"/>
              <a:pPr/>
              <a:t>9</a:t>
            </a:fld>
            <a:endParaRPr lang="en-US" altLang="zh-TW"/>
          </a:p>
        </p:txBody>
      </p:sp>
      <p:grpSp>
        <p:nvGrpSpPr>
          <p:cNvPr id="5" name="Group 4"/>
          <p:cNvGrpSpPr/>
          <p:nvPr/>
        </p:nvGrpSpPr>
        <p:grpSpPr>
          <a:xfrm>
            <a:off x="4994102" y="5578657"/>
            <a:ext cx="3506962" cy="584775"/>
            <a:chOff x="5545837" y="4788605"/>
            <a:chExt cx="3506962" cy="584775"/>
          </a:xfrm>
        </p:grpSpPr>
        <p:sp>
          <p:nvSpPr>
            <p:cNvPr id="30" name="Shape 192"/>
            <p:cNvSpPr>
              <a:spLocks/>
            </p:cNvSpPr>
            <p:nvPr/>
          </p:nvSpPr>
          <p:spPr bwMode="auto">
            <a:xfrm rot="16200000">
              <a:off x="7131710" y="3948042"/>
              <a:ext cx="304800" cy="2265904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0" y="16200"/>
                  </a:moveTo>
                  <a:lnTo>
                    <a:pt x="5400" y="16200"/>
                  </a:lnTo>
                  <a:lnTo>
                    <a:pt x="5400" y="0"/>
                  </a:lnTo>
                  <a:lnTo>
                    <a:pt x="16200" y="0"/>
                  </a:lnTo>
                  <a:lnTo>
                    <a:pt x="16200" y="162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endParaRPr lang="zh-TW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545837" y="4788605"/>
              <a:ext cx="611560" cy="58477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zh-TW" altLang="en-US" sz="3200" dirty="0" smtClean="0">
                  <a:latin typeface="+mn-ea"/>
                  <a:ea typeface="+mn-ea"/>
                </a:rPr>
                <a:t>頭</a:t>
              </a:r>
              <a:endParaRPr lang="zh-HK" altLang="en-US" sz="3200" dirty="0">
                <a:latin typeface="+mn-ea"/>
                <a:ea typeface="+mn-ea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441239" y="4788605"/>
              <a:ext cx="611560" cy="58477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zh-TW" altLang="en-US" sz="3200" dirty="0" smtClean="0">
                  <a:latin typeface="+mn-ea"/>
                  <a:ea typeface="+mn-ea"/>
                </a:rPr>
                <a:t>尾</a:t>
              </a:r>
              <a:endParaRPr lang="zh-HK" altLang="en-US" sz="3200" dirty="0">
                <a:latin typeface="+mn-ea"/>
                <a:ea typeface="+mn-ea"/>
              </a:endParaRPr>
            </a:p>
          </p:txBody>
        </p:sp>
      </p:grpSp>
      <p:sp>
        <p:nvSpPr>
          <p:cNvPr id="15" name="雲朵形圖說文字 1"/>
          <p:cNvSpPr/>
          <p:nvPr/>
        </p:nvSpPr>
        <p:spPr>
          <a:xfrm>
            <a:off x="4281636" y="1141210"/>
            <a:ext cx="4543127" cy="1488081"/>
          </a:xfrm>
          <a:prstGeom prst="cloudCallout">
            <a:avLst>
              <a:gd name="adj1" fmla="val 49612"/>
              <a:gd name="adj2" fmla="val 54066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描述</a:t>
            </a:r>
            <a:r>
              <a:rPr lang="zh-TW" altLang="en-US" sz="3600" dirty="0" smtClean="0">
                <a:solidFill>
                  <a:srgbClr val="7030A0"/>
                </a:solidFill>
                <a:latin typeface="標楷體" panose="03000509000000000000" pitchFamily="65" charset="-120"/>
              </a:rPr>
              <a:t>有條理</a:t>
            </a:r>
            <a:r>
              <a:rPr lang="zh-TW" altLang="en-US" sz="3600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，容易明白</a:t>
            </a:r>
            <a:r>
              <a:rPr lang="en-US" altLang="zh-TW" sz="3600" dirty="0" smtClean="0">
                <a:solidFill>
                  <a:schemeClr val="tx1"/>
                </a:solidFill>
                <a:latin typeface="標楷體" panose="03000509000000000000" pitchFamily="65" charset="-120"/>
              </a:rPr>
              <a:t>!</a:t>
            </a:r>
            <a:endParaRPr lang="zh-HK" altLang="en-US" sz="3600" dirty="0">
              <a:solidFill>
                <a:schemeClr val="tx1"/>
              </a:solidFill>
              <a:latin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561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75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15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99CC00"/>
      </a:accent1>
      <a:accent2>
        <a:srgbClr val="CCCC66"/>
      </a:accent2>
      <a:accent3>
        <a:srgbClr val="8F8F8F"/>
      </a:accent3>
      <a:accent4>
        <a:srgbClr val="707070"/>
      </a:accent4>
      <a:accent5>
        <a:srgbClr val="C9E0AA"/>
      </a:accent5>
      <a:accent6>
        <a:srgbClr val="B9B95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99CC00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99CC00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5775</TotalTime>
  <Words>2673</Words>
  <Application>Microsoft Office PowerPoint</Application>
  <PresentationFormat>On-screen Show (4:3)</PresentationFormat>
  <Paragraphs>448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4" baseType="lpstr">
      <vt:lpstr>Avenir Roman</vt:lpstr>
      <vt:lpstr>新細明體</vt:lpstr>
      <vt:lpstr>標楷體</vt:lpstr>
      <vt:lpstr>Arial</vt:lpstr>
      <vt:lpstr>Calibri</vt:lpstr>
      <vt:lpstr>Candara</vt:lpstr>
      <vt:lpstr>Garamond</vt:lpstr>
      <vt:lpstr>Helvetica</vt:lpstr>
      <vt:lpstr>Times New Roman</vt:lpstr>
      <vt:lpstr>Verdana</vt:lpstr>
      <vt:lpstr>Webdings</vt:lpstr>
      <vt:lpstr>Wingdings</vt:lpstr>
      <vt:lpstr>Office 佈景主題</vt:lpstr>
      <vt:lpstr>四年級讀寫小組輔助教材 單元三　描寫單元(動物) 閱讀：動物的外貌描寫</vt:lpstr>
      <vt:lpstr>活動一  畫一畫、猜一猜</vt:lpstr>
      <vt:lpstr>活動一：畫一畫、猜一猜</vt:lpstr>
      <vt:lpstr>活動一：先畫畫、再猜猜</vt:lpstr>
      <vt:lpstr>活動一：先畫畫、再猜猜</vt:lpstr>
      <vt:lpstr>活動一：先畫畫、再猜猜</vt:lpstr>
      <vt:lpstr>PowerPoint Presentation</vt:lpstr>
      <vt:lpstr>PowerPoint Presentation</vt:lpstr>
      <vt:lpstr>作者順次序地描寫動物各部位</vt:lpstr>
      <vt:lpstr>PowerPoint Presentation</vt:lpstr>
      <vt:lpstr>描寫的次序</vt:lpstr>
      <vt:lpstr>活動二   〈我最愛的金魚〉 任務一 </vt:lpstr>
      <vt:lpstr>活動二〈我最愛的金魚〉</vt:lpstr>
      <vt:lpstr>活動二〈我最愛的金魚〉</vt:lpstr>
      <vt:lpstr>活動二〈我最愛的金魚〉</vt:lpstr>
      <vt:lpstr>〈我最愛的金魚〉</vt:lpstr>
      <vt:lpstr>PowerPoint Presentation</vt:lpstr>
      <vt:lpstr>PowerPoint Presentation</vt:lpstr>
      <vt:lpstr>PowerPoint Presentation</vt:lpstr>
      <vt:lpstr>〈?〉</vt:lpstr>
      <vt:lpstr>〈?〉</vt:lpstr>
      <vt:lpstr>〈大象〉</vt:lpstr>
      <vt:lpstr>〈大象〉</vt:lpstr>
      <vt:lpstr>PowerPoint Presentation</vt:lpstr>
      <vt:lpstr>PowerPoint Presentation</vt:lpstr>
      <vt:lpstr>〈大象〉</vt:lpstr>
      <vt:lpstr>PowerPoint Presentation</vt:lpstr>
      <vt:lpstr>PowerPoint Presentation</vt:lpstr>
      <vt:lpstr>活動三   〈我最愛的金魚〉 任務二 </vt:lpstr>
      <vt:lpstr>活動三〈我最愛的金魚〉</vt:lpstr>
      <vt:lpstr>活動三〈我最愛的金魚〉</vt:lpstr>
      <vt:lpstr>活動三〈我最愛的金魚〉</vt:lpstr>
      <vt:lpstr>個人練習   工作紙(二) 〈我家的小貓〉 </vt:lpstr>
      <vt:lpstr>工作紙(二) 〈我家的小貓〉答案</vt:lpstr>
      <vt:lpstr>工作紙(二) 〈我家的小貓〉答案</vt:lpstr>
      <vt:lpstr>工作紙(二) 〈我家的小貓〉答案</vt:lpstr>
      <vt:lpstr>工作紙(二) 〈我家的小貓〉答案</vt:lpstr>
      <vt:lpstr>工作紙(二) 〈我家的小貓〉答案</vt:lpstr>
      <vt:lpstr>工作紙(二) 〈我家的小貓〉答案</vt:lpstr>
      <vt:lpstr>工作紙(二) 〈我家的小貓〉答案</vt:lpstr>
      <vt:lpstr>小結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齊來觀察小動物</dc:title>
  <dc:creator>WU, Suet-man Sharon</dc:creator>
  <cp:lastModifiedBy>LAU, Suk-kau</cp:lastModifiedBy>
  <cp:revision>493</cp:revision>
  <cp:lastPrinted>2019-10-18T06:32:02Z</cp:lastPrinted>
  <dcterms:modified xsi:type="dcterms:W3CDTF">2019-11-04T03:59:20Z</dcterms:modified>
</cp:coreProperties>
</file>