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4"/>
  </p:notesMasterIdLst>
  <p:sldIdLst>
    <p:sldId id="267" r:id="rId3"/>
    <p:sldId id="352" r:id="rId4"/>
    <p:sldId id="353" r:id="rId5"/>
    <p:sldId id="360" r:id="rId6"/>
    <p:sldId id="354" r:id="rId7"/>
    <p:sldId id="362" r:id="rId8"/>
    <p:sldId id="355" r:id="rId9"/>
    <p:sldId id="356" r:id="rId10"/>
    <p:sldId id="357" r:id="rId11"/>
    <p:sldId id="358" r:id="rId12"/>
    <p:sldId id="359" r:id="rId1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1C04"/>
    <a:srgbClr val="FFEDB3"/>
    <a:srgbClr val="FFC000"/>
    <a:srgbClr val="FF5D5D"/>
    <a:srgbClr val="EDF13B"/>
    <a:srgbClr val="FFFF00"/>
    <a:srgbClr val="66FFFF"/>
    <a:srgbClr val="FECEFB"/>
    <a:srgbClr val="66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94087" autoAdjust="0"/>
  </p:normalViewPr>
  <p:slideViewPr>
    <p:cSldViewPr showGuides="1">
      <p:cViewPr varScale="1">
        <p:scale>
          <a:sx n="63" d="100"/>
          <a:sy n="63" d="100"/>
        </p:scale>
        <p:origin x="1144" y="4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F424F-C44E-4510-ACD6-18612052D449}" type="datetimeFigureOut">
              <a:rPr lang="zh-TW" altLang="en-US" smtClean="0"/>
              <a:t>2019/11/3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5065D-69D4-4D39-9762-057C7E2BA6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18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zh-TW" altLang="en-US" sz="1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圖</a:t>
            </a:r>
            <a:r>
              <a:rPr lang="zh-TW" alt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：</a:t>
            </a:r>
            <a:endParaRPr lang="en-US" altLang="zh-TW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zh-TW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T</a:t>
            </a:r>
            <a:r>
              <a:rPr lang="zh-TW" alt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：孔雀</a:t>
            </a:r>
            <a:endParaRPr lang="en-US" altLang="zh-TW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zh-TW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A</a:t>
            </a:r>
            <a:r>
              <a:rPr lang="zh-TW" alt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：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Yvinne</a:t>
            </a:r>
            <a:endParaRPr lang="en-US" altLang="zh-TW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zh-TW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L</a:t>
            </a:r>
            <a:r>
              <a:rPr lang="zh-TW" alt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：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Pixabay</a:t>
            </a:r>
            <a:r>
              <a:rPr lang="en-US" altLang="zh-TW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License</a:t>
            </a:r>
            <a:r>
              <a:rPr lang="zh-TW" alt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：可以做商業用途，不要求署名</a:t>
            </a:r>
            <a:endParaRPr lang="en-US" altLang="zh-TW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zh-TW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L</a:t>
            </a:r>
            <a:r>
              <a:rPr lang="zh-TW" alt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https://pixabay.com/zh/photos/peacock-feather-bird-3154030/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altLang="zh-TW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065D-69D4-4D39-9762-057C7E2BA6C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59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熊貓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Panada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Cesar Aguilar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(Free to use)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/>
              <a:t>https://www.pexels.com/photo/panda-1123765/</a:t>
            </a:r>
            <a:endParaRPr lang="en-US" altLang="zh-HK" baseline="0" dirty="0" smtClean="0"/>
          </a:p>
          <a:p>
            <a:endParaRPr lang="en-US" altLang="zh-HK" baseline="0" dirty="0" smtClean="0"/>
          </a:p>
          <a:p>
            <a:r>
              <a:rPr lang="zh-TW" alt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猴子</a:t>
            </a:r>
            <a:endParaRPr lang="en-US" altLang="zh-HK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Macaque Monkey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HK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Quine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 BY-NC-SA 2.0</a:t>
            </a:r>
            <a:b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https://www.flickr.com/photos/john5554/48366794261/</a:t>
            </a:r>
          </a:p>
          <a:p>
            <a:endParaRPr lang="en-US" altLang="zh-H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小白鷺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來源：教育電視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/>
              <a:t>企鵝</a:t>
            </a:r>
            <a:endParaRPr lang="en-US" altLang="zh-H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dirty="0" smtClean="0"/>
              <a:t> </a:t>
            </a:r>
            <a:r>
              <a:rPr lang="en-US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Gentoo penguin (</a:t>
            </a:r>
            <a:r>
              <a:rPr lang="en-US" altLang="zh-H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Pygoscelis</a:t>
            </a:r>
            <a:r>
              <a:rPr lang="en-US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papua</a:t>
            </a:r>
            <a:r>
              <a:rPr lang="en-US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 Brown Bluff, </a:t>
            </a:r>
            <a:r>
              <a:rPr lang="en-US" altLang="zh-H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Tabarin</a:t>
            </a:r>
            <a:r>
              <a:rPr lang="en-US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Peninsula, Antarctic Peninsula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Andrew Shiva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BY-SA 4.0</a:t>
            </a:r>
            <a:br>
              <a:rPr lang="en-US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https://en.wikipedia.org/wiki/Gentoo_penguin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065D-69D4-4D39-9762-057C7E2BA6C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95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7514C-7E26-4A20-862E-03938BBAC04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6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85A8-2A6A-4C95-B1A5-0EAD7A4FED6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7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EE12-2F9C-416A-A49E-B9E5CCC4DCF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5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-1" y="0"/>
            <a:chExt cx="8610603" cy="201616"/>
          </a:xfrm>
        </p:grpSpPr>
        <p:sp>
          <p:nvSpPr>
            <p:cNvPr id="5" name="Shape 13"/>
            <p:cNvSpPr>
              <a:spLocks noChangeArrowheads="1"/>
            </p:cNvSpPr>
            <p:nvPr/>
          </p:nvSpPr>
          <p:spPr bwMode="auto">
            <a:xfrm>
              <a:off x="-1" y="0"/>
              <a:ext cx="2870201" cy="201616"/>
            </a:xfrm>
            <a:prstGeom prst="rect">
              <a:avLst/>
            </a:prstGeom>
            <a:solidFill>
              <a:srgbClr val="66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TW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endParaRPr>
            </a:p>
          </p:txBody>
        </p:sp>
        <p:sp>
          <p:nvSpPr>
            <p:cNvPr id="6" name="Shape 14"/>
            <p:cNvSpPr>
              <a:spLocks noChangeArrowheads="1"/>
            </p:cNvSpPr>
            <p:nvPr/>
          </p:nvSpPr>
          <p:spPr bwMode="auto">
            <a:xfrm>
              <a:off x="2870200" y="0"/>
              <a:ext cx="2870201" cy="20161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TW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endParaRPr>
            </a:p>
          </p:txBody>
        </p:sp>
        <p:sp>
          <p:nvSpPr>
            <p:cNvPr id="7" name="Shape 15"/>
            <p:cNvSpPr>
              <a:spLocks noChangeArrowheads="1"/>
            </p:cNvSpPr>
            <p:nvPr/>
          </p:nvSpPr>
          <p:spPr bwMode="auto">
            <a:xfrm>
              <a:off x="5740401" y="0"/>
              <a:ext cx="2870201" cy="201616"/>
            </a:xfrm>
            <a:prstGeom prst="rect">
              <a:avLst/>
            </a:prstGeom>
            <a:solidFill>
              <a:srgbClr val="99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TW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endParaRPr>
            </a:p>
          </p:txBody>
        </p:sp>
      </p:grp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371600" y="3270250"/>
            <a:ext cx="6400800" cy="3587750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>
            <a:lvl1pPr marL="0" indent="0" algn="ctr">
              <a:spcBef>
                <a:spcPts val="700"/>
              </a:spcBef>
              <a:buClrTx/>
              <a:buSzTx/>
              <a:buFontTx/>
              <a:buNone/>
              <a:defRPr sz="3000"/>
            </a:lvl1pPr>
          </a:lstStyle>
          <a:p>
            <a:pPr lvl="0"/>
            <a:r>
              <a:rPr/>
              <a:t>按一下以編輯母片副標題樣式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8" name="Shap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025FE-3D2B-4EBE-AA30-244BECEC7EA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757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標題文字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內文層級一</a:t>
            </a:r>
          </a:p>
          <a:p>
            <a:pPr lvl="1"/>
            <a:r>
              <a:rPr/>
              <a:t>內文層級二</a:t>
            </a:r>
          </a:p>
          <a:p>
            <a:pPr lvl="2"/>
            <a:r>
              <a:rPr/>
              <a:t>內文層級三</a:t>
            </a:r>
          </a:p>
          <a:p>
            <a:pPr lvl="3"/>
            <a:r>
              <a:rPr/>
              <a:t>內文層級四</a:t>
            </a:r>
          </a:p>
          <a:p>
            <a:pPr lvl="4"/>
            <a:r>
              <a:rPr/>
              <a:t>內文層級五</a:t>
            </a:r>
          </a:p>
        </p:txBody>
      </p:sp>
      <p:sp>
        <p:nvSpPr>
          <p:cNvPr id="4" name="Shap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6CB69-2941-4AB2-A064-9C17519F1EF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4667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94937C8-A884-4F2F-A0A0-E41EA9488BE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46335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zh-TW" altLang="en-US" dirty="0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94937C8-A884-4F2F-A0A0-E41EA9488BE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7926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1987-0DE4-4ACA-9576-6E58C08E518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5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B7F2-D0A8-4E2E-9EDE-353AC745120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65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095E-4117-4CF1-ABE5-74524AB2612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8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7FF9-A8E6-4320-8153-BF11BA10F97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5D56-66C6-4937-9078-632B7FA45CD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3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2BC6-3B59-453F-8BED-680DE6BD0F7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2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7E4E-2A77-4BC6-AD42-11198543F68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77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FD9F-D394-4585-96C9-F5B150679FF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29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33AC9-A168-47A4-8AD3-E04F96FBAE6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86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DF382-F129-4624-8F86-2060710CEA7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26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772400" cy="2057400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5400" b="1">
                <a:solidFill>
                  <a:srgbClr val="FFFFB7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/>
            <a:r>
              <a:rPr/>
              <a:t>按一下以編輯母片標題樣式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990600" y="3962400"/>
            <a:ext cx="6781800" cy="28956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</a:lstStyle>
          <a:p>
            <a:pPr lvl="0"/>
            <a:r>
              <a:rPr dirty="0" err="1"/>
              <a:t>按一下以編輯母片副標題樣式</a:t>
            </a:r>
            <a:endParaRPr dirty="0"/>
          </a:p>
        </p:txBody>
      </p:sp>
      <p:sp>
        <p:nvSpPr>
          <p:cNvPr id="4" name="Shape 19"/>
          <p:cNvSpPr>
            <a:spLocks noGrp="1"/>
          </p:cNvSpPr>
          <p:nvPr>
            <p:ph type="sldNum" sz="quarter" idx="10"/>
          </p:nvPr>
        </p:nvSpPr>
        <p:spPr>
          <a:xfrm>
            <a:off x="6937375" y="6245225"/>
            <a:ext cx="1901825" cy="304800"/>
          </a:xfrm>
          <a:ln w="12700">
            <a:miter lim="400000"/>
          </a:ln>
        </p:spPr>
        <p:txBody>
          <a:bodyPr lIns="45718" tIns="45718" rIns="45718" bIns="45718"/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defRPr>
            </a:lvl1pPr>
          </a:lstStyle>
          <a:p>
            <a:pPr>
              <a:defRPr/>
            </a:pPr>
            <a:fld id="{1FE8D0E1-3677-4933-B7F4-E985F4BA1C1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987464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214C-2B0F-477E-AA1A-EC095A4FA1C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6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5FD1-4A9C-4F17-8C10-A3694DAF755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3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26241-796B-4BE4-9F24-BB716E6B1C9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7A36-7D75-4539-A67C-15855B4B4B3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8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4E63-EA40-4010-9F3A-D89FD213B56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4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D3A3-8BE4-4D8B-9E74-AFE15770531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5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522CE-4D86-45A3-BAB3-037CC7E857E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2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HK" altLang="en-US" smtClean="0">
                <a:sym typeface="Avenir Roman"/>
              </a:rPr>
              <a:t>單元三 描寫單元</a:t>
            </a:r>
            <a:r>
              <a:rPr kumimoji="1" lang="en-US" altLang="zh-HK" smtClean="0">
                <a:sym typeface="Avenir Roman"/>
              </a:rPr>
              <a:t>(</a:t>
            </a:r>
            <a:r>
              <a:rPr kumimoji="1" lang="zh-HK" altLang="en-US" smtClean="0">
                <a:sym typeface="Avenir Roman"/>
              </a:rPr>
              <a:t>動物</a:t>
            </a:r>
            <a:r>
              <a:rPr kumimoji="1" lang="en-US" altLang="zh-HK" smtClean="0">
                <a:sym typeface="Avenir Roman"/>
              </a:rPr>
              <a:t>)(</a:t>
            </a:r>
            <a:r>
              <a:rPr kumimoji="1" lang="zh-HK" altLang="en-US" smtClean="0">
                <a:sym typeface="Avenir Roman"/>
              </a:rPr>
              <a:t>寫作</a:t>
            </a:r>
            <a:r>
              <a:rPr kumimoji="1" lang="en-US" altLang="zh-HK" smtClean="0">
                <a:sym typeface="Avenir Roman"/>
              </a:rPr>
              <a:t>)</a:t>
            </a:r>
            <a:endParaRPr kumimoji="1" lang="zh-TW" altLang="en-US" dirty="0">
              <a:sym typeface="Avenir Roman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mtClean="0">
                <a:sym typeface="Avenir Roman"/>
              </a:rPr>
              <a:t>教育局教育心理服務</a:t>
            </a:r>
            <a:r>
              <a:rPr kumimoji="1" lang="en-US" altLang="zh-TW" smtClean="0">
                <a:sym typeface="Avenir Roman"/>
              </a:rPr>
              <a:t>(</a:t>
            </a:r>
            <a:r>
              <a:rPr kumimoji="1" lang="zh-TW" altLang="en-US" smtClean="0">
                <a:sym typeface="Avenir Roman"/>
              </a:rPr>
              <a:t>新界東</a:t>
            </a:r>
            <a:r>
              <a:rPr kumimoji="1" lang="en-US" altLang="zh-TW" smtClean="0">
                <a:sym typeface="Avenir Roman"/>
              </a:rPr>
              <a:t>)</a:t>
            </a:r>
            <a:r>
              <a:rPr kumimoji="1" lang="zh-TW" altLang="en-US" smtClean="0">
                <a:sym typeface="Avenir Roman"/>
              </a:rPr>
              <a:t>組 </a:t>
            </a:r>
            <a:r>
              <a:rPr kumimoji="1" lang="en-US" altLang="zh-TW" smtClean="0">
                <a:sym typeface="Avenir Roman"/>
              </a:rPr>
              <a:t>©2019</a:t>
            </a:r>
            <a:endParaRPr kumimoji="1" lang="zh-TW" altLang="en-US">
              <a:sym typeface="Avenir Roman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E98AB3-6026-4FAA-B588-074A4F75D572}" type="slidenum">
              <a:rPr kumimoji="1" lang="zh-TW" altLang="en-US" smtClean="0">
                <a:sym typeface="Avenir Roman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87012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標楷體" panose="030005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HK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sym typeface="Avenir Roman"/>
              </a:rPr>
              <a:t>單元三 描寫單元</a:t>
            </a:r>
            <a:r>
              <a:rPr kumimoji="1" lang="en-US" altLang="zh-HK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sym typeface="Avenir Roman"/>
              </a:rPr>
              <a:t>(</a:t>
            </a:r>
            <a:r>
              <a:rPr kumimoji="1" lang="zh-HK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sym typeface="Avenir Roman"/>
              </a:rPr>
              <a:t>動物</a:t>
            </a:r>
            <a:r>
              <a:rPr kumimoji="1" lang="en-US" altLang="zh-HK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sym typeface="Avenir Roman"/>
              </a:rPr>
              <a:t>)(</a:t>
            </a:r>
            <a:r>
              <a:rPr kumimoji="1" lang="zh-HK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sym typeface="Avenir Roman"/>
              </a:rPr>
              <a:t>寫作</a:t>
            </a:r>
            <a:r>
              <a:rPr kumimoji="1" lang="en-US" altLang="zh-HK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sym typeface="Avenir Roman"/>
              </a:rPr>
              <a:t>)</a:t>
            </a:r>
            <a:endParaRPr kumimoji="1" lang="zh-TW" altLang="en-US">
              <a:solidFill>
                <a:prstClr val="black">
                  <a:tint val="75000"/>
                </a:prstClr>
              </a:solidFill>
              <a:latin typeface="Arial" pitchFamily="34" charset="0"/>
              <a:sym typeface="Avenir Roman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sym typeface="Avenir Roman"/>
              </a:rPr>
              <a:t>教育局教育心理服務</a:t>
            </a:r>
            <a:r>
              <a:rPr kumimoji="1" lang="en-US" altLang="zh-TW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sym typeface="Avenir Roman"/>
              </a:rPr>
              <a:t>(</a:t>
            </a:r>
            <a:r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sym typeface="Avenir Roman"/>
              </a:rPr>
              <a:t>新界東</a:t>
            </a:r>
            <a:r>
              <a:rPr kumimoji="1" lang="en-US" altLang="zh-TW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sym typeface="Avenir Roman"/>
              </a:rPr>
              <a:t>)</a:t>
            </a:r>
            <a:r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sym typeface="Avenir Roman"/>
              </a:rPr>
              <a:t>組 </a:t>
            </a:r>
            <a:r>
              <a:rPr kumimoji="1" lang="en-US" altLang="zh-TW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sym typeface="Avenir Roman"/>
              </a:rPr>
              <a:t>©2019</a:t>
            </a:r>
            <a:endParaRPr kumimoji="1" lang="zh-TW" altLang="en-US">
              <a:solidFill>
                <a:prstClr val="black">
                  <a:tint val="75000"/>
                </a:prstClr>
              </a:solidFill>
              <a:latin typeface="Arial" pitchFamily="34" charset="0"/>
              <a:sym typeface="Avenir Roman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AD0DC-78AC-4B1A-BBCA-4D8AE6A949F2}" type="slidenum">
              <a:rPr kumimoji="1" lang="zh-TW" alt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sym typeface="Avenir Roman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prstClr val="black">
                  <a:tint val="75000"/>
                </a:prstClr>
              </a:solidFill>
              <a:latin typeface="Arial" pitchFamily="34" charset="0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006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eanpark.com.hk/tc/education-conservation/conservation/animal-and-plant-gui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40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443951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b="1" dirty="0" smtClean="0">
                <a:latin typeface="Garamond" pitchFamily="18" charset="0"/>
                <a:ea typeface="標楷體" pitchFamily="65" charset="-120"/>
                <a:cs typeface="Arial Black" pitchFamily="34" charset="0"/>
                <a:sym typeface="標楷體" pitchFamily="65" charset="-120"/>
              </a:rPr>
              <a:t/>
            </a:r>
            <a:br>
              <a:rPr lang="en-US" altLang="zh-TW" b="1" dirty="0" smtClean="0">
                <a:latin typeface="Garamond" pitchFamily="18" charset="0"/>
                <a:ea typeface="標楷體" pitchFamily="65" charset="-120"/>
                <a:cs typeface="Arial Black" pitchFamily="34" charset="0"/>
                <a:sym typeface="標楷體" pitchFamily="65" charset="-120"/>
              </a:rPr>
            </a:br>
            <a:r>
              <a:rPr lang="zh-TW" altLang="en-US" b="1" dirty="0" smtClean="0">
                <a:latin typeface="Garamond" pitchFamily="18" charset="0"/>
                <a:ea typeface="標楷體" pitchFamily="65" charset="-120"/>
                <a:cs typeface="Arial Black" pitchFamily="34" charset="0"/>
                <a:sym typeface="標楷體" pitchFamily="65" charset="-120"/>
              </a:rPr>
              <a:t>四年級讀寫小組輔助教材</a:t>
            </a:r>
            <a:r>
              <a:rPr lang="en-US" altLang="zh-TW" b="1" dirty="0" smtClean="0">
                <a:latin typeface="Garamond" pitchFamily="18" charset="0"/>
                <a:ea typeface="標楷體" pitchFamily="65" charset="-120"/>
                <a:cs typeface="Arial Black" pitchFamily="34" charset="0"/>
                <a:sym typeface="標楷體" pitchFamily="65" charset="-120"/>
              </a:rPr>
              <a:t/>
            </a:r>
            <a:br>
              <a:rPr lang="en-US" altLang="zh-TW" b="1" dirty="0" smtClean="0">
                <a:latin typeface="Garamond" pitchFamily="18" charset="0"/>
                <a:ea typeface="標楷體" pitchFamily="65" charset="-120"/>
                <a:cs typeface="Arial Black" pitchFamily="34" charset="0"/>
                <a:sym typeface="標楷體" pitchFamily="65" charset="-120"/>
              </a:rPr>
            </a:br>
            <a:r>
              <a:rPr lang="zh-TW" altLang="en-US" b="1" u="sng" dirty="0" smtClean="0">
                <a:latin typeface="Garamond" pitchFamily="18" charset="0"/>
                <a:ea typeface="標楷體" pitchFamily="65" charset="-120"/>
                <a:cs typeface="Arial Black" pitchFamily="34" charset="0"/>
                <a:sym typeface="標楷體" pitchFamily="65" charset="-120"/>
              </a:rPr>
              <a:t>單元三　描寫單元</a:t>
            </a:r>
            <a:r>
              <a:rPr lang="en-US" altLang="zh-TW" b="1" u="sng" dirty="0" smtClean="0">
                <a:latin typeface="Garamond" pitchFamily="18" charset="0"/>
                <a:ea typeface="標楷體" pitchFamily="65" charset="-120"/>
                <a:cs typeface="Arial Black" pitchFamily="34" charset="0"/>
                <a:sym typeface="標楷體" pitchFamily="65" charset="-120"/>
              </a:rPr>
              <a:t>(</a:t>
            </a:r>
            <a:r>
              <a:rPr lang="zh-TW" altLang="en-US" b="1" u="sng" dirty="0" smtClean="0">
                <a:latin typeface="Garamond" pitchFamily="18" charset="0"/>
                <a:ea typeface="標楷體" pitchFamily="65" charset="-120"/>
                <a:cs typeface="Arial Black" pitchFamily="34" charset="0"/>
                <a:sym typeface="標楷體" pitchFamily="65" charset="-120"/>
              </a:rPr>
              <a:t>動物</a:t>
            </a:r>
            <a:r>
              <a:rPr lang="en-US" altLang="zh-TW" b="1" u="sng" dirty="0" smtClean="0">
                <a:latin typeface="Garamond" pitchFamily="18" charset="0"/>
                <a:ea typeface="標楷體" pitchFamily="65" charset="-120"/>
                <a:cs typeface="Arial Black" pitchFamily="34" charset="0"/>
                <a:sym typeface="標楷體" pitchFamily="65" charset="-120"/>
              </a:rPr>
              <a:t>)</a:t>
            </a:r>
            <a:r>
              <a:rPr lang="en-US" altLang="zh-TW" b="1" u="sng" dirty="0">
                <a:latin typeface="Garamond" pitchFamily="18" charset="0"/>
                <a:ea typeface="標楷體" pitchFamily="65" charset="-120"/>
                <a:cs typeface="Arial Black" pitchFamily="34" charset="0"/>
                <a:sym typeface="標楷體" pitchFamily="65" charset="-120"/>
              </a:rPr>
              <a:t/>
            </a:r>
            <a:br>
              <a:rPr lang="en-US" altLang="zh-TW" b="1" u="sng" dirty="0">
                <a:latin typeface="Garamond" pitchFamily="18" charset="0"/>
                <a:ea typeface="標楷體" pitchFamily="65" charset="-120"/>
                <a:cs typeface="Arial Black" pitchFamily="34" charset="0"/>
                <a:sym typeface="標楷體" pitchFamily="65" charset="-120"/>
              </a:rPr>
            </a:br>
            <a:r>
              <a:rPr lang="zh-TW" altLang="en-US" b="1" dirty="0" smtClean="0">
                <a:latin typeface="Garamond" pitchFamily="18" charset="0"/>
                <a:ea typeface="標楷體" pitchFamily="65" charset="-120"/>
                <a:cs typeface="Arial Black" pitchFamily="34" charset="0"/>
                <a:sym typeface="標楷體" pitchFamily="65" charset="-120"/>
              </a:rPr>
              <a:t>寫作：動物描寫技巧的應用</a:t>
            </a:r>
            <a:endParaRPr lang="zh-HK" altLang="zh-HK" sz="4800" b="1" dirty="0" smtClean="0">
              <a:latin typeface="標楷體" pitchFamily="65" charset="-120"/>
              <a:ea typeface="標楷體" pitchFamily="65" charset="-120"/>
              <a:cs typeface="Arial Black" pitchFamily="34" charset="0"/>
              <a:sym typeface="標楷體" pitchFamily="65" charset="-120"/>
            </a:endParaRP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dirty="0" smtClean="0"/>
              <a:t>單元三 描寫單元</a:t>
            </a:r>
            <a:r>
              <a:rPr lang="en-US" altLang="zh-HK" dirty="0" smtClean="0"/>
              <a:t>(</a:t>
            </a:r>
            <a:r>
              <a:rPr lang="zh-HK" altLang="en-US" dirty="0" smtClean="0"/>
              <a:t>動物</a:t>
            </a:r>
            <a:r>
              <a:rPr lang="en-US" altLang="zh-HK" dirty="0" smtClean="0"/>
              <a:t>)(</a:t>
            </a:r>
            <a:r>
              <a:rPr lang="zh-HK" altLang="en-US" dirty="0" smtClean="0"/>
              <a:t>寫作</a:t>
            </a:r>
            <a:r>
              <a:rPr lang="en-US" altLang="zh-HK" dirty="0" smtClean="0"/>
              <a:t>)</a:t>
            </a:r>
            <a:endParaRPr lang="zh-TW" altLang="en-US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937C8-A884-4F2F-A0A0-E41EA9488BE6}" type="slidenum">
              <a:rPr lang="zh-TW" altLang="en-US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84148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937C8-A884-4F2F-A0A0-E41EA9488BE6}" type="slidenum">
              <a:rPr lang="zh-TW" altLang="en-US" smtClean="0"/>
              <a:pPr>
                <a:defRPr/>
              </a:pPr>
              <a:t>10</a:t>
            </a:fld>
            <a:endParaRPr lang="en-US" altLang="zh-TW" dirty="0"/>
          </a:p>
        </p:txBody>
      </p:sp>
      <p:grpSp>
        <p:nvGrpSpPr>
          <p:cNvPr id="10" name="群組 9"/>
          <p:cNvGrpSpPr/>
          <p:nvPr/>
        </p:nvGrpSpPr>
        <p:grpSpPr>
          <a:xfrm>
            <a:off x="250203" y="1337897"/>
            <a:ext cx="4201616" cy="4399427"/>
            <a:chOff x="178120" y="476672"/>
            <a:chExt cx="4201616" cy="4399427"/>
          </a:xfrm>
        </p:grpSpPr>
        <p:sp>
          <p:nvSpPr>
            <p:cNvPr id="8" name="圓角矩形 7"/>
            <p:cNvSpPr/>
            <p:nvPr/>
          </p:nvSpPr>
          <p:spPr>
            <a:xfrm>
              <a:off x="539552" y="476672"/>
              <a:ext cx="3816424" cy="18030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78120" y="2567775"/>
              <a:ext cx="420161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/>
              <a:r>
                <a:rPr lang="zh-HK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動物名</a:t>
              </a:r>
              <a:r>
                <a:rPr lang="zh-TW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稱：＿＿＿＿＿＿＿＿＿</a:t>
              </a:r>
              <a:r>
                <a:rPr lang="zh-TW" altLang="zh-HK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＿</a:t>
              </a:r>
              <a:endParaRPr lang="zh-TW" altLang="zh-HK" sz="16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endParaRPr>
            </a:p>
            <a:p>
              <a:pPr indent="457200">
                <a:spcAft>
                  <a:spcPts val="0"/>
                </a:spcAft>
              </a:pPr>
              <a:r>
                <a:rPr lang="en-US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</a:rPr>
                <a:t> </a:t>
              </a:r>
              <a:endParaRPr lang="en-US" altLang="zh-HK" sz="16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endParaRPr>
            </a:p>
            <a:p>
              <a:pPr indent="457200">
                <a:spcAft>
                  <a:spcPts val="0"/>
                </a:spcAft>
              </a:pPr>
              <a:r>
                <a:rPr lang="zh-HK" altLang="zh-HK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我</a:t>
              </a:r>
              <a:r>
                <a:rPr lang="zh-HK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觀</a:t>
              </a:r>
              <a:r>
                <a:rPr lang="zh-TW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察</a:t>
              </a:r>
              <a:r>
                <a:rPr lang="zh-HK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到牠的動作</a:t>
              </a:r>
              <a:r>
                <a:rPr lang="zh-TW" altLang="zh-HK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endParaRPr lang="en-US" altLang="zh-TW" sz="16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endParaRPr>
            </a:p>
            <a:p>
              <a:pPr indent="457200">
                <a:spcAft>
                  <a:spcPts val="0"/>
                </a:spcAft>
              </a:pPr>
              <a:r>
                <a:rPr lang="en-US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</a:rPr>
                <a:t> </a:t>
              </a:r>
              <a:r>
                <a:rPr lang="en-US" altLang="zh-HK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</a:rPr>
                <a:t>1. </a:t>
              </a:r>
              <a:r>
                <a:rPr lang="en-US" altLang="zh-TW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___________________________</a:t>
              </a:r>
            </a:p>
            <a:p>
              <a:pPr indent="457200"/>
              <a:r>
                <a:rPr lang="en-US" altLang="zh-TW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 </a:t>
              </a:r>
              <a:r>
                <a:rPr lang="en-US" altLang="zh-TW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___________________________</a:t>
              </a:r>
            </a:p>
            <a:p>
              <a:pPr indent="457200"/>
              <a:r>
                <a:rPr lang="en-US" altLang="zh-TW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3. </a:t>
              </a:r>
              <a:r>
                <a:rPr lang="en-US" altLang="zh-TW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___________________________</a:t>
              </a:r>
            </a:p>
            <a:p>
              <a:pPr indent="457200">
                <a:spcAft>
                  <a:spcPts val="0"/>
                </a:spcAft>
              </a:pPr>
              <a:endParaRPr lang="zh-TW" altLang="zh-HK" sz="16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endParaRPr>
            </a:p>
            <a:p>
              <a:pPr indent="457200">
                <a:spcAft>
                  <a:spcPts val="0"/>
                </a:spcAft>
              </a:pPr>
              <a:r>
                <a:rPr lang="zh-HK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牠給我的感覺</a:t>
              </a:r>
              <a:r>
                <a:rPr lang="zh-TW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r>
                <a:rPr lang="en-US" altLang="zh-HK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</a:rPr>
                <a:t>______________</a:t>
              </a:r>
              <a:endParaRPr lang="zh-TW" altLang="zh-HK" sz="16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378874" y="1337897"/>
            <a:ext cx="4195384" cy="4399427"/>
            <a:chOff x="160592" y="476672"/>
            <a:chExt cx="4195384" cy="4399427"/>
          </a:xfrm>
        </p:grpSpPr>
        <p:sp>
          <p:nvSpPr>
            <p:cNvPr id="18" name="圓角矩形 17"/>
            <p:cNvSpPr/>
            <p:nvPr/>
          </p:nvSpPr>
          <p:spPr>
            <a:xfrm>
              <a:off x="539552" y="476672"/>
              <a:ext cx="3816424" cy="18030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60592" y="2567775"/>
              <a:ext cx="417646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/>
              <a:r>
                <a:rPr lang="zh-HK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動物名</a:t>
              </a:r>
              <a:r>
                <a:rPr lang="zh-TW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稱：＿＿＿＿＿＿＿＿＿</a:t>
              </a:r>
              <a:r>
                <a:rPr lang="zh-TW" altLang="zh-HK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＿</a:t>
              </a:r>
              <a:endParaRPr lang="zh-TW" altLang="zh-HK" sz="16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endParaRPr>
            </a:p>
            <a:p>
              <a:pPr indent="457200">
                <a:spcAft>
                  <a:spcPts val="0"/>
                </a:spcAft>
              </a:pPr>
              <a:r>
                <a:rPr lang="en-US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</a:rPr>
                <a:t> </a:t>
              </a:r>
              <a:endParaRPr lang="zh-TW" altLang="zh-HK" sz="16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endParaRPr>
            </a:p>
            <a:p>
              <a:pPr indent="457200">
                <a:spcAft>
                  <a:spcPts val="0"/>
                </a:spcAft>
              </a:pPr>
              <a:r>
                <a:rPr lang="zh-HK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我觀</a:t>
              </a:r>
              <a:r>
                <a:rPr lang="zh-TW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察</a:t>
              </a:r>
              <a:r>
                <a:rPr lang="zh-HK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到牠的動作</a:t>
              </a:r>
              <a:r>
                <a:rPr lang="zh-TW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endParaRPr lang="zh-TW" altLang="zh-HK" sz="16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endParaRPr>
            </a:p>
            <a:p>
              <a:pPr indent="457200">
                <a:spcAft>
                  <a:spcPts val="0"/>
                </a:spcAft>
              </a:pPr>
              <a:r>
                <a:rPr lang="en-US" altLang="zh-HK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</a:rPr>
                <a:t> 1</a:t>
              </a:r>
              <a:r>
                <a:rPr lang="en-US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</a:rPr>
                <a:t>. </a:t>
              </a:r>
              <a:r>
                <a:rPr lang="en-US" altLang="zh-TW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___________________________</a:t>
              </a:r>
            </a:p>
            <a:p>
              <a:pPr indent="457200"/>
              <a:r>
                <a:rPr lang="en-US" altLang="zh-TW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2. ___________________________</a:t>
              </a:r>
            </a:p>
            <a:p>
              <a:pPr indent="457200"/>
              <a:r>
                <a:rPr lang="en-US" altLang="zh-TW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</a:t>
              </a:r>
              <a:r>
                <a:rPr lang="en-US" altLang="zh-TW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. ___________________________</a:t>
              </a:r>
            </a:p>
            <a:p>
              <a:pPr indent="457200">
                <a:spcAft>
                  <a:spcPts val="0"/>
                </a:spcAft>
              </a:pPr>
              <a:endParaRPr lang="en-US" altLang="zh-HK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indent="457200">
                <a:spcAft>
                  <a:spcPts val="0"/>
                </a:spcAft>
              </a:pPr>
              <a:r>
                <a:rPr lang="zh-HK" altLang="zh-HK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牠</a:t>
              </a:r>
              <a:r>
                <a:rPr lang="zh-HK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給我的感覺</a:t>
              </a:r>
              <a:r>
                <a:rPr lang="zh-TW" altLang="zh-HK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r>
                <a:rPr lang="en-US" altLang="zh-HK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標楷體" panose="03000509000000000000" pitchFamily="65" charset="-120"/>
                </a:rPr>
                <a:t>______________</a:t>
              </a:r>
              <a:endParaRPr lang="zh-TW" altLang="zh-HK" sz="16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圓角矩形圖說文字 7"/>
          <p:cNvSpPr/>
          <p:nvPr/>
        </p:nvSpPr>
        <p:spPr>
          <a:xfrm>
            <a:off x="4597152" y="216828"/>
            <a:ext cx="2855168" cy="504056"/>
          </a:xfrm>
          <a:prstGeom prst="wedgeRoundRectCallout">
            <a:avLst>
              <a:gd name="adj1" fmla="val 57514"/>
              <a:gd name="adj2" fmla="val -74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你選擇哪兩種動物呢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GB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44" y="-63125"/>
            <a:ext cx="1249288" cy="159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25152" y="214647"/>
            <a:ext cx="4546848" cy="52289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sz="3300" b="1" dirty="0"/>
              <a:t>小練筆</a:t>
            </a:r>
            <a:r>
              <a:rPr lang="en-US" altLang="zh-TW" sz="3300" b="1" dirty="0" smtClean="0"/>
              <a:t>〈</a:t>
            </a:r>
            <a:r>
              <a:rPr lang="zh-HK" altLang="zh-HK" sz="3300" b="1" dirty="0" smtClean="0"/>
              <a:t>遊</a:t>
            </a:r>
            <a:r>
              <a:rPr lang="zh-HK" altLang="zh-HK" sz="3300" b="1" dirty="0"/>
              <a:t>海洋</a:t>
            </a:r>
            <a:r>
              <a:rPr lang="zh-HK" altLang="zh-HK" sz="3300" b="1" dirty="0" smtClean="0"/>
              <a:t>公園</a:t>
            </a:r>
            <a:r>
              <a:rPr lang="en-US" altLang="zh-TW" sz="3300" b="1" dirty="0" smtClean="0"/>
              <a:t>〉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41994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dirty="0" smtClean="0"/>
              <a:t>單元三 描寫單元</a:t>
            </a:r>
            <a:r>
              <a:rPr lang="en-US" altLang="zh-HK" dirty="0" smtClean="0"/>
              <a:t>(</a:t>
            </a:r>
            <a:r>
              <a:rPr lang="zh-HK" altLang="en-US" dirty="0" smtClean="0"/>
              <a:t>動物</a:t>
            </a:r>
            <a:r>
              <a:rPr lang="en-US" altLang="zh-HK" dirty="0" smtClean="0"/>
              <a:t>)(</a:t>
            </a:r>
            <a:r>
              <a:rPr lang="zh-HK" altLang="en-US" dirty="0" smtClean="0"/>
              <a:t>寫作</a:t>
            </a:r>
            <a:r>
              <a:rPr lang="en-US" altLang="zh-HK" dirty="0" smtClean="0"/>
              <a:t>)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dirty="0" smtClean="0"/>
              <a:t>新界東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組 </a:t>
            </a:r>
            <a:r>
              <a:rPr lang="en-US" altLang="zh-TW" dirty="0" smtClean="0"/>
              <a:t>©2019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B5D56-66C6-4937-9078-632B7FA45CD5}" type="slidenum">
              <a:rPr lang="zh-TW" altLang="en-US" smtClean="0"/>
              <a:pPr>
                <a:defRPr/>
              </a:pPr>
              <a:t>11</a:t>
            </a:fld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4248473" cy="558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49827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8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描寫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技巧的應用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B5D56-66C6-4937-9078-632B7FA45CD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69" y="4054394"/>
            <a:ext cx="2088231" cy="266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圖說文字 7"/>
          <p:cNvSpPr/>
          <p:nvPr/>
        </p:nvSpPr>
        <p:spPr>
          <a:xfrm>
            <a:off x="611560" y="1772816"/>
            <a:ext cx="6569060" cy="3600400"/>
          </a:xfrm>
          <a:prstGeom prst="wedgeRoundRectCallout">
            <a:avLst>
              <a:gd name="adj1" fmla="val 55538"/>
              <a:gd name="adj2" fmla="val 38358"/>
              <a:gd name="adj3" fmla="val 16667"/>
            </a:avLst>
          </a:prstGeom>
          <a:solidFill>
            <a:schemeClr val="l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寫作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敍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遊記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，很多時都會提及動物，需要用上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描寫動物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的技巧。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由於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敍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遊記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主要是記述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當時所觀察的事物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動物並非主要的內容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，因此描述動物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，要注意描寫的篇幅不要太長啊。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385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954" y="352549"/>
            <a:ext cx="5324142" cy="8391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遊香港公園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HK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556792"/>
            <a:ext cx="5328592" cy="4799558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星期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天早上，我們一家人出發到</a:t>
            </a:r>
            <a:r>
              <a:rPr lang="zh-TW" altLang="zh-HK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香港公園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遊玩，我的心情十分興奮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十時，我們來到觀鳥園。我看見不同品種的雀鳥，如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啄木鳥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相思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畫眉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等，還有我最喜歡的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孔雀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！我細閱展示版上的資料，認識了孔雀生長在</a:t>
            </a:r>
            <a:r>
              <a:rPr lang="zh-TW" altLang="zh-HK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馬來半島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，在山區森林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生活。參觀觀鳥園後，我們走進餐廳，享用了一頓美味的午餐。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午餐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後，我們前往茶具文物館，我看見館內收藏了由</a:t>
            </a:r>
            <a:r>
              <a:rPr lang="zh-TW" altLang="zh-HK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唐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代至近代的各式茶具，館內展覽廳還設有</a:t>
            </a:r>
            <a:r>
              <a:rPr lang="zh-TW" altLang="zh-HK" sz="2000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「泡茶配備」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教育角，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讓市民認識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HK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中國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的飲茶歷史，真令我大開眼界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太陽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下山了，我帶着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疲倦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的身軀和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依依不捨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的心情離開香港公園。</a:t>
            </a:r>
            <a:endPara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B5D56-66C6-4937-9078-632B7FA45CD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93020" y="2276872"/>
            <a:ext cx="5343076" cy="187220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圓角矩形圖說文字 7"/>
          <p:cNvSpPr/>
          <p:nvPr/>
        </p:nvSpPr>
        <p:spPr>
          <a:xfrm>
            <a:off x="5508104" y="3320774"/>
            <a:ext cx="3491880" cy="1548386"/>
          </a:xfrm>
          <a:prstGeom prst="wedgeRoundRectCallout">
            <a:avLst>
              <a:gd name="adj1" fmla="val -1647"/>
              <a:gd name="adj2" fmla="val 6725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文章中雖然提及多於一種動物，但我們不必每種動物都仔細描述。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我們要先審題，因應文章重點再決定詳略寫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內容。</a:t>
            </a:r>
            <a:endParaRPr lang="en-GB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08" y="4869160"/>
            <a:ext cx="1242583" cy="158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圖說文字 7"/>
          <p:cNvSpPr/>
          <p:nvPr/>
        </p:nvSpPr>
        <p:spPr>
          <a:xfrm>
            <a:off x="5485208" y="548680"/>
            <a:ext cx="3585916" cy="2232248"/>
          </a:xfrm>
          <a:prstGeom prst="wedgeRoundRectCallout">
            <a:avLst>
              <a:gd name="adj1" fmla="val -3780"/>
              <a:gd name="adj2" fmla="val 5869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我們可以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文章中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zh-HK" b="1" i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孔雀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描述，豐富文章內容。</a:t>
            </a:r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孔雀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有哪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些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外貌特徵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42900" indent="-342900">
              <a:buAutoNum type="arabicPeriod"/>
            </a:pP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孔雀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有哪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些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動作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孔雀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的動態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給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你甚麼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感覺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GB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8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0188" y="1126260"/>
            <a:ext cx="6120680" cy="1726676"/>
          </a:xfrm>
        </p:spPr>
        <p:txBody>
          <a:bodyPr/>
          <a:lstStyle/>
          <a:p>
            <a:pPr>
              <a:buAutoNum type="arabicPeriod"/>
            </a:pPr>
            <a:r>
              <a:rPr lang="zh-TW" altLang="en-US" sz="2400" dirty="0" smtClean="0">
                <a:latin typeface="標楷體" panose="03000509000000000000" pitchFamily="65" charset="-120"/>
              </a:rPr>
              <a:t>你</a:t>
            </a:r>
            <a:r>
              <a:rPr lang="zh-TW" altLang="en-US" sz="2400" dirty="0">
                <a:latin typeface="標楷體" panose="03000509000000000000" pitchFamily="65" charset="-120"/>
              </a:rPr>
              <a:t>觀察到</a:t>
            </a:r>
            <a:r>
              <a:rPr lang="zh-TW" altLang="zh-HK" sz="2400" dirty="0" smtClean="0">
                <a:latin typeface="標楷體" panose="03000509000000000000" pitchFamily="65" charset="-120"/>
              </a:rPr>
              <a:t>孔雀</a:t>
            </a:r>
            <a:r>
              <a:rPr lang="zh-TW" altLang="en-US" sz="2400" dirty="0">
                <a:latin typeface="標楷體" panose="03000509000000000000" pitchFamily="65" charset="-120"/>
              </a:rPr>
              <a:t>有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哪</a:t>
            </a:r>
            <a:r>
              <a:rPr lang="zh-TW" altLang="en-US" sz="2400" dirty="0">
                <a:latin typeface="標楷體" panose="03000509000000000000" pitchFamily="65" charset="-120"/>
              </a:rPr>
              <a:t>些</a:t>
            </a:r>
            <a:r>
              <a:rPr lang="zh-TW" altLang="en-US" sz="2400" b="1" dirty="0">
                <a:latin typeface="標楷體" panose="03000509000000000000" pitchFamily="65" charset="-120"/>
              </a:rPr>
              <a:t>外貌特徵</a:t>
            </a:r>
            <a:r>
              <a:rPr lang="en-US" altLang="zh-TW" sz="2400" dirty="0">
                <a:latin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937C8-A884-4F2F-A0A0-E41EA9488BE6}" type="slidenum">
              <a:rPr lang="zh-TW" altLang="en-US" smtClean="0"/>
              <a:pPr>
                <a:defRPr/>
              </a:pPr>
              <a:t>4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8" t="29519" r="14166" b="4885"/>
          <a:stretch/>
        </p:blipFill>
        <p:spPr>
          <a:xfrm>
            <a:off x="6171828" y="188640"/>
            <a:ext cx="2896344" cy="25185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8484" y="1556792"/>
            <a:ext cx="4572000" cy="990015"/>
            <a:chOff x="457200" y="1250331"/>
            <a:chExt cx="4572000" cy="990015"/>
          </a:xfrm>
        </p:grpSpPr>
        <p:sp>
          <p:nvSpPr>
            <p:cNvPr id="19" name="矩形 18"/>
            <p:cNvSpPr/>
            <p:nvPr/>
          </p:nvSpPr>
          <p:spPr>
            <a:xfrm>
              <a:off x="457200" y="1250331"/>
              <a:ext cx="4572000" cy="9900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zh-TW" altLang="zh-HK" sz="2400" dirty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孔雀</a:t>
              </a:r>
              <a:r>
                <a:rPr lang="zh-TW" altLang="en-US" sz="2400" dirty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頭戴冠羽，細長</a:t>
              </a:r>
              <a:r>
                <a:rPr lang="zh-HK" altLang="en-US" sz="2400" dirty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的脖子</a:t>
              </a:r>
              <a:r>
                <a:rPr lang="zh-TW" altLang="en-US" sz="2400" dirty="0" smtClean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下披着一身</a:t>
              </a:r>
              <a:r>
                <a:rPr lang="zh-TW" altLang="en-US" sz="2400" dirty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靛藍羽毛。</a:t>
              </a:r>
              <a:endParaRPr lang="en-US" altLang="zh-TW" sz="24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1115616" y="1310460"/>
              <a:ext cx="360040" cy="462355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00"/>
                </a:lnSpc>
              </a:pPr>
              <a:endParaRPr lang="zh-HK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3551396" y="1310460"/>
              <a:ext cx="660564" cy="462355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00"/>
                </a:lnSpc>
              </a:pPr>
              <a:endParaRPr lang="zh-HK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1144388" y="1754387"/>
              <a:ext cx="324000" cy="434153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00"/>
                </a:lnSpc>
              </a:pPr>
              <a:endParaRPr lang="zh-HK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0188" y="188640"/>
            <a:ext cx="557255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步驟示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──</a:t>
            </a:r>
            <a:r>
              <a:rPr lang="zh-TW" altLang="zh-H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孔雀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935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圓角矩形圖說文字 7"/>
          <p:cNvSpPr/>
          <p:nvPr/>
        </p:nvSpPr>
        <p:spPr>
          <a:xfrm>
            <a:off x="5802741" y="5003595"/>
            <a:ext cx="2985101" cy="516632"/>
          </a:xfrm>
          <a:prstGeom prst="wedgeRoundRectCallout">
            <a:avLst>
              <a:gd name="adj1" fmla="val -613"/>
              <a:gd name="adj2" fmla="val 967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如何形容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尾巴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GB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0188" y="1126260"/>
            <a:ext cx="6120680" cy="5256584"/>
          </a:xfrm>
        </p:spPr>
        <p:txBody>
          <a:bodyPr/>
          <a:lstStyle/>
          <a:p>
            <a:pPr>
              <a:buAutoNum type="arabicPeriod"/>
            </a:pPr>
            <a:r>
              <a:rPr lang="zh-TW" altLang="en-US" sz="2400" dirty="0" smtClean="0">
                <a:latin typeface="標楷體" panose="03000509000000000000" pitchFamily="65" charset="-120"/>
              </a:rPr>
              <a:t>你</a:t>
            </a:r>
            <a:r>
              <a:rPr lang="zh-TW" altLang="en-US" sz="2400" dirty="0">
                <a:latin typeface="標楷體" panose="03000509000000000000" pitchFamily="65" charset="-120"/>
              </a:rPr>
              <a:t>觀察到</a:t>
            </a:r>
            <a:r>
              <a:rPr lang="zh-TW" altLang="zh-HK" sz="2400" dirty="0" smtClean="0">
                <a:latin typeface="標楷體" panose="03000509000000000000" pitchFamily="65" charset="-120"/>
              </a:rPr>
              <a:t>孔雀</a:t>
            </a:r>
            <a:r>
              <a:rPr lang="zh-TW" altLang="en-US" sz="2400" dirty="0">
                <a:latin typeface="標楷體" panose="03000509000000000000" pitchFamily="65" charset="-120"/>
              </a:rPr>
              <a:t>有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哪</a:t>
            </a:r>
            <a:r>
              <a:rPr lang="zh-TW" altLang="en-US" sz="2400" dirty="0">
                <a:latin typeface="標楷體" panose="03000509000000000000" pitchFamily="65" charset="-120"/>
              </a:rPr>
              <a:t>些</a:t>
            </a:r>
            <a:r>
              <a:rPr lang="zh-TW" altLang="en-US" sz="2400" b="1" dirty="0">
                <a:latin typeface="標楷體" panose="03000509000000000000" pitchFamily="65" charset="-120"/>
              </a:rPr>
              <a:t>外貌特徵</a:t>
            </a:r>
            <a:r>
              <a:rPr lang="en-US" altLang="zh-TW" sz="2400" dirty="0">
                <a:latin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你</a:t>
            </a:r>
            <a:r>
              <a:rPr lang="zh-TW" altLang="en-US" sz="2400" dirty="0">
                <a:latin typeface="標楷體" panose="03000509000000000000" pitchFamily="65" charset="-120"/>
              </a:rPr>
              <a:t>觀察到</a:t>
            </a:r>
            <a:r>
              <a:rPr lang="zh-TW" altLang="zh-HK" sz="2400" dirty="0">
                <a:latin typeface="標楷體" panose="03000509000000000000" pitchFamily="65" charset="-120"/>
              </a:rPr>
              <a:t>孔雀</a:t>
            </a:r>
            <a:r>
              <a:rPr lang="zh-TW" altLang="en-US" sz="2400" dirty="0">
                <a:latin typeface="標楷體" panose="03000509000000000000" pitchFamily="65" charset="-120"/>
              </a:rPr>
              <a:t>的哪些</a:t>
            </a:r>
            <a:r>
              <a:rPr lang="zh-TW" altLang="en-US" sz="2400" b="1" dirty="0" smtClean="0">
                <a:latin typeface="標楷體" panose="03000509000000000000" pitchFamily="65" charset="-120"/>
              </a:rPr>
              <a:t>動作</a:t>
            </a:r>
            <a:r>
              <a:rPr lang="en-US" altLang="zh-TW" sz="2400" dirty="0" smtClean="0">
                <a:latin typeface="標楷體" panose="03000509000000000000" pitchFamily="65" charset="-120"/>
              </a:rPr>
              <a:t>?</a:t>
            </a:r>
            <a:endParaRPr lang="en-US" altLang="zh-TW" sz="2400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GB" altLang="zh-HK" sz="2400" dirty="0">
              <a:latin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937C8-A884-4F2F-A0A0-E41EA9488BE6}" type="slidenum">
              <a:rPr lang="zh-TW" altLang="en-US" smtClean="0"/>
              <a:pPr>
                <a:defRPr/>
              </a:pPr>
              <a:t>5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8" t="29519" r="14166" b="4885"/>
          <a:stretch/>
        </p:blipFill>
        <p:spPr>
          <a:xfrm>
            <a:off x="6171828" y="188640"/>
            <a:ext cx="2896344" cy="251856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86357"/>
            <a:ext cx="1047490" cy="133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圓角矩形圖說文字 7"/>
          <p:cNvSpPr/>
          <p:nvPr/>
        </p:nvSpPr>
        <p:spPr>
          <a:xfrm>
            <a:off x="5802740" y="3799586"/>
            <a:ext cx="2985101" cy="810555"/>
          </a:xfrm>
          <a:prstGeom prst="wedgeRoundRectCallout">
            <a:avLst>
              <a:gd name="adj1" fmla="val -613"/>
              <a:gd name="adj2" fmla="val 967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散開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……?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抖動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……?</a:t>
            </a:r>
            <a:endParaRPr lang="en-GB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圓角矩形圖說文字 7"/>
          <p:cNvSpPr/>
          <p:nvPr/>
        </p:nvSpPr>
        <p:spPr>
          <a:xfrm>
            <a:off x="5776129" y="3013384"/>
            <a:ext cx="2832528" cy="516632"/>
          </a:xfrm>
          <a:prstGeom prst="wedgeRoundRectCallout">
            <a:avLst>
              <a:gd name="adj1" fmla="val -613"/>
              <a:gd name="adj2" fmla="val 967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作者用了哪些動詞？</a:t>
            </a:r>
            <a:endParaRPr lang="en-GB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4564" y="33305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開屏時，牠慢慢地散開尾巴上的花紋</a:t>
            </a:r>
            <a:r>
              <a:rPr lang="zh-HK" altLang="en-US" sz="24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翎毛</a:t>
            </a:r>
            <a:r>
              <a:rPr lang="zh-TW" altLang="en-US" sz="24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，輕柔地抖動着扇子般的尾巴。</a:t>
            </a:r>
            <a:endParaRPr lang="en-US" altLang="zh-TW" sz="24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13856" y="3782013"/>
            <a:ext cx="648072" cy="3600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矩形 20"/>
          <p:cNvSpPr/>
          <p:nvPr/>
        </p:nvSpPr>
        <p:spPr>
          <a:xfrm>
            <a:off x="3113856" y="3393191"/>
            <a:ext cx="648072" cy="3600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30" name="直線接點 29"/>
          <p:cNvCxnSpPr/>
          <p:nvPr/>
        </p:nvCxnSpPr>
        <p:spPr>
          <a:xfrm>
            <a:off x="2199084" y="3745599"/>
            <a:ext cx="84276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2199084" y="4124896"/>
            <a:ext cx="84276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群組 35"/>
          <p:cNvGrpSpPr/>
          <p:nvPr/>
        </p:nvGrpSpPr>
        <p:grpSpPr>
          <a:xfrm>
            <a:off x="758924" y="4100799"/>
            <a:ext cx="4176464" cy="374045"/>
            <a:chOff x="611560" y="3801327"/>
            <a:chExt cx="4176464" cy="374045"/>
          </a:xfrm>
        </p:grpSpPr>
        <p:cxnSp>
          <p:nvCxnSpPr>
            <p:cNvPr id="34" name="直線接點 33"/>
            <p:cNvCxnSpPr/>
            <p:nvPr/>
          </p:nvCxnSpPr>
          <p:spPr>
            <a:xfrm>
              <a:off x="3963691" y="3801327"/>
              <a:ext cx="824333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611560" y="4175372"/>
              <a:ext cx="824333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Cloud Callout 7"/>
          <p:cNvSpPr/>
          <p:nvPr/>
        </p:nvSpPr>
        <p:spPr>
          <a:xfrm>
            <a:off x="3171192" y="2291349"/>
            <a:ext cx="1764196" cy="616221"/>
          </a:xfrm>
          <a:prstGeom prst="cloudCallout">
            <a:avLst>
              <a:gd name="adj1" fmla="val -70072"/>
              <a:gd name="adj2" fmla="val 13075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形地動</a:t>
            </a:r>
            <a:endPara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4111055" y="4429143"/>
            <a:ext cx="1534380" cy="616221"/>
          </a:xfrm>
          <a:prstGeom prst="cloudCallout">
            <a:avLst>
              <a:gd name="adj1" fmla="val -15346"/>
              <a:gd name="adj2" fmla="val -830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比喻句</a:t>
            </a:r>
            <a:endPara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188" y="188640"/>
            <a:ext cx="557255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步驟示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──</a:t>
            </a:r>
            <a:r>
              <a:rPr lang="zh-TW" altLang="zh-H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孔雀</a:t>
            </a:r>
            <a:endParaRPr lang="zh-HK" alt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08484" y="1556792"/>
            <a:ext cx="4572000" cy="990015"/>
            <a:chOff x="457200" y="1250331"/>
            <a:chExt cx="4572000" cy="990015"/>
          </a:xfrm>
        </p:grpSpPr>
        <p:sp>
          <p:nvSpPr>
            <p:cNvPr id="42" name="矩形 18"/>
            <p:cNvSpPr/>
            <p:nvPr/>
          </p:nvSpPr>
          <p:spPr>
            <a:xfrm>
              <a:off x="457200" y="1250331"/>
              <a:ext cx="4572000" cy="9900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zh-TW" altLang="zh-HK" sz="2400" dirty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孔雀</a:t>
              </a:r>
              <a:r>
                <a:rPr lang="zh-TW" altLang="en-US" sz="2400" dirty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頭戴冠羽，細長</a:t>
              </a:r>
              <a:r>
                <a:rPr lang="zh-HK" altLang="en-US" sz="2400" dirty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的脖子</a:t>
              </a:r>
              <a:r>
                <a:rPr lang="zh-TW" altLang="en-US" sz="2400" dirty="0" smtClean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下披着一身</a:t>
              </a:r>
              <a:r>
                <a:rPr lang="zh-TW" altLang="en-US" sz="2400" dirty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靛藍羽毛。</a:t>
              </a:r>
              <a:endParaRPr lang="en-US" altLang="zh-TW" sz="24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3" name="橢圓 24"/>
            <p:cNvSpPr/>
            <p:nvPr/>
          </p:nvSpPr>
          <p:spPr>
            <a:xfrm>
              <a:off x="1115616" y="1310460"/>
              <a:ext cx="360040" cy="462355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00"/>
                </a:lnSpc>
              </a:pPr>
              <a:endParaRPr lang="zh-HK" altLang="en-US"/>
            </a:p>
          </p:txBody>
        </p:sp>
        <p:sp>
          <p:nvSpPr>
            <p:cNvPr id="44" name="橢圓 25"/>
            <p:cNvSpPr/>
            <p:nvPr/>
          </p:nvSpPr>
          <p:spPr>
            <a:xfrm>
              <a:off x="3551396" y="1310460"/>
              <a:ext cx="660564" cy="462355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00"/>
                </a:lnSpc>
              </a:pPr>
              <a:endParaRPr lang="zh-HK" altLang="en-US"/>
            </a:p>
          </p:txBody>
        </p:sp>
        <p:sp>
          <p:nvSpPr>
            <p:cNvPr id="45" name="橢圓 26"/>
            <p:cNvSpPr/>
            <p:nvPr/>
          </p:nvSpPr>
          <p:spPr>
            <a:xfrm>
              <a:off x="1144388" y="1754387"/>
              <a:ext cx="324000" cy="434153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00"/>
                </a:lnSpc>
              </a:pPr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35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  <p:bldP spid="17" grpId="0" animBg="1"/>
      <p:bldP spid="20" grpId="0"/>
      <p:bldP spid="16" grpId="0" animBg="1"/>
      <p:bldP spid="21" grpId="0" animBg="1"/>
      <p:bldP spid="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圓角矩形圖說文字 7"/>
          <p:cNvSpPr/>
          <p:nvPr/>
        </p:nvSpPr>
        <p:spPr>
          <a:xfrm>
            <a:off x="5802741" y="5003595"/>
            <a:ext cx="2985101" cy="516632"/>
          </a:xfrm>
          <a:prstGeom prst="wedgeRoundRectCallout">
            <a:avLst>
              <a:gd name="adj1" fmla="val -613"/>
              <a:gd name="adj2" fmla="val 967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如何形容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尾巴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GB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0188" y="1126260"/>
            <a:ext cx="6120680" cy="5256584"/>
          </a:xfrm>
        </p:spPr>
        <p:txBody>
          <a:bodyPr/>
          <a:lstStyle/>
          <a:p>
            <a:pPr>
              <a:buAutoNum type="arabicPeriod"/>
            </a:pPr>
            <a:r>
              <a:rPr lang="zh-TW" altLang="en-US" sz="2400" dirty="0" smtClean="0">
                <a:latin typeface="標楷體" panose="03000509000000000000" pitchFamily="65" charset="-120"/>
              </a:rPr>
              <a:t>你</a:t>
            </a:r>
            <a:r>
              <a:rPr lang="zh-TW" altLang="en-US" sz="2400" dirty="0">
                <a:latin typeface="標楷體" panose="03000509000000000000" pitchFamily="65" charset="-120"/>
              </a:rPr>
              <a:t>觀察到</a:t>
            </a:r>
            <a:r>
              <a:rPr lang="zh-TW" altLang="zh-HK" sz="2400" dirty="0" smtClean="0">
                <a:latin typeface="標楷體" panose="03000509000000000000" pitchFamily="65" charset="-120"/>
              </a:rPr>
              <a:t>孔雀</a:t>
            </a:r>
            <a:r>
              <a:rPr lang="zh-TW" altLang="en-US" sz="2400" dirty="0">
                <a:latin typeface="標楷體" panose="03000509000000000000" pitchFamily="65" charset="-120"/>
              </a:rPr>
              <a:t>有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哪</a:t>
            </a:r>
            <a:r>
              <a:rPr lang="zh-TW" altLang="en-US" sz="2400" dirty="0">
                <a:latin typeface="標楷體" panose="03000509000000000000" pitchFamily="65" charset="-120"/>
              </a:rPr>
              <a:t>些</a:t>
            </a:r>
            <a:r>
              <a:rPr lang="zh-TW" altLang="en-US" sz="2400" b="1" dirty="0">
                <a:latin typeface="標楷體" panose="03000509000000000000" pitchFamily="65" charset="-120"/>
              </a:rPr>
              <a:t>外貌特徵</a:t>
            </a:r>
            <a:r>
              <a:rPr lang="en-US" altLang="zh-TW" sz="2400" dirty="0">
                <a:latin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你</a:t>
            </a:r>
            <a:r>
              <a:rPr lang="zh-TW" altLang="en-US" sz="2400" dirty="0">
                <a:latin typeface="標楷體" panose="03000509000000000000" pitchFamily="65" charset="-120"/>
              </a:rPr>
              <a:t>觀察到</a:t>
            </a:r>
            <a:r>
              <a:rPr lang="zh-TW" altLang="zh-HK" sz="2400" dirty="0">
                <a:latin typeface="標楷體" panose="03000509000000000000" pitchFamily="65" charset="-120"/>
              </a:rPr>
              <a:t>孔雀</a:t>
            </a:r>
            <a:r>
              <a:rPr lang="zh-TW" altLang="en-US" sz="2400" dirty="0">
                <a:latin typeface="標楷體" panose="03000509000000000000" pitchFamily="65" charset="-120"/>
              </a:rPr>
              <a:t>的哪些</a:t>
            </a:r>
            <a:r>
              <a:rPr lang="zh-TW" altLang="en-US" sz="2400" b="1" dirty="0" smtClean="0">
                <a:latin typeface="標楷體" panose="03000509000000000000" pitchFamily="65" charset="-120"/>
              </a:rPr>
              <a:t>動作</a:t>
            </a:r>
            <a:r>
              <a:rPr lang="en-US" altLang="zh-TW" sz="2400" dirty="0" smtClean="0">
                <a:latin typeface="標楷體" panose="03000509000000000000" pitchFamily="65" charset="-120"/>
              </a:rPr>
              <a:t>?</a:t>
            </a:r>
            <a:endParaRPr lang="en-US" altLang="zh-TW" sz="2400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</a:rPr>
              <a:t>3.</a:t>
            </a:r>
            <a:r>
              <a:rPr lang="zh-TW" altLang="zh-HK" sz="2400" dirty="0" smtClean="0">
                <a:latin typeface="標楷體" panose="03000509000000000000" pitchFamily="65" charset="-120"/>
              </a:rPr>
              <a:t>孔雀</a:t>
            </a:r>
            <a:r>
              <a:rPr lang="zh-TW" altLang="en-US" sz="2400" dirty="0">
                <a:latin typeface="標楷體" panose="03000509000000000000" pitchFamily="65" charset="-120"/>
              </a:rPr>
              <a:t>的動態帶</a:t>
            </a:r>
            <a:r>
              <a:rPr lang="zh-TW" altLang="en-US" sz="2400" b="1" dirty="0">
                <a:latin typeface="標楷體" panose="03000509000000000000" pitchFamily="65" charset="-120"/>
              </a:rPr>
              <a:t>給你甚麼感覺</a:t>
            </a:r>
            <a:r>
              <a:rPr lang="en-US" altLang="zh-TW" sz="2400" dirty="0" smtClean="0">
                <a:latin typeface="標楷體" panose="03000509000000000000" pitchFamily="65" charset="-120"/>
              </a:rPr>
              <a:t>?</a:t>
            </a:r>
            <a:endParaRPr lang="en-GB" altLang="zh-HK" sz="2400" dirty="0">
              <a:latin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937C8-A884-4F2F-A0A0-E41EA9488BE6}" type="slidenum">
              <a:rPr lang="zh-TW" altLang="en-US" smtClean="0"/>
              <a:pPr>
                <a:defRPr/>
              </a:pPr>
              <a:t>6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8" t="29519" r="14166" b="4885"/>
          <a:stretch/>
        </p:blipFill>
        <p:spPr>
          <a:xfrm>
            <a:off x="6171828" y="188640"/>
            <a:ext cx="2896344" cy="251856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86357"/>
            <a:ext cx="1047490" cy="133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604564" y="55912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zh-TW" altLang="en-US" sz="2400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神氣</a:t>
            </a:r>
            <a:r>
              <a:rPr lang="zh-TW" altLang="en-US" sz="24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sz="24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圓角矩形圖說文字 7"/>
          <p:cNvSpPr/>
          <p:nvPr/>
        </p:nvSpPr>
        <p:spPr>
          <a:xfrm>
            <a:off x="5802740" y="3799586"/>
            <a:ext cx="2985101" cy="810555"/>
          </a:xfrm>
          <a:prstGeom prst="wedgeRoundRectCallout">
            <a:avLst>
              <a:gd name="adj1" fmla="val -613"/>
              <a:gd name="adj2" fmla="val 967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散開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……?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抖動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……?</a:t>
            </a:r>
            <a:endParaRPr lang="en-GB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圓角矩形圖說文字 7"/>
          <p:cNvSpPr/>
          <p:nvPr/>
        </p:nvSpPr>
        <p:spPr>
          <a:xfrm>
            <a:off x="5776129" y="3013384"/>
            <a:ext cx="2832528" cy="516632"/>
          </a:xfrm>
          <a:prstGeom prst="wedgeRoundRectCallout">
            <a:avLst>
              <a:gd name="adj1" fmla="val -613"/>
              <a:gd name="adj2" fmla="val 967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作者用了哪些動詞？</a:t>
            </a:r>
            <a:endParaRPr lang="en-GB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4564" y="3330547"/>
            <a:ext cx="4572000" cy="1200329"/>
            <a:chOff x="457200" y="3031075"/>
            <a:chExt cx="4572000" cy="1200329"/>
          </a:xfrm>
        </p:grpSpPr>
        <p:sp>
          <p:nvSpPr>
            <p:cNvPr id="20" name="矩形 19"/>
            <p:cNvSpPr/>
            <p:nvPr/>
          </p:nvSpPr>
          <p:spPr>
            <a:xfrm>
              <a:off x="457200" y="3031075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TW" altLang="en-US" sz="2400" dirty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開屏時，牠慢慢地散開尾巴上的花紋</a:t>
              </a:r>
              <a:r>
                <a:rPr lang="zh-HK" altLang="en-US" sz="2400" dirty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翎毛</a:t>
              </a:r>
              <a:r>
                <a:rPr lang="zh-TW" altLang="en-US" sz="2400" dirty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，輕柔地抖動着扇子般的尾巴。</a:t>
              </a:r>
              <a:endParaRPr lang="en-US" altLang="zh-TW" sz="24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966492" y="3482541"/>
              <a:ext cx="648072" cy="36004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966492" y="3093719"/>
              <a:ext cx="648072" cy="36004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30" name="直線接點 29"/>
            <p:cNvCxnSpPr/>
            <p:nvPr/>
          </p:nvCxnSpPr>
          <p:spPr>
            <a:xfrm>
              <a:off x="2051720" y="3446127"/>
              <a:ext cx="842764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2051720" y="3825424"/>
              <a:ext cx="842764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群組 35"/>
            <p:cNvGrpSpPr/>
            <p:nvPr/>
          </p:nvGrpSpPr>
          <p:grpSpPr>
            <a:xfrm>
              <a:off x="611560" y="3801327"/>
              <a:ext cx="4176464" cy="374045"/>
              <a:chOff x="611560" y="3801327"/>
              <a:chExt cx="4176464" cy="374045"/>
            </a:xfrm>
          </p:grpSpPr>
          <p:cxnSp>
            <p:nvCxnSpPr>
              <p:cNvPr id="34" name="直線接點 33"/>
              <p:cNvCxnSpPr/>
              <p:nvPr/>
            </p:nvCxnSpPr>
            <p:spPr>
              <a:xfrm>
                <a:off x="3963691" y="3801327"/>
                <a:ext cx="824333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>
              <a:xfrm>
                <a:off x="611560" y="4175372"/>
                <a:ext cx="824333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Cloud Callout 7"/>
          <p:cNvSpPr/>
          <p:nvPr/>
        </p:nvSpPr>
        <p:spPr>
          <a:xfrm>
            <a:off x="3503340" y="2216396"/>
            <a:ext cx="1764196" cy="616221"/>
          </a:xfrm>
          <a:prstGeom prst="cloudCallout">
            <a:avLst>
              <a:gd name="adj1" fmla="val -70072"/>
              <a:gd name="adj2" fmla="val 13075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形地動</a:t>
            </a:r>
            <a:endPara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4111055" y="4429143"/>
            <a:ext cx="1534380" cy="616221"/>
          </a:xfrm>
          <a:prstGeom prst="cloudCallout">
            <a:avLst>
              <a:gd name="adj1" fmla="val -15346"/>
              <a:gd name="adj2" fmla="val -830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比喻句</a:t>
            </a:r>
            <a:endPara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188" y="188640"/>
            <a:ext cx="557255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步驟示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──</a:t>
            </a:r>
            <a:r>
              <a:rPr lang="zh-TW" altLang="zh-H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孔雀</a:t>
            </a:r>
            <a:endParaRPr lang="zh-HK" alt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08484" y="1556792"/>
            <a:ext cx="4572000" cy="990015"/>
            <a:chOff x="457200" y="1250331"/>
            <a:chExt cx="4572000" cy="990015"/>
          </a:xfrm>
        </p:grpSpPr>
        <p:sp>
          <p:nvSpPr>
            <p:cNvPr id="37" name="矩形 18"/>
            <p:cNvSpPr/>
            <p:nvPr/>
          </p:nvSpPr>
          <p:spPr>
            <a:xfrm>
              <a:off x="457200" y="1250331"/>
              <a:ext cx="4572000" cy="9900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zh-TW" altLang="zh-HK" sz="2400" dirty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孔雀</a:t>
              </a:r>
              <a:r>
                <a:rPr lang="zh-TW" altLang="en-US" sz="2400" dirty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頭戴冠羽，細長</a:t>
              </a:r>
              <a:r>
                <a:rPr lang="zh-HK" altLang="en-US" sz="2400" dirty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的脖子</a:t>
              </a:r>
              <a:r>
                <a:rPr lang="zh-TW" altLang="en-US" sz="2400" dirty="0" smtClean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下披着一身</a:t>
              </a:r>
              <a:r>
                <a:rPr lang="zh-TW" altLang="en-US" sz="2400" dirty="0">
                  <a:solidFill>
                    <a:schemeClr val="accent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靛藍羽毛。</a:t>
              </a:r>
              <a:endParaRPr lang="en-US" altLang="zh-TW" sz="24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8" name="橢圓 24"/>
            <p:cNvSpPr/>
            <p:nvPr/>
          </p:nvSpPr>
          <p:spPr>
            <a:xfrm>
              <a:off x="1115616" y="1310460"/>
              <a:ext cx="360040" cy="462355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00"/>
                </a:lnSpc>
              </a:pPr>
              <a:endParaRPr lang="zh-HK" altLang="en-US"/>
            </a:p>
          </p:txBody>
        </p:sp>
        <p:sp>
          <p:nvSpPr>
            <p:cNvPr id="39" name="橢圓 25"/>
            <p:cNvSpPr/>
            <p:nvPr/>
          </p:nvSpPr>
          <p:spPr>
            <a:xfrm>
              <a:off x="3551396" y="1310460"/>
              <a:ext cx="660564" cy="462355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00"/>
                </a:lnSpc>
              </a:pPr>
              <a:endParaRPr lang="zh-HK" altLang="en-US"/>
            </a:p>
          </p:txBody>
        </p:sp>
        <p:sp>
          <p:nvSpPr>
            <p:cNvPr id="40" name="橢圓 26"/>
            <p:cNvSpPr/>
            <p:nvPr/>
          </p:nvSpPr>
          <p:spPr>
            <a:xfrm>
              <a:off x="1144388" y="1754387"/>
              <a:ext cx="324000" cy="434153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00"/>
                </a:lnSpc>
              </a:pPr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98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" y="133549"/>
            <a:ext cx="3466728" cy="1143000"/>
          </a:xfrm>
        </p:spPr>
        <p:txBody>
          <a:bodyPr/>
          <a:lstStyle/>
          <a:p>
            <a:r>
              <a:rPr lang="en-US" altLang="zh-TW" sz="2800" b="1" dirty="0"/>
              <a:t>〈</a:t>
            </a:r>
            <a:r>
              <a:rPr lang="zh-TW" altLang="en-US" sz="2800" b="1" dirty="0" smtClean="0"/>
              <a:t>遊香港公園</a:t>
            </a:r>
            <a:r>
              <a:rPr lang="en-US" altLang="zh-TW" sz="2800" b="1" dirty="0"/>
              <a:t>〉</a:t>
            </a:r>
            <a:endParaRPr lang="zh-HK" altLang="en-US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124744"/>
            <a:ext cx="4392488" cy="532859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dist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      </a:t>
            </a:r>
            <a:r>
              <a:rPr lang="zh-TW" altLang="zh-HK" sz="2000" dirty="0" smtClean="0">
                <a:latin typeface="標楷體" panose="03000509000000000000" pitchFamily="65" charset="-120"/>
              </a:rPr>
              <a:t>星期</a:t>
            </a:r>
            <a:r>
              <a:rPr lang="zh-TW" altLang="zh-HK" sz="2000" dirty="0">
                <a:latin typeface="標楷體" panose="03000509000000000000" pitchFamily="65" charset="-120"/>
              </a:rPr>
              <a:t>天早上，我們一家人出發到</a:t>
            </a:r>
            <a:r>
              <a:rPr lang="zh-TW" altLang="zh-HK" sz="2000" u="sng" dirty="0">
                <a:latin typeface="標楷體" panose="03000509000000000000" pitchFamily="65" charset="-120"/>
              </a:rPr>
              <a:t>香港公園</a:t>
            </a:r>
            <a:r>
              <a:rPr lang="zh-TW" altLang="zh-HK" sz="2000" dirty="0">
                <a:latin typeface="標楷體" panose="03000509000000000000" pitchFamily="65" charset="-120"/>
              </a:rPr>
              <a:t>遊玩，我的心情十分興奮</a:t>
            </a:r>
            <a:r>
              <a:rPr lang="zh-TW" altLang="zh-HK" sz="2000" dirty="0" smtClean="0">
                <a:latin typeface="標楷體" panose="03000509000000000000" pitchFamily="65" charset="-120"/>
              </a:rPr>
              <a:t>！</a:t>
            </a:r>
            <a:endParaRPr lang="en-US" altLang="zh-TW" sz="2000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 smtClean="0"/>
              <a:t>	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lnSpc>
                <a:spcPct val="150000"/>
              </a:lnSpc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en-US" altLang="zh-HK" sz="2000" dirty="0"/>
              <a:t>	</a:t>
            </a:r>
            <a:endParaRPr lang="en-US" altLang="zh-HK" sz="2000" dirty="0" smtClean="0"/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   </a:t>
            </a:r>
            <a:r>
              <a:rPr lang="zh-TW" altLang="zh-HK" sz="2000" dirty="0" smtClean="0">
                <a:latin typeface="標楷體" panose="03000509000000000000" pitchFamily="65" charset="-120"/>
              </a:rPr>
              <a:t>午餐</a:t>
            </a:r>
            <a:r>
              <a:rPr lang="zh-TW" altLang="zh-HK" sz="2000" dirty="0">
                <a:latin typeface="標楷體" panose="03000509000000000000" pitchFamily="65" charset="-120"/>
              </a:rPr>
              <a:t>後，我們前往茶具文物館，我看見館內收藏了由</a:t>
            </a:r>
            <a:r>
              <a:rPr lang="zh-TW" altLang="zh-HK" sz="2000" u="sng" dirty="0">
                <a:latin typeface="標楷體" panose="03000509000000000000" pitchFamily="65" charset="-120"/>
              </a:rPr>
              <a:t>唐</a:t>
            </a:r>
            <a:r>
              <a:rPr lang="zh-TW" altLang="zh-HK" sz="2000" dirty="0">
                <a:latin typeface="標楷體" panose="03000509000000000000" pitchFamily="65" charset="-120"/>
              </a:rPr>
              <a:t>代至近代的各式茶具，館內展覽廳還設有「泡茶配備」教育角，讓市民</a:t>
            </a:r>
            <a:r>
              <a:rPr lang="zh-TW" altLang="zh-HK" sz="2000" dirty="0" smtClean="0">
                <a:latin typeface="標楷體" panose="03000509000000000000" pitchFamily="65" charset="-120"/>
              </a:rPr>
              <a:t>認識</a:t>
            </a:r>
            <a:r>
              <a:rPr lang="zh-TW" altLang="zh-HK" sz="2000" u="sng" dirty="0" smtClean="0">
                <a:latin typeface="標楷體" panose="03000509000000000000" pitchFamily="65" charset="-120"/>
              </a:rPr>
              <a:t>中國</a:t>
            </a:r>
            <a:r>
              <a:rPr lang="zh-TW" altLang="zh-HK" sz="2000" dirty="0" smtClean="0">
                <a:latin typeface="標楷體" panose="03000509000000000000" pitchFamily="65" charset="-120"/>
              </a:rPr>
              <a:t>人</a:t>
            </a:r>
            <a:r>
              <a:rPr lang="zh-TW" altLang="zh-HK" sz="2000" dirty="0">
                <a:latin typeface="標楷體" panose="03000509000000000000" pitchFamily="65" charset="-120"/>
              </a:rPr>
              <a:t>的飲茶歷史，真令我大開眼界！</a:t>
            </a:r>
            <a:endParaRPr lang="en-US" altLang="zh-TW" sz="2000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</a:rPr>
              <a:t>    </a:t>
            </a:r>
            <a:r>
              <a:rPr lang="zh-TW" altLang="zh-HK" sz="2000" dirty="0">
                <a:latin typeface="標楷體" panose="03000509000000000000" pitchFamily="65" charset="-120"/>
              </a:rPr>
              <a:t>太陽下山了，我帶着疲倦</a:t>
            </a:r>
            <a:r>
              <a:rPr lang="zh-TW" altLang="en-US" sz="2000" dirty="0">
                <a:latin typeface="標楷體" panose="03000509000000000000" pitchFamily="65" charset="-120"/>
              </a:rPr>
              <a:t>的身軀和</a:t>
            </a:r>
            <a:r>
              <a:rPr lang="zh-TW" altLang="zh-HK" sz="2000" dirty="0">
                <a:latin typeface="標楷體" panose="03000509000000000000" pitchFamily="65" charset="-120"/>
              </a:rPr>
              <a:t>依依不捨的心情離開香港公園。</a:t>
            </a:r>
            <a:endParaRPr lang="zh-HK" altLang="en-US" sz="2000" dirty="0">
              <a:latin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單元三 描寫單元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動物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寫作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B5D56-66C6-4937-9078-632B7FA45CD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4572000" y="620688"/>
            <a:ext cx="4248472" cy="58326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      </a:t>
            </a:r>
            <a:r>
              <a:rPr lang="zh-TW" altLang="zh-HK" sz="1800" dirty="0" smtClean="0">
                <a:latin typeface="標楷體" panose="03000509000000000000" pitchFamily="65" charset="-120"/>
              </a:rPr>
              <a:t>星期</a:t>
            </a:r>
            <a:r>
              <a:rPr lang="zh-TW" altLang="zh-HK" sz="1800" dirty="0">
                <a:latin typeface="標楷體" panose="03000509000000000000" pitchFamily="65" charset="-120"/>
              </a:rPr>
              <a:t>天早上，我們一家人出發到</a:t>
            </a:r>
            <a:r>
              <a:rPr lang="zh-TW" altLang="zh-HK" sz="1800" u="sng" dirty="0">
                <a:latin typeface="標楷體" panose="03000509000000000000" pitchFamily="65" charset="-120"/>
              </a:rPr>
              <a:t>香港公園</a:t>
            </a:r>
            <a:r>
              <a:rPr lang="zh-TW" altLang="zh-HK" sz="1800" dirty="0">
                <a:latin typeface="標楷體" panose="03000509000000000000" pitchFamily="65" charset="-120"/>
              </a:rPr>
              <a:t>遊玩，我的心情十分興奮！</a:t>
            </a:r>
            <a:endParaRPr lang="en-US" altLang="zh-TW" sz="1800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800" dirty="0" smtClean="0"/>
              <a:t>	</a:t>
            </a:r>
          </a:p>
          <a:p>
            <a:pPr marL="0" indent="0">
              <a:buNone/>
            </a:pPr>
            <a:endParaRPr lang="en-US" altLang="zh-HK" sz="1800" dirty="0"/>
          </a:p>
          <a:p>
            <a:pPr marL="0" indent="0">
              <a:buNone/>
            </a:pPr>
            <a:endParaRPr lang="en-US" altLang="zh-HK" sz="1800" dirty="0" smtClean="0"/>
          </a:p>
          <a:p>
            <a:pPr marL="0" indent="0">
              <a:buNone/>
            </a:pPr>
            <a:endParaRPr lang="en-US" altLang="zh-HK" sz="1800" dirty="0"/>
          </a:p>
          <a:p>
            <a:pPr marL="0" indent="0">
              <a:buNone/>
            </a:pPr>
            <a:endParaRPr lang="en-US" altLang="zh-HK" sz="1800" dirty="0" smtClean="0"/>
          </a:p>
          <a:p>
            <a:pPr marL="0" indent="0">
              <a:buNone/>
            </a:pPr>
            <a:endParaRPr lang="en-US" altLang="zh-HK" sz="1800" dirty="0"/>
          </a:p>
          <a:p>
            <a:pPr marL="0" indent="0">
              <a:buNone/>
            </a:pPr>
            <a:endParaRPr lang="en-US" altLang="zh-HK" sz="1800" dirty="0" smtClean="0"/>
          </a:p>
          <a:p>
            <a:pPr marL="0" indent="0">
              <a:buNone/>
            </a:pPr>
            <a:r>
              <a:rPr lang="en-US" altLang="zh-HK" sz="1800" dirty="0" smtClean="0"/>
              <a:t>	</a:t>
            </a:r>
          </a:p>
          <a:p>
            <a:pPr marL="0" indent="0">
              <a:buNone/>
            </a:pPr>
            <a:r>
              <a:rPr lang="en-US" altLang="zh-TW" sz="1800" dirty="0"/>
              <a:t>	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      </a:t>
            </a:r>
            <a:r>
              <a:rPr lang="zh-TW" altLang="zh-HK" sz="1800" dirty="0" smtClean="0">
                <a:latin typeface="標楷體" panose="03000509000000000000" pitchFamily="65" charset="-120"/>
              </a:rPr>
              <a:t>午餐</a:t>
            </a:r>
            <a:r>
              <a:rPr lang="zh-TW" altLang="zh-HK" sz="1800" dirty="0">
                <a:latin typeface="標楷體" panose="03000509000000000000" pitchFamily="65" charset="-120"/>
              </a:rPr>
              <a:t>後，我們前往茶具文物館，我看見館內收藏了由</a:t>
            </a:r>
            <a:r>
              <a:rPr lang="zh-TW" altLang="zh-HK" sz="1800" u="sng" dirty="0">
                <a:latin typeface="標楷體" panose="03000509000000000000" pitchFamily="65" charset="-120"/>
              </a:rPr>
              <a:t>唐</a:t>
            </a:r>
            <a:r>
              <a:rPr lang="zh-TW" altLang="zh-HK" sz="1800" dirty="0">
                <a:latin typeface="標楷體" panose="03000509000000000000" pitchFamily="65" charset="-120"/>
              </a:rPr>
              <a:t>代至近代的各式茶具，館內展覽廳還設有「泡茶配備」教育角，讓市民</a:t>
            </a:r>
            <a:r>
              <a:rPr lang="zh-TW" altLang="zh-HK" sz="1800" dirty="0" smtClean="0">
                <a:latin typeface="標楷體" panose="03000509000000000000" pitchFamily="65" charset="-120"/>
              </a:rPr>
              <a:t>認識</a:t>
            </a:r>
            <a:r>
              <a:rPr lang="zh-TW" altLang="zh-HK" sz="1800" u="sng" dirty="0" smtClean="0">
                <a:latin typeface="標楷體" panose="03000509000000000000" pitchFamily="65" charset="-120"/>
              </a:rPr>
              <a:t>中國</a:t>
            </a:r>
            <a:r>
              <a:rPr lang="zh-TW" altLang="zh-HK" sz="1800" dirty="0" smtClean="0">
                <a:latin typeface="標楷體" panose="03000509000000000000" pitchFamily="65" charset="-120"/>
              </a:rPr>
              <a:t>人</a:t>
            </a:r>
            <a:r>
              <a:rPr lang="zh-TW" altLang="zh-HK" sz="1800" dirty="0">
                <a:latin typeface="標楷體" panose="03000509000000000000" pitchFamily="65" charset="-120"/>
              </a:rPr>
              <a:t>的飲茶歷史，真令我大開眼界！</a:t>
            </a:r>
            <a:endParaRPr lang="en-US" altLang="zh-TW" sz="1800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800" dirty="0">
                <a:latin typeface="標楷體" panose="03000509000000000000" pitchFamily="65" charset="-120"/>
              </a:rPr>
              <a:t>    </a:t>
            </a:r>
            <a:r>
              <a:rPr lang="zh-TW" altLang="zh-HK" sz="1800" dirty="0">
                <a:latin typeface="標楷體" panose="03000509000000000000" pitchFamily="65" charset="-120"/>
              </a:rPr>
              <a:t>太陽下山了，我帶着疲倦</a:t>
            </a:r>
            <a:r>
              <a:rPr lang="zh-TW" altLang="en-US" sz="1800" dirty="0">
                <a:latin typeface="標楷體" panose="03000509000000000000" pitchFamily="65" charset="-120"/>
              </a:rPr>
              <a:t>的身軀和</a:t>
            </a:r>
            <a:r>
              <a:rPr lang="zh-TW" altLang="zh-HK" sz="1800" dirty="0">
                <a:latin typeface="標楷體" panose="03000509000000000000" pitchFamily="65" charset="-120"/>
              </a:rPr>
              <a:t>依依不捨的心情離開香港公園。</a:t>
            </a:r>
            <a:endParaRPr lang="zh-HK" altLang="en-US" sz="1800" dirty="0"/>
          </a:p>
        </p:txBody>
      </p:sp>
      <p:sp>
        <p:nvSpPr>
          <p:cNvPr id="15" name="圓角矩形圖說文字 7"/>
          <p:cNvSpPr/>
          <p:nvPr/>
        </p:nvSpPr>
        <p:spPr>
          <a:xfrm>
            <a:off x="3347864" y="128489"/>
            <a:ext cx="4464496" cy="360040"/>
          </a:xfrm>
          <a:prstGeom prst="wedgeRoundRectCallout">
            <a:avLst>
              <a:gd name="adj1" fmla="val 52900"/>
              <a:gd name="adj2" fmla="val -2442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作者對孔雀的觀察，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遊記更豐富。</a:t>
            </a:r>
            <a:endParaRPr lang="en-GB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18246"/>
            <a:ext cx="669636" cy="85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爆炸 2 6"/>
          <p:cNvSpPr/>
          <p:nvPr/>
        </p:nvSpPr>
        <p:spPr>
          <a:xfrm>
            <a:off x="2678228" y="416189"/>
            <a:ext cx="2253812" cy="847054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比一比</a:t>
            </a:r>
            <a:endParaRPr lang="zh-HK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83456" y="1286758"/>
            <a:ext cx="4237016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十時，我們來到觀鳥園。我看見不同品種的雀鳥，如</a:t>
            </a:r>
            <a:r>
              <a:rPr lang="zh-TW" altLang="zh-HK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啄木鳥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HK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相思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HK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畫眉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等，還有我最喜歡的</a:t>
            </a:r>
            <a:r>
              <a:rPr lang="zh-TW" altLang="zh-HK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孔雀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zh-HK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孔雀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頭戴冠羽，細長</a:t>
            </a:r>
            <a:r>
              <a:rPr lang="zh-HK" altLang="en-US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的脖子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下披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着一身靛藍羽毛。開屏時，牠慢慢地散開尾巴上的花紋</a:t>
            </a:r>
            <a:r>
              <a:rPr lang="zh-HK" altLang="en-US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翎毛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，輕柔地抖動着扇子般的尾巴，多神氣！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我細閱展示版上的資料，認識了孔雀生長在</a:t>
            </a:r>
            <a:r>
              <a:rPr lang="zh-TW" altLang="zh-HK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馬來半島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，在山區森林生活。參觀觀鳥園後，我們走進餐廳，享用了一頓美味的午餐。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5154" y="1902311"/>
            <a:ext cx="4374838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十時，我們來到觀鳥園。我看見不同品種的雀鳥，如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啄木鳥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相思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畫眉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等，還有我最喜歡的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孔雀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！我細閱展示版上的資料，認識了孔雀生長在</a:t>
            </a:r>
            <a:r>
              <a:rPr lang="zh-TW" altLang="zh-HK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馬來半島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，在山區森林生活。參觀觀鳥園後，我們走進餐廳，享用了一頓美味的午餐。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36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6926" t="6602" r="40549" b="7301"/>
          <a:stretch/>
        </p:blipFill>
        <p:spPr>
          <a:xfrm>
            <a:off x="950810" y="4536159"/>
            <a:ext cx="1642739" cy="18708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9625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TW" sz="4000" b="1" dirty="0"/>
              <a:t>〈</a:t>
            </a:r>
            <a:r>
              <a:rPr lang="zh-HK" altLang="zh-HK" sz="4000" b="1" dirty="0" smtClean="0"/>
              <a:t>遊</a:t>
            </a:r>
            <a:r>
              <a:rPr lang="zh-HK" altLang="zh-HK" sz="4000" b="1" dirty="0"/>
              <a:t>海洋</a:t>
            </a:r>
            <a:r>
              <a:rPr lang="zh-HK" altLang="zh-HK" sz="4000" b="1" dirty="0" smtClean="0"/>
              <a:t>公園</a:t>
            </a:r>
            <a:r>
              <a:rPr lang="en-US" altLang="zh-TW" sz="4000" b="1" dirty="0"/>
              <a:t>〉</a:t>
            </a:r>
            <a:r>
              <a:rPr lang="zh-TW" altLang="en-US" sz="4000" b="1" dirty="0" smtClean="0"/>
              <a:t>小</a:t>
            </a:r>
            <a:r>
              <a:rPr lang="zh-TW" altLang="en-US" sz="4000" b="1" dirty="0"/>
              <a:t>練筆</a:t>
            </a:r>
            <a:endParaRPr lang="en-GB" sz="40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3943" y="2848162"/>
            <a:ext cx="2305900" cy="153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1001715" y="2550789"/>
            <a:ext cx="827270" cy="432048"/>
          </a:xfrm>
          <a:prstGeom prst="roundRect">
            <a:avLst/>
          </a:prstGeom>
          <a:solidFill>
            <a:srgbClr val="FECE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熊貓</a:t>
            </a:r>
            <a:endParaRPr lang="zh-HK" altLang="en-US" sz="2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74444" y="5833029"/>
            <a:ext cx="1145409" cy="432048"/>
          </a:xfrm>
          <a:prstGeom prst="roundRect">
            <a:avLst/>
          </a:prstGeom>
          <a:solidFill>
            <a:srgbClr val="FECE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小白鷺</a:t>
            </a:r>
            <a:endParaRPr lang="zh-HK" altLang="en-US" sz="2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242318" y="5733256"/>
            <a:ext cx="827270" cy="432048"/>
          </a:xfrm>
          <a:prstGeom prst="roundRect">
            <a:avLst/>
          </a:prstGeom>
          <a:solidFill>
            <a:srgbClr val="FECE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企鵝</a:t>
            </a:r>
            <a:endParaRPr lang="zh-HK" altLang="en-US" sz="2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937C8-A884-4F2F-A0A0-E41EA9488BE6}" type="slidenum">
              <a:rPr lang="zh-TW" altLang="en-US" smtClean="0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15" name="圓角矩形 14"/>
          <p:cNvSpPr/>
          <p:nvPr/>
        </p:nvSpPr>
        <p:spPr>
          <a:xfrm>
            <a:off x="6846325" y="4434329"/>
            <a:ext cx="1547350" cy="1169171"/>
          </a:xfrm>
          <a:prstGeom prst="roundRect">
            <a:avLst/>
          </a:prstGeom>
          <a:solidFill>
            <a:srgbClr val="FECE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endParaRPr lang="zh-HK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112367"/>
            <a:ext cx="8352927" cy="1200329"/>
          </a:xfrm>
          <a:prstGeom prst="rect">
            <a:avLst/>
          </a:prstGeom>
          <a:ln w="19050">
            <a:solidFill>
              <a:srgbClr val="801C04"/>
            </a:solidFill>
          </a:ln>
        </p:spPr>
        <p:txBody>
          <a:bodyPr wrap="square">
            <a:spAutoFit/>
          </a:bodyPr>
          <a:lstStyle/>
          <a:p>
            <a:r>
              <a:rPr lang="zh-HK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你去過海洋公園嗎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HK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當中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HK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甚麼</a:t>
            </a:r>
            <a:r>
              <a:rPr lang="zh-HK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動物使你印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象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難忘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請以</a:t>
            </a:r>
            <a:r>
              <a:rPr lang="en-US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遊海洋公園</a:t>
            </a:r>
            <a:r>
              <a:rPr lang="en-US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HK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為題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在文章</a:t>
            </a:r>
            <a:r>
              <a:rPr lang="zh-HK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加入你對所選的</a:t>
            </a:r>
            <a:r>
              <a:rPr lang="zh-HK" altLang="zh-HK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r>
              <a:rPr lang="zh-HK" altLang="zh-HK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</a:t>
            </a:r>
            <a:r>
              <a:rPr lang="zh-HK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zh-HK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觀察和</a:t>
            </a:r>
            <a:r>
              <a:rPr lang="zh-HK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描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寫。</a:t>
            </a:r>
            <a:endParaRPr lang="zh-TW" altLang="zh-HK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78" y="2627171"/>
            <a:ext cx="1433664" cy="1650260"/>
          </a:xfrm>
          <a:prstGeom prst="rect">
            <a:avLst/>
          </a:prstGeom>
        </p:spPr>
      </p:pic>
      <p:sp>
        <p:nvSpPr>
          <p:cNvPr id="12" name="圓角矩形 11"/>
          <p:cNvSpPr/>
          <p:nvPr/>
        </p:nvSpPr>
        <p:spPr>
          <a:xfrm>
            <a:off x="4555869" y="2550789"/>
            <a:ext cx="827270" cy="432048"/>
          </a:xfrm>
          <a:prstGeom prst="roundRect">
            <a:avLst/>
          </a:prstGeom>
          <a:solidFill>
            <a:srgbClr val="FECE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猴子</a:t>
            </a:r>
            <a:endParaRPr lang="zh-HK" altLang="en-US" sz="2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60" y="46132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937C8-A884-4F2F-A0A0-E41EA9488BE6}" type="slidenum">
              <a:rPr lang="zh-TW" altLang="en-US" smtClean="0"/>
              <a:pPr>
                <a:defRPr/>
              </a:pPr>
              <a:t>9</a:t>
            </a:fld>
            <a:endParaRPr lang="en-US" altLang="zh-TW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50070"/>
              </p:ext>
            </p:extLst>
          </p:nvPr>
        </p:nvGraphicFramePr>
        <p:xfrm>
          <a:off x="1146448" y="567523"/>
          <a:ext cx="6851103" cy="453305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644627">
                  <a:extLst>
                    <a:ext uri="{9D8B030D-6E8A-4147-A177-3AD203B41FA5}">
                      <a16:colId xmlns:a16="http://schemas.microsoft.com/office/drawing/2014/main" val="238951668"/>
                    </a:ext>
                  </a:extLst>
                </a:gridCol>
                <a:gridCol w="4206476">
                  <a:extLst>
                    <a:ext uri="{9D8B030D-6E8A-4147-A177-3AD203B41FA5}">
                      <a16:colId xmlns:a16="http://schemas.microsoft.com/office/drawing/2014/main" val="2250572299"/>
                    </a:ext>
                  </a:extLst>
                </a:gridCol>
              </a:tblGrid>
              <a:tr h="3386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觀察</a:t>
                      </a:r>
                      <a:r>
                        <a:rPr lang="zh-HK" altLang="zh-HK" sz="2000" b="1" kern="1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地點</a:t>
                      </a:r>
                      <a:endParaRPr lang="zh-TW" altLang="zh-HK" sz="2000" b="1" kern="10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2000" b="1" kern="1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動物</a:t>
                      </a:r>
                      <a:endParaRPr lang="zh-TW" altLang="zh-HK" sz="2000" b="1" kern="10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1776728"/>
                  </a:ext>
                </a:extLst>
              </a:tr>
              <a:tr h="312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1800" b="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澳洲歷奇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1800" b="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南</a:t>
                      </a:r>
                      <a:r>
                        <a:rPr lang="zh-HK" sz="1800" b="0" kern="1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澳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洲</a:t>
                      </a:r>
                      <a:r>
                        <a:rPr lang="zh-HK" sz="1800" b="0" kern="1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樹</a:t>
                      </a:r>
                      <a:r>
                        <a:rPr lang="zh-HK" sz="1800" b="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熊、</a:t>
                      </a:r>
                      <a:r>
                        <a:rPr lang="zh-HK" sz="1800" b="0" kern="1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紅頸袋鼠</a:t>
                      </a:r>
                      <a:r>
                        <a:rPr lang="zh-HK" sz="1800" b="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、笑翠鳥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9841846"/>
                  </a:ext>
                </a:extLst>
              </a:tr>
              <a:tr h="51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1800" b="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香港賽馬會四川奇珍館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1800" b="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川金絲猴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5343535"/>
                  </a:ext>
                </a:extLst>
              </a:tr>
              <a:tr h="650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1800" b="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冰極天地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1800" b="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太平洋海象、斑海豹、雪狐、國王企鵝、南跳岩企鵝、巴布亞企鵝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33945494"/>
                  </a:ext>
                </a:extLst>
              </a:tr>
              <a:tr h="650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1800" b="0" kern="1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雀鳥劇場</a:t>
                      </a:r>
                      <a:endParaRPr lang="zh-TW" sz="1800" b="0" kern="1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1800" b="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草原鵰、地中海隼、條紋卡拉鷹</a:t>
                      </a:r>
                      <a:r>
                        <a:rPr lang="zh-HK" sz="1800" b="0" kern="1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及</a:t>
                      </a:r>
                      <a:endParaRPr lang="en-US" altLang="zh-HK" sz="1800" b="0" kern="10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1800" b="0" kern="1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紅頭</a:t>
                      </a:r>
                      <a:r>
                        <a:rPr lang="zh-HK" sz="1800" b="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美洲禿鷲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23149608"/>
                  </a:ext>
                </a:extLst>
              </a:tr>
              <a:tr h="650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1800" b="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熱帶雨林探險徑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1800" b="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托哥巨嘴鳥、綠簇舌巨嘴鳥、毒箭蛙、海象魚、蜜熊、水豚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7911041"/>
                  </a:ext>
                </a:extLst>
              </a:tr>
              <a:tr h="546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1800" b="0" kern="1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亞洲動物天地</a:t>
                      </a:r>
                      <a:endParaRPr lang="zh-TW" sz="1800" b="0" kern="1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1800" b="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揚子鱷、金魚、大熊貓、小熊貓，水獺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68076551"/>
                  </a:ext>
                </a:extLst>
              </a:tr>
              <a:tr h="650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1800" b="0" kern="1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海洋天地</a:t>
                      </a:r>
                      <a:endParaRPr lang="zh-TW" sz="1800" b="0" kern="1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1800" b="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鯊魚、鋸魚、水母、海豚、海獅、中華鱘、圓口銅魚、中華</a:t>
                      </a:r>
                      <a:r>
                        <a:rPr lang="zh-HK" sz="1800" b="0" kern="1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倒刺䰾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7864578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683568" y="5119809"/>
            <a:ext cx="78789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zh-HK" altLang="zh-HK" sz="2000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有關</a:t>
            </a:r>
            <a:r>
              <a:rPr lang="zh-TW" altLang="en-US" sz="2000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海洋公</a:t>
            </a:r>
            <a:r>
              <a:rPr lang="zh-HK" altLang="zh-HK" sz="2000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園</a:t>
            </a:r>
            <a:r>
              <a:rPr lang="zh-HK" altLang="zh-HK" sz="20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內的動物資</a:t>
            </a:r>
            <a:r>
              <a:rPr lang="zh-TW" altLang="zh-HK" sz="20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料</a:t>
            </a:r>
            <a:r>
              <a:rPr lang="zh-HK" altLang="zh-HK" sz="2000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可參考</a:t>
            </a:r>
            <a:r>
              <a:rPr lang="zh-TW" altLang="en-US" sz="2000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HK" altLang="zh-HK" sz="2000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下網址</a:t>
            </a:r>
            <a:r>
              <a:rPr lang="zh-TW" altLang="zh-HK" sz="20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zh-TW" altLang="zh-HK" kern="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altLang="zh-HK" u="sng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https://www.oceanpark.com.hk/tc/education-conservation/conservation/animal-and-plant-guide</a:t>
            </a:r>
            <a:r>
              <a:rPr lang="zh-TW" altLang="zh-HK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2289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sz="3300" b="1" dirty="0"/>
              <a:t>小練</a:t>
            </a:r>
            <a:r>
              <a:rPr lang="zh-TW" altLang="en-US" sz="3300" b="1" dirty="0" smtClean="0"/>
              <a:t>筆</a:t>
            </a:r>
            <a:r>
              <a:rPr lang="en-US" altLang="zh-TW" sz="3300" b="1" dirty="0" smtClean="0"/>
              <a:t>〈</a:t>
            </a:r>
            <a:r>
              <a:rPr lang="zh-HK" altLang="zh-HK" sz="3300" b="1" dirty="0" smtClean="0"/>
              <a:t>遊</a:t>
            </a:r>
            <a:r>
              <a:rPr lang="zh-HK" altLang="zh-HK" sz="3300" b="1" dirty="0"/>
              <a:t>海洋</a:t>
            </a:r>
            <a:r>
              <a:rPr lang="zh-HK" altLang="zh-HK" sz="3300" b="1" dirty="0" smtClean="0"/>
              <a:t>公園</a:t>
            </a:r>
            <a:r>
              <a:rPr lang="en-US" altLang="zh-TW" sz="3300" b="1" dirty="0" smtClean="0"/>
              <a:t>〉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31658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3758</TotalTime>
  <Words>1176</Words>
  <Application>Microsoft Office PowerPoint</Application>
  <PresentationFormat>On-screen Show (4:3)</PresentationFormat>
  <Paragraphs>181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Avenir Roman</vt:lpstr>
      <vt:lpstr>新細明體</vt:lpstr>
      <vt:lpstr>標楷體</vt:lpstr>
      <vt:lpstr>Arial</vt:lpstr>
      <vt:lpstr>Arial Black</vt:lpstr>
      <vt:lpstr>Calibri</vt:lpstr>
      <vt:lpstr>Constantia</vt:lpstr>
      <vt:lpstr>Garamond</vt:lpstr>
      <vt:lpstr>Times New Roman</vt:lpstr>
      <vt:lpstr>1_Office 佈景主題</vt:lpstr>
      <vt:lpstr>3_Office 佈景主題</vt:lpstr>
      <vt:lpstr> 四年級讀寫小組輔助教材 單元三　描寫單元(動物) 寫作：動物描寫技巧的應用</vt:lpstr>
      <vt:lpstr>動物描寫技巧的應用</vt:lpstr>
      <vt:lpstr>〈遊香港公園〉</vt:lpstr>
      <vt:lpstr>PowerPoint Presentation</vt:lpstr>
      <vt:lpstr>PowerPoint Presentation</vt:lpstr>
      <vt:lpstr>PowerPoint Presentation</vt:lpstr>
      <vt:lpstr>〈遊香港公園〉</vt:lpstr>
      <vt:lpstr>〈遊海洋公園〉小練筆</vt:lpstr>
      <vt:lpstr>小練筆〈遊海洋公園〉</vt:lpstr>
      <vt:lpstr>小練筆〈遊海洋公園〉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CHAN, Yu-fung</dc:creator>
  <cp:lastModifiedBy>LAU, Suk-kau</cp:lastModifiedBy>
  <cp:revision>425</cp:revision>
  <cp:lastPrinted>2019-09-21T07:23:19Z</cp:lastPrinted>
  <dcterms:created xsi:type="dcterms:W3CDTF">2018-04-04T08:58:51Z</dcterms:created>
  <dcterms:modified xsi:type="dcterms:W3CDTF">2019-11-03T06:55:14Z</dcterms:modified>
</cp:coreProperties>
</file>