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  <p:sldMasterId id="2147483916" r:id="rId2"/>
  </p:sldMasterIdLst>
  <p:notesMasterIdLst>
    <p:notesMasterId r:id="rId18"/>
  </p:notesMasterIdLst>
  <p:handoutMasterIdLst>
    <p:handoutMasterId r:id="rId19"/>
  </p:handoutMasterIdLst>
  <p:sldIdLst>
    <p:sldId id="268" r:id="rId3"/>
    <p:sldId id="269" r:id="rId4"/>
    <p:sldId id="272" r:id="rId5"/>
    <p:sldId id="273" r:id="rId6"/>
    <p:sldId id="271" r:id="rId7"/>
    <p:sldId id="262" r:id="rId8"/>
    <p:sldId id="256" r:id="rId9"/>
    <p:sldId id="257" r:id="rId10"/>
    <p:sldId id="258" r:id="rId11"/>
    <p:sldId id="259" r:id="rId12"/>
    <p:sldId id="260" r:id="rId13"/>
    <p:sldId id="275" r:id="rId14"/>
    <p:sldId id="276" r:id="rId15"/>
    <p:sldId id="277" r:id="rId16"/>
    <p:sldId id="278" r:id="rId17"/>
  </p:sldIdLst>
  <p:sldSz cx="9144000" cy="6858000" type="screen4x3"/>
  <p:notesSz cx="9926638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00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2" autoAdjust="0"/>
    <p:restoredTop sz="94087" autoAdjust="0"/>
  </p:normalViewPr>
  <p:slideViewPr>
    <p:cSldViewPr showGuides="1">
      <p:cViewPr varScale="1">
        <p:scale>
          <a:sx n="63" d="100"/>
          <a:sy n="63" d="100"/>
        </p:scale>
        <p:origin x="10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DEEC5-E262-48AB-B44D-A31E6E9CFECB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06EB17B-9F22-4037-85E5-8C7CCB00EBD2}">
      <dgm:prSet phldrT="[文字]"/>
      <dgm:spPr/>
      <dgm:t>
        <a:bodyPr/>
        <a:lstStyle/>
        <a:p>
          <a:r>
            <a:rPr lang="zh-TW" altLang="en-US" smtClean="0">
              <a:latin typeface="標楷體" pitchFamily="65" charset="-120"/>
              <a:ea typeface="標楷體" pitchFamily="65" charset="-120"/>
            </a:rPr>
            <a:t>細瞇瞇</a:t>
          </a:r>
          <a:endParaRPr lang="zh-TW" altLang="en-US"/>
        </a:p>
      </dgm:t>
    </dgm:pt>
    <dgm:pt modelId="{4DC497A2-3140-4E16-871A-9E3918F260B6}" type="parTrans" cxnId="{526ED7B1-3353-4226-91A1-847DC58BC521}">
      <dgm:prSet/>
      <dgm:spPr/>
      <dgm:t>
        <a:bodyPr/>
        <a:lstStyle/>
        <a:p>
          <a:endParaRPr lang="zh-TW" altLang="en-US"/>
        </a:p>
      </dgm:t>
    </dgm:pt>
    <dgm:pt modelId="{2B75E721-E855-458A-931A-489F03139286}" type="sibTrans" cxnId="{526ED7B1-3353-4226-91A1-847DC58BC521}">
      <dgm:prSet/>
      <dgm:spPr/>
      <dgm:t>
        <a:bodyPr/>
        <a:lstStyle/>
        <a:p>
          <a:endParaRPr lang="zh-TW" altLang="en-US"/>
        </a:p>
      </dgm:t>
    </dgm:pt>
    <dgm:pt modelId="{AB0C5963-BA5A-465B-A447-B776C4CB373E}">
      <dgm:prSet/>
      <dgm:spPr/>
      <dgm:t>
        <a:bodyPr/>
        <a:lstStyle/>
        <a:p>
          <a:r>
            <a:rPr lang="zh-TW" altLang="en-US" smtClean="0">
              <a:latin typeface="標楷體" pitchFamily="65" charset="-120"/>
              <a:ea typeface="標楷體" pitchFamily="65" charset="-120"/>
            </a:rPr>
            <a:t>銳利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</dgm:t>
    </dgm:pt>
    <dgm:pt modelId="{0BDDA951-6835-4130-9FB5-D6AC396130E6}" type="parTrans" cxnId="{7FED90F0-AAE2-480E-9923-B3FA9EC7767F}">
      <dgm:prSet/>
      <dgm:spPr/>
      <dgm:t>
        <a:bodyPr/>
        <a:lstStyle/>
        <a:p>
          <a:endParaRPr lang="zh-TW" altLang="en-US"/>
        </a:p>
      </dgm:t>
    </dgm:pt>
    <dgm:pt modelId="{F1637EEC-1002-4372-95CA-9E43AF6281A7}" type="sibTrans" cxnId="{7FED90F0-AAE2-480E-9923-B3FA9EC7767F}">
      <dgm:prSet/>
      <dgm:spPr/>
      <dgm:t>
        <a:bodyPr/>
        <a:lstStyle/>
        <a:p>
          <a:endParaRPr lang="zh-TW" altLang="en-US"/>
        </a:p>
      </dgm:t>
    </dgm:pt>
    <dgm:pt modelId="{108C6FD7-3E71-472F-A299-0C32E45FBB2C}">
      <dgm:prSet/>
      <dgm:spPr/>
      <dgm:t>
        <a:bodyPr/>
        <a:lstStyle/>
        <a:p>
          <a:r>
            <a:rPr lang="zh-TW" altLang="en-US" smtClean="0">
              <a:latin typeface="標楷體" pitchFamily="65" charset="-120"/>
              <a:ea typeface="標楷體" pitchFamily="65" charset="-120"/>
            </a:rPr>
            <a:t>炯炯有神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</dgm:t>
    </dgm:pt>
    <dgm:pt modelId="{5B8CA81C-D1E7-47F8-B01C-E7B93E075435}" type="parTrans" cxnId="{91316F0A-31EE-4907-ACF4-744C03489890}">
      <dgm:prSet/>
      <dgm:spPr/>
      <dgm:t>
        <a:bodyPr/>
        <a:lstStyle/>
        <a:p>
          <a:endParaRPr lang="zh-TW" altLang="en-US"/>
        </a:p>
      </dgm:t>
    </dgm:pt>
    <dgm:pt modelId="{A7787783-3C69-4EE0-9A1E-7680BBA33CC5}" type="sibTrans" cxnId="{91316F0A-31EE-4907-ACF4-744C03489890}">
      <dgm:prSet/>
      <dgm:spPr/>
      <dgm:t>
        <a:bodyPr/>
        <a:lstStyle/>
        <a:p>
          <a:endParaRPr lang="zh-TW" altLang="en-US"/>
        </a:p>
      </dgm:t>
    </dgm:pt>
    <dgm:pt modelId="{D547F95A-9053-4AED-89A9-2BA035F789CC}">
      <dgm:prSet/>
      <dgm:spPr/>
      <dgm:t>
        <a:bodyPr/>
        <a:lstStyle/>
        <a:p>
          <a:r>
            <a:rPr lang="zh-TW" altLang="en-US" smtClean="0">
              <a:latin typeface="標楷體" pitchFamily="65" charset="-120"/>
              <a:ea typeface="標楷體" pitchFamily="65" charset="-120"/>
            </a:rPr>
            <a:t>黑溜溜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</dgm:t>
    </dgm:pt>
    <dgm:pt modelId="{DC311DB4-F014-4604-BFE8-E31B52C0C2FB}" type="parTrans" cxnId="{1E6B13E4-DF67-47C0-AC86-3EEBA51FE07B}">
      <dgm:prSet/>
      <dgm:spPr/>
      <dgm:t>
        <a:bodyPr/>
        <a:lstStyle/>
        <a:p>
          <a:endParaRPr lang="zh-TW" altLang="en-US"/>
        </a:p>
      </dgm:t>
    </dgm:pt>
    <dgm:pt modelId="{E7747744-ED67-4B67-910F-8E1E2E5182AE}" type="sibTrans" cxnId="{1E6B13E4-DF67-47C0-AC86-3EEBA51FE07B}">
      <dgm:prSet/>
      <dgm:spPr/>
      <dgm:t>
        <a:bodyPr/>
        <a:lstStyle/>
        <a:p>
          <a:endParaRPr lang="zh-TW" altLang="en-US"/>
        </a:p>
      </dgm:t>
    </dgm:pt>
    <dgm:pt modelId="{99D0C3E8-B67C-4A48-9F61-D9FE5AF132D3}">
      <dgm:prSet/>
      <dgm:spPr/>
      <dgm:t>
        <a:bodyPr/>
        <a:lstStyle/>
        <a:p>
          <a:r>
            <a:rPr lang="zh-TW" altLang="en-US" smtClean="0">
              <a:latin typeface="標楷體" pitchFamily="65" charset="-120"/>
              <a:ea typeface="標楷體" pitchFamily="65" charset="-120"/>
            </a:rPr>
            <a:t>蝌蚪眼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</dgm:t>
    </dgm:pt>
    <dgm:pt modelId="{D2E0CFAB-EA6B-4E41-B44B-FF79FD37CA26}" type="parTrans" cxnId="{88FCB806-5168-4797-B163-899B91F81A9D}">
      <dgm:prSet/>
      <dgm:spPr/>
      <dgm:t>
        <a:bodyPr/>
        <a:lstStyle/>
        <a:p>
          <a:endParaRPr lang="zh-TW" altLang="en-US"/>
        </a:p>
      </dgm:t>
    </dgm:pt>
    <dgm:pt modelId="{D5F847F0-1C75-4605-A9B9-DDE56D4D7808}" type="sibTrans" cxnId="{88FCB806-5168-4797-B163-899B91F81A9D}">
      <dgm:prSet/>
      <dgm:spPr/>
      <dgm:t>
        <a:bodyPr/>
        <a:lstStyle/>
        <a:p>
          <a:endParaRPr lang="zh-TW" altLang="en-US"/>
        </a:p>
      </dgm:t>
    </dgm:pt>
    <dgm:pt modelId="{0EA1A14C-421F-4E86-A6D5-73C7041F9BEE}">
      <dgm:prSet/>
      <dgm:spPr/>
      <dgm:t>
        <a:bodyPr/>
        <a:lstStyle/>
        <a:p>
          <a:r>
            <a:rPr lang="zh-TW" altLang="en-US" smtClean="0">
              <a:latin typeface="標楷體" pitchFamily="65" charset="-120"/>
              <a:ea typeface="標楷體" pitchFamily="65" charset="-120"/>
            </a:rPr>
            <a:t>呆滯</a:t>
          </a:r>
          <a:endParaRPr lang="zh-TW" altLang="en-US" dirty="0" smtClean="0">
            <a:latin typeface="標楷體" pitchFamily="65" charset="-120"/>
            <a:ea typeface="標楷體" pitchFamily="65" charset="-120"/>
          </a:endParaRPr>
        </a:p>
      </dgm:t>
    </dgm:pt>
    <dgm:pt modelId="{48010A4E-FFC5-4F93-8834-03457A8F603A}" type="parTrans" cxnId="{886B4F4B-D26E-41D9-9B94-92A112150EC4}">
      <dgm:prSet/>
      <dgm:spPr/>
      <dgm:t>
        <a:bodyPr/>
        <a:lstStyle/>
        <a:p>
          <a:endParaRPr lang="zh-TW" altLang="en-US"/>
        </a:p>
      </dgm:t>
    </dgm:pt>
    <dgm:pt modelId="{5AECE6F7-3892-4E78-8C93-9C0BEF719CFC}" type="sibTrans" cxnId="{886B4F4B-D26E-41D9-9B94-92A112150EC4}">
      <dgm:prSet/>
      <dgm:spPr/>
      <dgm:t>
        <a:bodyPr/>
        <a:lstStyle/>
        <a:p>
          <a:endParaRPr lang="zh-TW" altLang="en-US"/>
        </a:p>
      </dgm:t>
    </dgm:pt>
    <dgm:pt modelId="{9D535222-DFAE-4EDD-86CB-FBE12FA4EC6B}" type="pres">
      <dgm:prSet presAssocID="{BFBDEEC5-E262-48AB-B44D-A31E6E9CFE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BD06FB0-A8D1-4C70-A9F1-66A45321446A}" type="pres">
      <dgm:prSet presAssocID="{806EB17B-9F22-4037-85E5-8C7CCB00EB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748E3A-0116-4FE8-A87C-029831FD98F1}" type="pres">
      <dgm:prSet presAssocID="{2B75E721-E855-458A-931A-489F03139286}" presName="sibTrans" presStyleCnt="0"/>
      <dgm:spPr/>
    </dgm:pt>
    <dgm:pt modelId="{86AB1BE9-8624-4371-AB8D-4809CAE14144}" type="pres">
      <dgm:prSet presAssocID="{AB0C5963-BA5A-465B-A447-B776C4CB373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EE1F5F-6BB9-4743-A2FF-CBFF4DFD6CFE}" type="pres">
      <dgm:prSet presAssocID="{F1637EEC-1002-4372-95CA-9E43AF6281A7}" presName="sibTrans" presStyleCnt="0"/>
      <dgm:spPr/>
    </dgm:pt>
    <dgm:pt modelId="{D9DB26CC-2A66-4357-9C26-8829E8B1F20D}" type="pres">
      <dgm:prSet presAssocID="{108C6FD7-3E71-472F-A299-0C32E45FBB2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295E5-0C0D-4158-A576-1D301E005A9E}" type="pres">
      <dgm:prSet presAssocID="{A7787783-3C69-4EE0-9A1E-7680BBA33CC5}" presName="sibTrans" presStyleCnt="0"/>
      <dgm:spPr/>
    </dgm:pt>
    <dgm:pt modelId="{23716804-C5EA-4189-B644-B9A34E4FF48B}" type="pres">
      <dgm:prSet presAssocID="{D547F95A-9053-4AED-89A9-2BA035F789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F19C5C-26C2-4DF5-AAA9-1F3D48D8E4F5}" type="pres">
      <dgm:prSet presAssocID="{E7747744-ED67-4B67-910F-8E1E2E5182AE}" presName="sibTrans" presStyleCnt="0"/>
      <dgm:spPr/>
    </dgm:pt>
    <dgm:pt modelId="{81769E5C-C5A8-4052-A92D-D2951C5E760E}" type="pres">
      <dgm:prSet presAssocID="{99D0C3E8-B67C-4A48-9F61-D9FE5AF132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D0F45-32BD-41E8-BB07-C1C22A4614E2}" type="pres">
      <dgm:prSet presAssocID="{D5F847F0-1C75-4605-A9B9-DDE56D4D7808}" presName="sibTrans" presStyleCnt="0"/>
      <dgm:spPr/>
    </dgm:pt>
    <dgm:pt modelId="{0E7C2907-DE90-4E65-8C5E-841660F94BFE}" type="pres">
      <dgm:prSet presAssocID="{0EA1A14C-421F-4E86-A6D5-73C7041F9BE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A25B2C-FCC1-4DF9-9C8B-6BD2660D2F3B}" type="presOf" srcId="{AB0C5963-BA5A-465B-A447-B776C4CB373E}" destId="{86AB1BE9-8624-4371-AB8D-4809CAE14144}" srcOrd="0" destOrd="0" presId="urn:microsoft.com/office/officeart/2005/8/layout/default"/>
    <dgm:cxn modelId="{526ED7B1-3353-4226-91A1-847DC58BC521}" srcId="{BFBDEEC5-E262-48AB-B44D-A31E6E9CFECB}" destId="{806EB17B-9F22-4037-85E5-8C7CCB00EBD2}" srcOrd="0" destOrd="0" parTransId="{4DC497A2-3140-4E16-871A-9E3918F260B6}" sibTransId="{2B75E721-E855-458A-931A-489F03139286}"/>
    <dgm:cxn modelId="{64B48CAA-FA92-4551-A48F-32CAEA74EE66}" type="presOf" srcId="{108C6FD7-3E71-472F-A299-0C32E45FBB2C}" destId="{D9DB26CC-2A66-4357-9C26-8829E8B1F20D}" srcOrd="0" destOrd="0" presId="urn:microsoft.com/office/officeart/2005/8/layout/default"/>
    <dgm:cxn modelId="{9A6D5EF7-FA44-4820-8F16-CCC135CBE8D5}" type="presOf" srcId="{0EA1A14C-421F-4E86-A6D5-73C7041F9BEE}" destId="{0E7C2907-DE90-4E65-8C5E-841660F94BFE}" srcOrd="0" destOrd="0" presId="urn:microsoft.com/office/officeart/2005/8/layout/default"/>
    <dgm:cxn modelId="{3A52CA68-4D78-4EEF-B947-0AA3D8F6475F}" type="presOf" srcId="{806EB17B-9F22-4037-85E5-8C7CCB00EBD2}" destId="{1BD06FB0-A8D1-4C70-A9F1-66A45321446A}" srcOrd="0" destOrd="0" presId="urn:microsoft.com/office/officeart/2005/8/layout/default"/>
    <dgm:cxn modelId="{88FCB806-5168-4797-B163-899B91F81A9D}" srcId="{BFBDEEC5-E262-48AB-B44D-A31E6E9CFECB}" destId="{99D0C3E8-B67C-4A48-9F61-D9FE5AF132D3}" srcOrd="4" destOrd="0" parTransId="{D2E0CFAB-EA6B-4E41-B44B-FF79FD37CA26}" sibTransId="{D5F847F0-1C75-4605-A9B9-DDE56D4D7808}"/>
    <dgm:cxn modelId="{7FED90F0-AAE2-480E-9923-B3FA9EC7767F}" srcId="{BFBDEEC5-E262-48AB-B44D-A31E6E9CFECB}" destId="{AB0C5963-BA5A-465B-A447-B776C4CB373E}" srcOrd="1" destOrd="0" parTransId="{0BDDA951-6835-4130-9FB5-D6AC396130E6}" sibTransId="{F1637EEC-1002-4372-95CA-9E43AF6281A7}"/>
    <dgm:cxn modelId="{A6A7F7BD-78DE-4115-AFA2-C22A3062F8FB}" type="presOf" srcId="{BFBDEEC5-E262-48AB-B44D-A31E6E9CFECB}" destId="{9D535222-DFAE-4EDD-86CB-FBE12FA4EC6B}" srcOrd="0" destOrd="0" presId="urn:microsoft.com/office/officeart/2005/8/layout/default"/>
    <dgm:cxn modelId="{91316F0A-31EE-4907-ACF4-744C03489890}" srcId="{BFBDEEC5-E262-48AB-B44D-A31E6E9CFECB}" destId="{108C6FD7-3E71-472F-A299-0C32E45FBB2C}" srcOrd="2" destOrd="0" parTransId="{5B8CA81C-D1E7-47F8-B01C-E7B93E075435}" sibTransId="{A7787783-3C69-4EE0-9A1E-7680BBA33CC5}"/>
    <dgm:cxn modelId="{E35B89E6-6A88-4296-81E5-01360CBA0280}" type="presOf" srcId="{D547F95A-9053-4AED-89A9-2BA035F789CC}" destId="{23716804-C5EA-4189-B644-B9A34E4FF48B}" srcOrd="0" destOrd="0" presId="urn:microsoft.com/office/officeart/2005/8/layout/default"/>
    <dgm:cxn modelId="{886B4F4B-D26E-41D9-9B94-92A112150EC4}" srcId="{BFBDEEC5-E262-48AB-B44D-A31E6E9CFECB}" destId="{0EA1A14C-421F-4E86-A6D5-73C7041F9BEE}" srcOrd="5" destOrd="0" parTransId="{48010A4E-FFC5-4F93-8834-03457A8F603A}" sibTransId="{5AECE6F7-3892-4E78-8C93-9C0BEF719CFC}"/>
    <dgm:cxn modelId="{0B39CF43-34FE-4291-BC8B-FFB8CE39D1F7}" type="presOf" srcId="{99D0C3E8-B67C-4A48-9F61-D9FE5AF132D3}" destId="{81769E5C-C5A8-4052-A92D-D2951C5E760E}" srcOrd="0" destOrd="0" presId="urn:microsoft.com/office/officeart/2005/8/layout/default"/>
    <dgm:cxn modelId="{1E6B13E4-DF67-47C0-AC86-3EEBA51FE07B}" srcId="{BFBDEEC5-E262-48AB-B44D-A31E6E9CFECB}" destId="{D547F95A-9053-4AED-89A9-2BA035F789CC}" srcOrd="3" destOrd="0" parTransId="{DC311DB4-F014-4604-BFE8-E31B52C0C2FB}" sibTransId="{E7747744-ED67-4B67-910F-8E1E2E5182AE}"/>
    <dgm:cxn modelId="{FC6A0BAC-B7EE-43F1-893B-BD894A391F30}" type="presParOf" srcId="{9D535222-DFAE-4EDD-86CB-FBE12FA4EC6B}" destId="{1BD06FB0-A8D1-4C70-A9F1-66A45321446A}" srcOrd="0" destOrd="0" presId="urn:microsoft.com/office/officeart/2005/8/layout/default"/>
    <dgm:cxn modelId="{6721A481-31AF-4865-88DE-A117A46A15DA}" type="presParOf" srcId="{9D535222-DFAE-4EDD-86CB-FBE12FA4EC6B}" destId="{16748E3A-0116-4FE8-A87C-029831FD98F1}" srcOrd="1" destOrd="0" presId="urn:microsoft.com/office/officeart/2005/8/layout/default"/>
    <dgm:cxn modelId="{E7BE9906-BA03-4B02-92AB-35DAAEBD144B}" type="presParOf" srcId="{9D535222-DFAE-4EDD-86CB-FBE12FA4EC6B}" destId="{86AB1BE9-8624-4371-AB8D-4809CAE14144}" srcOrd="2" destOrd="0" presId="urn:microsoft.com/office/officeart/2005/8/layout/default"/>
    <dgm:cxn modelId="{DCD918E6-7168-49B9-ACB3-CE2F055091E3}" type="presParOf" srcId="{9D535222-DFAE-4EDD-86CB-FBE12FA4EC6B}" destId="{84EE1F5F-6BB9-4743-A2FF-CBFF4DFD6CFE}" srcOrd="3" destOrd="0" presId="urn:microsoft.com/office/officeart/2005/8/layout/default"/>
    <dgm:cxn modelId="{45302AB4-5B67-4656-8ECE-220642861BEC}" type="presParOf" srcId="{9D535222-DFAE-4EDD-86CB-FBE12FA4EC6B}" destId="{D9DB26CC-2A66-4357-9C26-8829E8B1F20D}" srcOrd="4" destOrd="0" presId="urn:microsoft.com/office/officeart/2005/8/layout/default"/>
    <dgm:cxn modelId="{541A44A2-F309-488F-B95C-5A4086970808}" type="presParOf" srcId="{9D535222-DFAE-4EDD-86CB-FBE12FA4EC6B}" destId="{453295E5-0C0D-4158-A576-1D301E005A9E}" srcOrd="5" destOrd="0" presId="urn:microsoft.com/office/officeart/2005/8/layout/default"/>
    <dgm:cxn modelId="{FD36648A-20B4-4683-A321-27218723388C}" type="presParOf" srcId="{9D535222-DFAE-4EDD-86CB-FBE12FA4EC6B}" destId="{23716804-C5EA-4189-B644-B9A34E4FF48B}" srcOrd="6" destOrd="0" presId="urn:microsoft.com/office/officeart/2005/8/layout/default"/>
    <dgm:cxn modelId="{7162D281-FB58-4D9E-9071-C314E8570366}" type="presParOf" srcId="{9D535222-DFAE-4EDD-86CB-FBE12FA4EC6B}" destId="{44F19C5C-26C2-4DF5-AAA9-1F3D48D8E4F5}" srcOrd="7" destOrd="0" presId="urn:microsoft.com/office/officeart/2005/8/layout/default"/>
    <dgm:cxn modelId="{EF77FCE3-0C6C-400B-B7D2-1E5F158CBB52}" type="presParOf" srcId="{9D535222-DFAE-4EDD-86CB-FBE12FA4EC6B}" destId="{81769E5C-C5A8-4052-A92D-D2951C5E760E}" srcOrd="8" destOrd="0" presId="urn:microsoft.com/office/officeart/2005/8/layout/default"/>
    <dgm:cxn modelId="{66CA9770-293E-44D6-A586-3972C8163165}" type="presParOf" srcId="{9D535222-DFAE-4EDD-86CB-FBE12FA4EC6B}" destId="{B03D0F45-32BD-41E8-BB07-C1C22A4614E2}" srcOrd="9" destOrd="0" presId="urn:microsoft.com/office/officeart/2005/8/layout/default"/>
    <dgm:cxn modelId="{A216700C-1345-4879-9644-0D6677FCDBBD}" type="presParOf" srcId="{9D535222-DFAE-4EDD-86CB-FBE12FA4EC6B}" destId="{0E7C2907-DE90-4E65-8C5E-841660F94BF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6FB0-A8D1-4C70-A9F1-66A45321446A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smtClean="0">
              <a:latin typeface="標楷體" pitchFamily="65" charset="-120"/>
              <a:ea typeface="標楷體" pitchFamily="65" charset="-120"/>
            </a:rPr>
            <a:t>細瞇瞇</a:t>
          </a:r>
          <a:endParaRPr lang="zh-TW" altLang="en-US" sz="3400" kern="1200"/>
        </a:p>
      </dsp:txBody>
      <dsp:txXfrm>
        <a:off x="916483" y="1984"/>
        <a:ext cx="2030015" cy="1218009"/>
      </dsp:txXfrm>
    </dsp:sp>
    <dsp:sp modelId="{86AB1BE9-8624-4371-AB8D-4809CAE14144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smtClean="0">
              <a:latin typeface="標楷體" pitchFamily="65" charset="-120"/>
              <a:ea typeface="標楷體" pitchFamily="65" charset="-120"/>
            </a:rPr>
            <a:t>銳利</a:t>
          </a:r>
          <a:endParaRPr lang="en-US" altLang="zh-TW" sz="34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3149500" y="1984"/>
        <a:ext cx="2030015" cy="1218009"/>
      </dsp:txXfrm>
    </dsp:sp>
    <dsp:sp modelId="{D9DB26CC-2A66-4357-9C26-8829E8B1F20D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smtClean="0">
              <a:latin typeface="標楷體" pitchFamily="65" charset="-120"/>
              <a:ea typeface="標楷體" pitchFamily="65" charset="-120"/>
            </a:rPr>
            <a:t>炯炯有神</a:t>
          </a:r>
          <a:endParaRPr lang="en-US" altLang="zh-TW" sz="34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916483" y="1422995"/>
        <a:ext cx="2030015" cy="1218009"/>
      </dsp:txXfrm>
    </dsp:sp>
    <dsp:sp modelId="{23716804-C5EA-4189-B644-B9A34E4FF48B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smtClean="0">
              <a:latin typeface="標楷體" pitchFamily="65" charset="-120"/>
              <a:ea typeface="標楷體" pitchFamily="65" charset="-120"/>
            </a:rPr>
            <a:t>黑溜溜</a:t>
          </a:r>
          <a:endParaRPr lang="en-US" altLang="zh-TW" sz="34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3149500" y="1422995"/>
        <a:ext cx="2030015" cy="1218009"/>
      </dsp:txXfrm>
    </dsp:sp>
    <dsp:sp modelId="{81769E5C-C5A8-4052-A92D-D2951C5E760E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smtClean="0">
              <a:latin typeface="標楷體" pitchFamily="65" charset="-120"/>
              <a:ea typeface="標楷體" pitchFamily="65" charset="-120"/>
            </a:rPr>
            <a:t>蝌蚪眼</a:t>
          </a:r>
          <a:endParaRPr lang="en-US" altLang="zh-TW" sz="34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916483" y="2844006"/>
        <a:ext cx="2030015" cy="1218009"/>
      </dsp:txXfrm>
    </dsp:sp>
    <dsp:sp modelId="{0E7C2907-DE90-4E65-8C5E-841660F94BFE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kern="1200" smtClean="0">
              <a:latin typeface="標楷體" pitchFamily="65" charset="-120"/>
              <a:ea typeface="標楷體" pitchFamily="65" charset="-120"/>
            </a:rPr>
            <a:t>呆滯</a:t>
          </a:r>
          <a:endParaRPr lang="zh-TW" altLang="en-US" sz="34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3149500" y="2844006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9E67-E9A9-4B9E-B61A-7BF4F3F123C2}" type="datetimeFigureOut">
              <a:rPr lang="zh-HK" altLang="en-US" smtClean="0"/>
              <a:t>29/10/2019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CEC54-7DB4-42EB-9EC8-B3BF3933B2C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5423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29E8C62A-488A-4286-B063-9B7AE13F17FE}" type="datetimeFigureOut">
              <a:rPr lang="zh-TW" altLang="en-US"/>
              <a:pPr>
                <a:defRPr/>
              </a:pPr>
              <a:t>2019/10/29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0AE16AD1-1B25-400A-B9F8-8C3E17D711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241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警察：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Cute cartoon illustration of a policeman</a:t>
            </a:r>
          </a:p>
          <a:p>
            <a:r>
              <a:rPr lang="en-US" altLang="zh-TW" dirty="0" smtClean="0"/>
              <a:t>A</a:t>
            </a:r>
            <a:r>
              <a:rPr lang="zh-TW" altLang="en-US" dirty="0" smtClean="0"/>
              <a:t>：</a:t>
            </a:r>
            <a:r>
              <a:rPr lang="en-US" altLang="zh-TW" dirty="0" smtClean="0"/>
              <a:t>rudall33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(free graphic resources)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https://fr.freepik.com/vecteurs-premium/illustration-dessin-anime-mignon-policier_2228251.htm#page=1&amp;query=policier%20figure&amp;position=26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婆婆：</a:t>
            </a:r>
            <a:endParaRPr lang="en-US" altLang="zh-TW" dirty="0" smtClean="0"/>
          </a:p>
          <a:p>
            <a:r>
              <a:rPr lang="en-US" altLang="zh-TW" dirty="0" smtClean="0"/>
              <a:t>T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Clipart of Grandma</a:t>
            </a: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For free under </a:t>
            </a:r>
            <a:r>
              <a:rPr lang="en-US" altLang="zh-TW" dirty="0" smtClean="0">
                <a:solidFill>
                  <a:schemeClr val="tx1"/>
                </a:solidFill>
              </a:rPr>
              <a:t>the </a:t>
            </a:r>
            <a:r>
              <a:rPr lang="en-US" altLang="zh-HK" sz="1200" b="0" i="0" u="none" strike="noStrike" kern="1200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/>
              </a:rPr>
              <a:t>CREATIVE COMMONS</a:t>
            </a:r>
            <a:r>
              <a:rPr lang="en-US" altLang="zh-HK" sz="1200" b="0" i="0" kern="1200" cap="all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 License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/>
              <a:t>L</a:t>
            </a:r>
            <a:r>
              <a:rPr lang="zh-TW" altLang="en-US" dirty="0" smtClean="0"/>
              <a:t>：</a:t>
            </a:r>
            <a:r>
              <a:rPr lang="en-US" altLang="zh-TW" dirty="0" smtClean="0"/>
              <a:t>https://clipground.com/pic/get</a:t>
            </a:r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16AD1-1B25-400A-B9F8-8C3E17D71173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33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0263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BB4A-B63D-4407-A5DB-56B52AFBB5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65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34A64-65A9-43A5-A749-9D3105EF37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94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24DA1-2F1D-4295-93E6-78699870FB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324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8263B00A-34F5-4DE8-98ED-505448B374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711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4D034BE5-61AE-45CD-9542-91DF78EA07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53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FBA8A846-1C8A-46E3-80FE-BC88B67C96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79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AC291CEB-8E89-48D2-AC46-DB31C2340A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10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729E2F0B-FB09-4B62-8934-84DFAA354C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8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85ED1609-7032-4670-BC88-9C7A7CD80F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386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7C17E238-008E-4726-88CB-4780B49B51A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750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8EAF0585-415D-4843-8E25-5853C9AD7F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22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3947-49A1-425C-97CC-41502F6C8B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21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8E628E15-3C35-4912-ABDA-C8A3273FAE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16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B3766A54-3EF0-4B6A-AF36-9F83F707D9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89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smtClean="0"/>
            </a:lvl1pPr>
          </a:lstStyle>
          <a:p>
            <a:pPr>
              <a:defRPr/>
            </a:pPr>
            <a:fld id="{ADFF5DDE-0561-4419-B8F6-008F550148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3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A27F-860E-47D9-B77E-FBFE56BDC7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227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15C60-1798-476B-932F-9990992C1F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84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6A1BE-C7B3-4C90-8775-635DA66563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060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065C-1339-47F5-BD3F-B6A4982435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467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2B5E-960E-4805-991B-3CDE70C47F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92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553E0-F6F4-4A0F-8FCF-6073BC7DCE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51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D6A3-4D3F-4D55-9816-F6717C68BE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02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6045A3-232B-4C49-92C5-BFB9CA796E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zh-HK" altLang="en-US" smtClean="0"/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602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zh-HK" altLang="en-US" smtClean="0"/>
              <a:t>單元三  描寫單元</a:t>
            </a:r>
            <a:r>
              <a:rPr lang="en-US" altLang="zh-HK" smtClean="0"/>
              <a:t>(</a:t>
            </a:r>
            <a:r>
              <a:rPr lang="zh-HK" altLang="en-US" smtClean="0"/>
              <a:t>人物</a:t>
            </a:r>
            <a:r>
              <a:rPr lang="en-US" altLang="zh-HK" smtClean="0"/>
              <a:t>) (</a:t>
            </a:r>
            <a:r>
              <a:rPr lang="zh-HK" altLang="en-US" smtClean="0"/>
              <a:t>閱讀</a:t>
            </a:r>
            <a:r>
              <a:rPr lang="en-US" altLang="zh-HK" smtClean="0"/>
              <a:t>)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smtClean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r>
              <a:rPr lang="zh-TW" altLang="en-US" smtClean="0"/>
              <a:t>教育局教育心理服務</a:t>
            </a:r>
            <a:r>
              <a:rPr lang="en-US" altLang="zh-TW" smtClean="0"/>
              <a:t>(</a:t>
            </a:r>
            <a:r>
              <a:rPr lang="zh-TW" altLang="en-US" smtClean="0"/>
              <a:t>新界東</a:t>
            </a:r>
            <a:r>
              <a:rPr lang="en-US" altLang="zh-TW" smtClean="0"/>
              <a:t>)</a:t>
            </a:r>
            <a:r>
              <a:rPr lang="zh-TW" altLang="en-US" smtClean="0"/>
              <a:t>組 </a:t>
            </a:r>
            <a:r>
              <a:rPr lang="en-US" altLang="zh-TW" smtClean="0"/>
              <a:t>©2019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8E82E032-4AF3-441B-9201-23E41691E1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16012" y="1196752"/>
            <a:ext cx="69119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zh-HK" sz="44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四年級讀寫小組輔助教材</a:t>
            </a:r>
            <a:endParaRPr lang="en-US" altLang="zh-TW" sz="4400" b="1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4400" b="1" u="sng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單元三　描寫單元</a:t>
            </a:r>
            <a:r>
              <a:rPr lang="en-US" altLang="zh-TW" sz="4400" b="1" u="sng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4400" b="1" u="sng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人物</a:t>
            </a:r>
            <a:r>
              <a:rPr lang="en-US" altLang="zh-TW" sz="4400" b="1" u="sng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4400" b="1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閱讀</a:t>
            </a:r>
            <a:r>
              <a:rPr lang="zh-TW" altLang="en-US" sz="4400" b="1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：人物外貌描寫</a:t>
            </a:r>
          </a:p>
        </p:txBody>
      </p:sp>
      <p:sp>
        <p:nvSpPr>
          <p:cNvPr id="14339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dirty="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dirty="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dirty="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dirty="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dirty="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0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dirty="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dirty="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34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AC4679-34D6-43B6-A310-329570ED55DB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46075" y="2636838"/>
            <a:ext cx="2241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高鼻子</a:t>
            </a:r>
          </a:p>
        </p:txBody>
      </p:sp>
      <p:pic>
        <p:nvPicPr>
          <p:cNvPr id="2355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12106" r="13635" b="22285"/>
          <a:stretch>
            <a:fillRect/>
          </a:stretch>
        </p:blipFill>
        <p:spPr bwMode="auto">
          <a:xfrm>
            <a:off x="690662" y="368121"/>
            <a:ext cx="14224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10031" r="5804" b="19746"/>
          <a:stretch>
            <a:fillRect/>
          </a:stretch>
        </p:blipFill>
        <p:spPr bwMode="auto">
          <a:xfrm>
            <a:off x="4092575" y="815975"/>
            <a:ext cx="1687513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9525" r="14540" b="17714"/>
          <a:stretch>
            <a:fillRect/>
          </a:stretch>
        </p:blipFill>
        <p:spPr bwMode="auto">
          <a:xfrm>
            <a:off x="7072261" y="393977"/>
            <a:ext cx="17653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t="8888" r="11153" b="27873"/>
          <a:stretch>
            <a:fillRect/>
          </a:stretch>
        </p:blipFill>
        <p:spPr bwMode="auto">
          <a:xfrm>
            <a:off x="2002683" y="3171187"/>
            <a:ext cx="19319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9396" r="6183" b="27365"/>
          <a:stretch>
            <a:fillRect/>
          </a:stretch>
        </p:blipFill>
        <p:spPr bwMode="auto">
          <a:xfrm>
            <a:off x="6036251" y="3601936"/>
            <a:ext cx="14144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505200" y="3284538"/>
            <a:ext cx="22399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鷹鼻子</a:t>
            </a:r>
          </a:p>
        </p:txBody>
      </p:sp>
      <p:sp>
        <p:nvSpPr>
          <p:cNvPr id="23562" name="矩形 7"/>
          <p:cNvSpPr>
            <a:spLocks noChangeArrowheads="1"/>
          </p:cNvSpPr>
          <p:nvPr/>
        </p:nvSpPr>
        <p:spPr bwMode="auto">
          <a:xfrm>
            <a:off x="7307263" y="2817813"/>
            <a:ext cx="1570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扁鼻子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92125" y="4941888"/>
            <a:ext cx="2241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圓鼻子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402138" y="4911725"/>
            <a:ext cx="22415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長鼻子</a:t>
            </a:r>
          </a:p>
        </p:txBody>
      </p:sp>
      <p:sp>
        <p:nvSpPr>
          <p:cNvPr id="23565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3566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35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7F5DD9-F4A9-46E2-B68F-15AE1AA3BF44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619672" y="96044"/>
            <a:ext cx="5832648" cy="8302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鼻子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17" grpId="0"/>
      <p:bldP spid="23562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18329" r="21484" b="34349"/>
          <a:stretch>
            <a:fillRect/>
          </a:stretch>
        </p:blipFill>
        <p:spPr bwMode="auto">
          <a:xfrm>
            <a:off x="912813" y="397198"/>
            <a:ext cx="2219325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7" t="22408" r="14032" b="36195"/>
          <a:stretch>
            <a:fillRect/>
          </a:stretch>
        </p:blipFill>
        <p:spPr bwMode="auto">
          <a:xfrm>
            <a:off x="5740400" y="385390"/>
            <a:ext cx="23082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331640" y="88462"/>
            <a:ext cx="6716985" cy="8302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dirty="0">
                <a:latin typeface="Times New Roman" pitchFamily="18" charset="0"/>
                <a:ea typeface="標楷體" pitchFamily="65" charset="-120"/>
              </a:rPr>
              <a:t>嘴巴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961063" y="2291183"/>
            <a:ext cx="20875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唇紅齒白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754063" y="2205038"/>
            <a:ext cx="25209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櫻桃小嘴</a:t>
            </a:r>
          </a:p>
        </p:txBody>
      </p:sp>
      <p:pic>
        <p:nvPicPr>
          <p:cNvPr id="24583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1" t="25729" r="16968" b="45354"/>
          <a:stretch>
            <a:fillRect/>
          </a:stretch>
        </p:blipFill>
        <p:spPr bwMode="auto">
          <a:xfrm>
            <a:off x="5435600" y="3820889"/>
            <a:ext cx="27289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t="17148" r="16051" b="41426"/>
          <a:stretch>
            <a:fillRect/>
          </a:stretch>
        </p:blipFill>
        <p:spPr bwMode="auto">
          <a:xfrm>
            <a:off x="912813" y="3179663"/>
            <a:ext cx="26209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06463" y="5610225"/>
            <a:ext cx="2520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長鬍子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961063" y="5397500"/>
            <a:ext cx="20875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大嘴巴</a:t>
            </a:r>
          </a:p>
        </p:txBody>
      </p:sp>
      <p:sp>
        <p:nvSpPr>
          <p:cNvPr id="24587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588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58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C8D1D6-58FA-41F0-A060-FAB4239CD47E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03" name="頁尾版面配置區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5604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8A6733-15D2-43E3-B08A-A8EF4AD84D0F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711450" y="1628775"/>
            <a:ext cx="5903913" cy="3527425"/>
          </a:xfrm>
          <a:prstGeom prst="wedgeRoundRectCallout">
            <a:avLst>
              <a:gd name="adj1" fmla="val -59716"/>
              <a:gd name="adj2" fmla="val 14539"/>
              <a:gd name="adj3" fmla="val 16667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你們應該學會了怎樣描寫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眉毛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眼睛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鼻子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和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嘴巴</a:t>
            </a:r>
            <a:r>
              <a:rPr lang="zh-TW" altLang="en-US" sz="3600" dirty="0" smtClean="0">
                <a:latin typeface="Times New Roman" pitchFamily="18" charset="0"/>
                <a:ea typeface="標楷體" pitchFamily="65" charset="-120"/>
              </a:rPr>
              <a:t>了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3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請你根據婆婆的描述，找出哪位才是</a:t>
            </a:r>
            <a:r>
              <a:rPr lang="zh-TW" altLang="en-US" sz="3600" u="sng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莉莉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！</a:t>
            </a:r>
          </a:p>
        </p:txBody>
      </p:sp>
      <p:pic>
        <p:nvPicPr>
          <p:cNvPr id="8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9588"/>
            <a:ext cx="22113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1"/>
          <p:cNvSpPr>
            <a:spLocks noGrp="1" noChangeArrowheads="1"/>
          </p:cNvSpPr>
          <p:nvPr>
            <p:ph type="title"/>
          </p:nvPr>
        </p:nvSpPr>
        <p:spPr>
          <a:xfrm>
            <a:off x="2940784" y="430639"/>
            <a:ext cx="3262432" cy="830997"/>
          </a:xfrm>
          <a:noFill/>
        </p:spPr>
        <p:txBody>
          <a:bodyPr wrap="none">
            <a:spAutoFit/>
          </a:bodyPr>
          <a:lstStyle/>
          <a:p>
            <a:pPr eaLnBrk="1" hangingPunct="1"/>
            <a:r>
              <a:rPr lang="zh-TW" altLang="en-US" sz="4800" b="1" u="sng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莉莉</a:t>
            </a:r>
            <a:r>
              <a:rPr lang="zh-TW" altLang="en-US" sz="4800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走失了</a:t>
            </a:r>
            <a:endParaRPr lang="en-GB" altLang="zh-TW" sz="48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圖說文字 6"/>
          <p:cNvSpPr/>
          <p:nvPr/>
        </p:nvSpPr>
        <p:spPr>
          <a:xfrm>
            <a:off x="1763713" y="260350"/>
            <a:ext cx="4968875" cy="1071563"/>
          </a:xfrm>
          <a:prstGeom prst="wedgeRoundRectCallout">
            <a:avLst>
              <a:gd name="adj1" fmla="val -63111"/>
              <a:gd name="adj2" fmla="val 4141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婆婆，</a:t>
            </a:r>
            <a:r>
              <a:rPr lang="zh-TW" altLang="en-US" sz="2800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莉莉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的樣子是怎樣的？</a:t>
            </a:r>
            <a:endParaRPr lang="en-GB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3635896" y="5266109"/>
            <a:ext cx="3600450" cy="941387"/>
          </a:xfrm>
          <a:prstGeom prst="wedgeRoundRectCallout">
            <a:avLst>
              <a:gd name="adj1" fmla="val 60966"/>
              <a:gd name="adj2" fmla="val -2129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她束起兩條辮子。</a:t>
            </a:r>
            <a:endParaRPr lang="en-US" altLang="zh-TW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088777" y="3999681"/>
            <a:ext cx="3675062" cy="1130300"/>
          </a:xfrm>
          <a:prstGeom prst="wedgeRoundRectCallout">
            <a:avLst>
              <a:gd name="adj1" fmla="val 63588"/>
              <a:gd name="adj2" fmla="val 6010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她有一張圓圓的臉。</a:t>
            </a:r>
            <a:endParaRPr lang="en-GB" altLang="zh-HK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32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7"/>
          <a:stretch>
            <a:fillRect/>
          </a:stretch>
        </p:blipFill>
        <p:spPr bwMode="auto">
          <a:xfrm>
            <a:off x="34925" y="1684338"/>
            <a:ext cx="1625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4129088"/>
            <a:ext cx="18065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圓角矩形圖說文字 13"/>
          <p:cNvSpPr/>
          <p:nvPr/>
        </p:nvSpPr>
        <p:spPr>
          <a:xfrm>
            <a:off x="2586601" y="2720578"/>
            <a:ext cx="3675063" cy="1130300"/>
          </a:xfrm>
          <a:prstGeom prst="wedgeRoundRectCallout">
            <a:avLst>
              <a:gd name="adj1" fmla="val 71930"/>
              <a:gd name="adj2" fmla="val 633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她有一對大眼睛，佩戴眼鏡。</a:t>
            </a:r>
            <a:endParaRPr lang="en-GB" altLang="zh-HK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1979613" y="1454150"/>
            <a:ext cx="5040312" cy="1130300"/>
          </a:xfrm>
          <a:prstGeom prst="wedgeRoundRectCallout">
            <a:avLst>
              <a:gd name="adj1" fmla="val 71930"/>
              <a:gd name="adj2" fmla="val 633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她有</a:t>
            </a:r>
            <a:r>
              <a:rPr lang="zh-TW" altLang="en-US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扁</a:t>
            </a: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鼻子和大</a:t>
            </a:r>
            <a:r>
              <a:rPr lang="zh-TW" altLang="en-US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嘴巴。</a:t>
            </a:r>
            <a:endParaRPr lang="en-GB" altLang="zh-HK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日期版面配置區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3" name="頁尾版面配置區 6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6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36A2E8-575B-4F88-9414-A21177606A5F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7651" name="頁尾版面配置區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7652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36A2E8-575B-4F88-9414-A21177606A5F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7653" name="群組 1"/>
          <p:cNvGrpSpPr>
            <a:grpSpLocks/>
          </p:cNvGrpSpPr>
          <p:nvPr/>
        </p:nvGrpSpPr>
        <p:grpSpPr bwMode="auto">
          <a:xfrm>
            <a:off x="2590800" y="2579688"/>
            <a:ext cx="2841625" cy="3513137"/>
            <a:chOff x="4673600" y="1524000"/>
            <a:chExt cx="3594100" cy="4279900"/>
          </a:xfrm>
        </p:grpSpPr>
        <p:pic>
          <p:nvPicPr>
            <p:cNvPr id="2765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92" t="18639" r="10339" b="29092"/>
            <a:stretch>
              <a:fillRect/>
            </a:stretch>
          </p:blipFill>
          <p:spPr bwMode="auto">
            <a:xfrm>
              <a:off x="4673600" y="1524000"/>
              <a:ext cx="3594100" cy="427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659" name="群組 14"/>
            <p:cNvGrpSpPr>
              <a:grpSpLocks/>
            </p:cNvGrpSpPr>
            <p:nvPr/>
          </p:nvGrpSpPr>
          <p:grpSpPr bwMode="auto">
            <a:xfrm>
              <a:off x="5422900" y="3177023"/>
              <a:ext cx="2160588" cy="504825"/>
              <a:chOff x="3420674" y="3582056"/>
              <a:chExt cx="2158871" cy="504056"/>
            </a:xfrm>
          </p:grpSpPr>
          <p:sp>
            <p:nvSpPr>
              <p:cNvPr id="3" name="橢圓 2"/>
              <p:cNvSpPr/>
              <p:nvPr/>
            </p:nvSpPr>
            <p:spPr>
              <a:xfrm>
                <a:off x="3518620" y="3582585"/>
                <a:ext cx="910852" cy="50400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HK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6" name="橢圓 5"/>
              <p:cNvSpPr/>
              <p:nvPr/>
            </p:nvSpPr>
            <p:spPr>
              <a:xfrm>
                <a:off x="4511730" y="3584517"/>
                <a:ext cx="910852" cy="50207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HK" alt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cxnSp>
            <p:nvCxnSpPr>
              <p:cNvPr id="5" name="直線接點 4"/>
              <p:cNvCxnSpPr>
                <a:stCxn id="3" idx="6"/>
              </p:cNvCxnSpPr>
              <p:nvPr/>
            </p:nvCxnSpPr>
            <p:spPr>
              <a:xfrm>
                <a:off x="4429471" y="3833620"/>
                <a:ext cx="82258" cy="193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/>
              <p:cNvCxnSpPr>
                <a:stCxn id="3" idx="2"/>
              </p:cNvCxnSpPr>
              <p:nvPr/>
            </p:nvCxnSpPr>
            <p:spPr>
              <a:xfrm flipH="1" flipV="1">
                <a:off x="3420313" y="3636654"/>
                <a:ext cx="98307" cy="196966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>
                <a:stCxn id="6" idx="6"/>
              </p:cNvCxnSpPr>
              <p:nvPr/>
            </p:nvCxnSpPr>
            <p:spPr>
              <a:xfrm flipV="1">
                <a:off x="5422581" y="3636654"/>
                <a:ext cx="156490" cy="1988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654" name="矩形 1"/>
          <p:cNvSpPr>
            <a:spLocks noChangeArrowheads="1"/>
          </p:cNvSpPr>
          <p:nvPr/>
        </p:nvSpPr>
        <p:spPr bwMode="auto">
          <a:xfrm>
            <a:off x="2940050" y="153988"/>
            <a:ext cx="3262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 b="1" u="sng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莉莉</a:t>
            </a:r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走失了</a:t>
            </a:r>
            <a:endParaRPr lang="en-GB" altLang="zh-TW" sz="48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900113" y="1231900"/>
            <a:ext cx="3776662" cy="936625"/>
          </a:xfrm>
          <a:prstGeom prst="wedgeRoundRectCallout">
            <a:avLst>
              <a:gd name="adj1" fmla="val -56596"/>
              <a:gd name="adj2" fmla="val 4130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你能找出誰是</a:t>
            </a:r>
            <a:r>
              <a:rPr lang="zh-TW" altLang="en-US" sz="2800" u="sng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莉莉</a:t>
            </a:r>
            <a:r>
              <a:rPr lang="zh-TW" altLang="en-US" sz="28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嗎</a:t>
            </a:r>
            <a:r>
              <a:rPr lang="en-US" altLang="zh-TW" sz="280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en-GB" altLang="zh-HK" sz="280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943100"/>
            <a:ext cx="22113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79687"/>
            <a:ext cx="2663576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949325"/>
          </a:xfrm>
        </p:spPr>
        <p:txBody>
          <a:bodyPr/>
          <a:lstStyle/>
          <a:p>
            <a:pPr eaLnBrk="1" hangingPunct="1"/>
            <a:r>
              <a:rPr kumimoji="1" lang="zh-TW" altLang="en-US" sz="4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小結：人物外貌描寫</a:t>
            </a:r>
            <a:endParaRPr kumimoji="1" lang="zh-HK" altLang="en-US" sz="48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675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676" name="頁尾版面配置區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8677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F13242-F4BF-4DCE-8D72-47D0A107040A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566988" y="1285875"/>
            <a:ext cx="5903912" cy="3943350"/>
          </a:xfrm>
          <a:prstGeom prst="wedgeRoundRectCallout">
            <a:avLst>
              <a:gd name="adj1" fmla="val -62063"/>
              <a:gd name="adj2" fmla="val 48317"/>
              <a:gd name="adj3" fmla="val 16667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你們學會了描寫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眉毛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眼睛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鼻子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和</a:t>
            </a:r>
            <a:r>
              <a:rPr lang="zh-TW" altLang="en-US" sz="36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嘴巴</a:t>
            </a:r>
            <a:r>
              <a:rPr lang="zh-TW" altLang="en-US" sz="36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的詞語。</a:t>
            </a:r>
            <a:endParaRPr lang="en-US" altLang="zh-TW" sz="3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36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閱讀人物描寫的文章時，多留意作者如何描寫人物的外貌特徵。</a:t>
            </a:r>
            <a:endParaRPr lang="en-US" altLang="zh-TW" sz="3600" dirty="0" smtClean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8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49588"/>
            <a:ext cx="22113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323850" y="1565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前測</a:t>
            </a:r>
            <a:endParaRPr lang="zh-HK" altLang="en-US" b="1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altLang="zh-HK" b="1" smtClean="0"/>
          </a:p>
          <a:p>
            <a:pPr marL="0" indent="0" algn="ctr" eaLnBrk="1" hangingPunct="1">
              <a:buFont typeface="Arial" charset="0"/>
              <a:buNone/>
            </a:pPr>
            <a:endParaRPr lang="en-US" altLang="zh-HK" b="1" smtClean="0"/>
          </a:p>
          <a:p>
            <a:pPr marL="0" indent="0" algn="ctr" eaLnBrk="1" hangingPunct="1">
              <a:buFont typeface="Arial" charset="0"/>
              <a:buNone/>
            </a:pPr>
            <a:endParaRPr lang="en-US" altLang="zh-HK" b="1" smtClean="0"/>
          </a:p>
          <a:p>
            <a:pPr marL="0" indent="0" algn="ctr" eaLnBrk="1" hangingPunct="1">
              <a:buFont typeface="Arial" charset="0"/>
              <a:buNone/>
            </a:pPr>
            <a:endParaRPr lang="zh-HK" altLang="en-US" smtClean="0"/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HK" altLang="en-US" sz="1800">
              <a:solidFill>
                <a:srgbClr val="000000"/>
              </a:solidFill>
              <a:latin typeface="Calibri" pitchFamily="34" charset="0"/>
              <a:ea typeface="新細明體" charset="-120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182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04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altLang="zh-TW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6" name="Rectangle 10"/>
          <p:cNvSpPr>
            <a:spLocks noChangeArrowheads="1"/>
          </p:cNvSpPr>
          <p:nvPr/>
        </p:nvSpPr>
        <p:spPr bwMode="auto">
          <a:xfrm>
            <a:off x="0" y="318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04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altLang="zh-TW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0" y="4552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304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en-US" altLang="zh-TW" sz="18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0" y="591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15369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/>
              <a:t>單元三  描寫單元</a:t>
            </a:r>
            <a:r>
              <a:rPr kumimoji="0" lang="en-US" altLang="zh-HK" sz="1200" smtClean="0"/>
              <a:t>(</a:t>
            </a:r>
            <a:r>
              <a:rPr kumimoji="0" lang="zh-HK" altLang="en-US" sz="1200" smtClean="0"/>
              <a:t>人物</a:t>
            </a:r>
            <a:r>
              <a:rPr kumimoji="0" lang="en-US" altLang="zh-HK" sz="1200" smtClean="0"/>
              <a:t>) (</a:t>
            </a:r>
            <a:r>
              <a:rPr kumimoji="0" lang="zh-HK" altLang="en-US" sz="1200" smtClean="0"/>
              <a:t>閱讀</a:t>
            </a:r>
            <a:r>
              <a:rPr kumimoji="0" lang="en-US" altLang="zh-HK" sz="1200" smtClean="0"/>
              <a:t>)</a:t>
            </a:r>
            <a:endParaRPr kumimoji="0" lang="en-US" altLang="zh-TW" sz="1200" smtClean="0"/>
          </a:p>
        </p:txBody>
      </p:sp>
      <p:sp>
        <p:nvSpPr>
          <p:cNvPr id="15370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/>
              <a:t>教育局教育心理服務</a:t>
            </a:r>
            <a:r>
              <a:rPr kumimoji="0" lang="en-US" altLang="zh-TW" sz="1200" smtClean="0"/>
              <a:t>(</a:t>
            </a:r>
            <a:r>
              <a:rPr kumimoji="0" lang="zh-TW" altLang="en-US" sz="1200" smtClean="0"/>
              <a:t>新界東</a:t>
            </a:r>
            <a:r>
              <a:rPr kumimoji="0" lang="en-US" altLang="zh-TW" sz="1200" smtClean="0"/>
              <a:t>)</a:t>
            </a:r>
            <a:r>
              <a:rPr kumimoji="0" lang="zh-TW" altLang="en-US" sz="1200" smtClean="0"/>
              <a:t>組 </a:t>
            </a:r>
            <a:r>
              <a:rPr kumimoji="0" lang="en-US" altLang="zh-TW" sz="1200" smtClean="0"/>
              <a:t>©2019</a:t>
            </a:r>
            <a:endParaRPr kumimoji="0" lang="en-US" altLang="zh-TW" sz="1200"/>
          </a:p>
        </p:txBody>
      </p:sp>
      <p:sp>
        <p:nvSpPr>
          <p:cNvPr id="153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C77FAE-D66A-4A14-B0CC-8ABDF48AA432}" type="slidenum">
              <a:rPr kumimoji="0" lang="en-US" altLang="zh-TW" sz="1200"/>
              <a:pPr>
                <a:spcBef>
                  <a:spcPct val="0"/>
                </a:spcBef>
                <a:buFontTx/>
                <a:buNone/>
              </a:pPr>
              <a:t>2</a:t>
            </a:fld>
            <a:endParaRPr kumimoji="0" lang="en-US" altLang="zh-TW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259632" y="1772816"/>
            <a:ext cx="6840538" cy="37303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zh-TW" altLang="en-US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不好了！</a:t>
            </a:r>
            <a:r>
              <a:rPr lang="en-US" altLang="zh-TW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婆婆心愛的孫女</a:t>
            </a:r>
            <a:r>
              <a:rPr lang="zh-TW" altLang="en-US" sz="4000" u="sng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莉莉</a:t>
            </a:r>
            <a:r>
              <a:rPr lang="zh-TW" altLang="en-US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走失了，</a:t>
            </a:r>
            <a:r>
              <a:rPr lang="en-US" altLang="zh-TW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婆婆便到警署報案</a:t>
            </a:r>
            <a:r>
              <a:rPr lang="en-US" altLang="zh-TW" sz="4000" dirty="0" smtClean="0">
                <a:solidFill>
                  <a:srgbClr val="FF66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HK" altLang="en-US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87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/>
              <a:t>單元三  描寫單元</a:t>
            </a:r>
            <a:r>
              <a:rPr kumimoji="0" lang="en-US" altLang="zh-HK" sz="1200" smtClean="0"/>
              <a:t>(</a:t>
            </a:r>
            <a:r>
              <a:rPr kumimoji="0" lang="zh-HK" altLang="en-US" sz="1200" smtClean="0"/>
              <a:t>人物</a:t>
            </a:r>
            <a:r>
              <a:rPr kumimoji="0" lang="en-US" altLang="zh-HK" sz="1200" smtClean="0"/>
              <a:t>) (</a:t>
            </a:r>
            <a:r>
              <a:rPr kumimoji="0" lang="zh-HK" altLang="en-US" sz="1200" smtClean="0"/>
              <a:t>閱讀</a:t>
            </a:r>
            <a:r>
              <a:rPr kumimoji="0" lang="en-US" altLang="zh-HK" sz="1200" smtClean="0"/>
              <a:t>)</a:t>
            </a:r>
            <a:endParaRPr kumimoji="0" lang="en-US" altLang="zh-TW" sz="1200" smtClean="0"/>
          </a:p>
        </p:txBody>
      </p:sp>
      <p:sp>
        <p:nvSpPr>
          <p:cNvPr id="16388" name="頁尾版面配置區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/>
              <a:t>教育局教育心理服務</a:t>
            </a:r>
            <a:r>
              <a:rPr kumimoji="0" lang="en-US" altLang="zh-TW" sz="1200" smtClean="0"/>
              <a:t>(</a:t>
            </a:r>
            <a:r>
              <a:rPr kumimoji="0" lang="zh-TW" altLang="en-US" sz="1200" smtClean="0"/>
              <a:t>新界東</a:t>
            </a:r>
            <a:r>
              <a:rPr kumimoji="0" lang="en-US" altLang="zh-TW" sz="1200" smtClean="0"/>
              <a:t>)</a:t>
            </a:r>
            <a:r>
              <a:rPr kumimoji="0" lang="zh-TW" altLang="en-US" sz="1200" smtClean="0"/>
              <a:t>組 </a:t>
            </a:r>
            <a:r>
              <a:rPr kumimoji="0" lang="en-US" altLang="zh-TW" sz="1200" smtClean="0"/>
              <a:t>©2019</a:t>
            </a:r>
            <a:endParaRPr kumimoji="0" lang="en-US" altLang="zh-TW" sz="1200"/>
          </a:p>
        </p:txBody>
      </p:sp>
      <p:sp>
        <p:nvSpPr>
          <p:cNvPr id="16389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C311FD-73E2-4021-AE41-1015F4E06D5D}" type="slidenum">
              <a:rPr kumimoji="0" lang="en-US" altLang="zh-TW" sz="1200"/>
              <a:pPr>
                <a:spcBef>
                  <a:spcPct val="0"/>
                </a:spcBef>
                <a:buFontTx/>
                <a:buNone/>
              </a:pPr>
              <a:t>3</a:t>
            </a:fld>
            <a:endParaRPr kumimoji="0" lang="en-US" altLang="zh-TW" sz="1200"/>
          </a:p>
        </p:txBody>
      </p:sp>
      <p:sp>
        <p:nvSpPr>
          <p:cNvPr id="16390" name="矩形 1"/>
          <p:cNvSpPr>
            <a:spLocks noChangeArrowheads="1"/>
          </p:cNvSpPr>
          <p:nvPr/>
        </p:nvSpPr>
        <p:spPr bwMode="auto">
          <a:xfrm>
            <a:off x="2965450" y="476250"/>
            <a:ext cx="3262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 b="1" u="sng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</a:rPr>
              <a:t>莉莉</a:t>
            </a:r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</a:rPr>
              <a:t>走失了</a:t>
            </a:r>
            <a:endParaRPr lang="en-GB" altLang="zh-TW" sz="48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>
                <a:solidFill>
                  <a:srgbClr val="898989"/>
                </a:solidFill>
              </a:rPr>
              <a:t>單元三  描寫單元</a:t>
            </a:r>
            <a:r>
              <a:rPr lang="en-US" altLang="zh-HK" sz="1200" smtClean="0">
                <a:solidFill>
                  <a:srgbClr val="898989"/>
                </a:solidFill>
              </a:rPr>
              <a:t>(</a:t>
            </a:r>
            <a:r>
              <a:rPr lang="zh-HK" altLang="en-US" sz="1200" smtClean="0">
                <a:solidFill>
                  <a:srgbClr val="898989"/>
                </a:solidFill>
              </a:rPr>
              <a:t>人物</a:t>
            </a:r>
            <a:r>
              <a:rPr lang="en-US" altLang="zh-HK" sz="1200" smtClean="0">
                <a:solidFill>
                  <a:srgbClr val="898989"/>
                </a:solidFill>
              </a:rPr>
              <a:t>) (</a:t>
            </a:r>
            <a:r>
              <a:rPr lang="zh-HK" altLang="en-US" sz="1200" smtClean="0">
                <a:solidFill>
                  <a:srgbClr val="898989"/>
                </a:solidFill>
              </a:rPr>
              <a:t>閱讀</a:t>
            </a:r>
            <a:r>
              <a:rPr lang="en-US" altLang="zh-HK" sz="1200" smtClean="0">
                <a:solidFill>
                  <a:srgbClr val="898989"/>
                </a:solidFill>
              </a:rPr>
              <a:t>)</a:t>
            </a:r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7411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>
                <a:solidFill>
                  <a:srgbClr val="898989"/>
                </a:solidFill>
              </a:rPr>
              <a:t>教育局教育心理服務</a:t>
            </a:r>
            <a:r>
              <a:rPr lang="en-US" altLang="zh-TW" sz="1200" smtClean="0">
                <a:solidFill>
                  <a:srgbClr val="898989"/>
                </a:solidFill>
              </a:rPr>
              <a:t>(</a:t>
            </a:r>
            <a:r>
              <a:rPr lang="zh-TW" altLang="en-US" sz="1200" smtClean="0">
                <a:solidFill>
                  <a:srgbClr val="898989"/>
                </a:solidFill>
              </a:rPr>
              <a:t>新界東</a:t>
            </a:r>
            <a:r>
              <a:rPr lang="en-US" altLang="zh-TW" sz="1200" smtClean="0">
                <a:solidFill>
                  <a:srgbClr val="898989"/>
                </a:solidFill>
              </a:rPr>
              <a:t>)</a:t>
            </a:r>
            <a:r>
              <a:rPr lang="zh-TW" altLang="en-US" sz="1200" smtClean="0">
                <a:solidFill>
                  <a:srgbClr val="898989"/>
                </a:solidFill>
              </a:rPr>
              <a:t>組 </a:t>
            </a:r>
            <a:r>
              <a:rPr lang="en-US" altLang="zh-TW" sz="1200" smtClean="0">
                <a:solidFill>
                  <a:srgbClr val="898989"/>
                </a:solidFill>
              </a:rPr>
              <a:t>©2019</a:t>
            </a:r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74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FCD8D-8463-4692-B82C-E36C01E33C9F}" type="slidenum">
              <a:rPr lang="zh-TW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1763713" y="260350"/>
            <a:ext cx="3455987" cy="1512888"/>
          </a:xfrm>
          <a:prstGeom prst="wedgeRoundRectCallout">
            <a:avLst>
              <a:gd name="adj1" fmla="val -63111"/>
              <a:gd name="adj2" fmla="val 4141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婆婆，</a:t>
            </a:r>
            <a:r>
              <a:rPr lang="zh-TW" altLang="en-US" sz="2800" u="sng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莉莉</a:t>
            </a:r>
            <a:r>
              <a:rPr lang="zh-TW" altLang="en-US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的樣子是怎樣的？</a:t>
            </a:r>
            <a:endParaRPr lang="en-GB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3563938" y="1608138"/>
            <a:ext cx="3600450" cy="1389062"/>
          </a:xfrm>
          <a:prstGeom prst="wedgeRoundRectCallout">
            <a:avLst>
              <a:gd name="adj1" fmla="val 60321"/>
              <a:gd name="adj2" fmla="val -598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</a:rPr>
              <a:t>她平時很乖的。</a:t>
            </a:r>
            <a:endParaRPr lang="en-GB" altLang="zh-HK" smtClean="0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763713" y="2852738"/>
            <a:ext cx="4824412" cy="1296987"/>
          </a:xfrm>
          <a:prstGeom prst="wedgeRoundRectCallout">
            <a:avLst>
              <a:gd name="adj1" fmla="val -60503"/>
              <a:gd name="adj2" fmla="val 467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mtClean="0">
                <a:solidFill>
                  <a:srgbClr val="000000"/>
                </a:solidFill>
                <a:latin typeface="標楷體" pitchFamily="65" charset="-120"/>
              </a:rPr>
              <a:t>她的樣子如何？眼睛呢？鼻子呢？嘴巴呢？</a:t>
            </a:r>
            <a:endParaRPr lang="en-GB" altLang="zh-HK" smtClean="0">
              <a:solidFill>
                <a:srgbClr val="000000"/>
              </a:solidFill>
              <a:latin typeface="標楷體" pitchFamily="65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3563938" y="4027488"/>
            <a:ext cx="3598862" cy="1130300"/>
          </a:xfrm>
          <a:prstGeom prst="wedgeRoundRectCallout">
            <a:avLst>
              <a:gd name="adj1" fmla="val 61921"/>
              <a:gd name="adj2" fmla="val -4455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沒有甚麼特別的。</a:t>
            </a:r>
            <a:endParaRPr lang="en-GB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282575" y="5322889"/>
            <a:ext cx="7019925" cy="981074"/>
          </a:xfrm>
          <a:prstGeom prst="wedgeRoundRectCallout">
            <a:avLst>
              <a:gd name="adj1" fmla="val 54972"/>
              <a:gd name="adj2" fmla="val -1256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</a:rPr>
              <a:t>婆婆這樣描述</a:t>
            </a:r>
            <a:r>
              <a:rPr lang="zh-TW" altLang="en-US" sz="2800" u="sng" dirty="0" smtClean="0">
                <a:solidFill>
                  <a:srgbClr val="000000"/>
                </a:solidFill>
                <a:latin typeface="標楷體" pitchFamily="65" charset="-120"/>
              </a:rPr>
              <a:t>莉莉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</a:rPr>
              <a:t>，</a:t>
            </a:r>
            <a:endParaRPr lang="en-US" altLang="zh-TW" sz="2800" dirty="0" smtClean="0">
              <a:solidFill>
                <a:srgbClr val="000000"/>
              </a:solidFill>
              <a:latin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</a:rPr>
              <a:t>有助警察叔叔找到</a:t>
            </a:r>
            <a:r>
              <a:rPr lang="zh-TW" altLang="en-US" sz="2800" u="sng" dirty="0" smtClean="0">
                <a:solidFill>
                  <a:srgbClr val="000000"/>
                </a:solidFill>
                <a:latin typeface="標楷體" pitchFamily="65" charset="-120"/>
              </a:rPr>
              <a:t>莉莉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</a:rPr>
              <a:t>嗎？為甚麼？</a:t>
            </a:r>
            <a:endParaRPr lang="en-GB" altLang="zh-HK" sz="2800" dirty="0" smtClean="0">
              <a:solidFill>
                <a:srgbClr val="000000"/>
              </a:solidFill>
              <a:latin typeface="標楷體" pitchFamily="65" charset="-120"/>
            </a:endParaRPr>
          </a:p>
        </p:txBody>
      </p:sp>
      <p:pic>
        <p:nvPicPr>
          <p:cNvPr id="12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772025"/>
            <a:ext cx="148748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7"/>
          <a:stretch>
            <a:fillRect/>
          </a:stretch>
        </p:blipFill>
        <p:spPr bwMode="auto">
          <a:xfrm>
            <a:off x="34925" y="1684338"/>
            <a:ext cx="1625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1882775"/>
            <a:ext cx="18065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zh-HK" smtClean="0"/>
          </a:p>
        </p:txBody>
      </p:sp>
      <p:sp>
        <p:nvSpPr>
          <p:cNvPr id="18436" name="日期版面配置區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HK" altLang="en-US" sz="1200" smtClean="0"/>
              <a:t>單元三  描寫單元</a:t>
            </a:r>
            <a:r>
              <a:rPr lang="en-US" altLang="zh-HK" sz="1200" smtClean="0"/>
              <a:t>(</a:t>
            </a:r>
            <a:r>
              <a:rPr lang="zh-HK" altLang="en-US" sz="1200" smtClean="0"/>
              <a:t>人物</a:t>
            </a:r>
            <a:r>
              <a:rPr lang="en-US" altLang="zh-HK" sz="1200" smtClean="0"/>
              <a:t>) (</a:t>
            </a:r>
            <a:r>
              <a:rPr lang="zh-HK" altLang="en-US" sz="1200" smtClean="0"/>
              <a:t>閱讀</a:t>
            </a:r>
            <a:r>
              <a:rPr lang="en-US" altLang="zh-HK" sz="1200" smtClean="0"/>
              <a:t>)</a:t>
            </a:r>
            <a:endParaRPr lang="zh-TW" altLang="en-US" sz="1200" smtClean="0"/>
          </a:p>
        </p:txBody>
      </p:sp>
      <p:sp>
        <p:nvSpPr>
          <p:cNvPr id="18437" name="頁尾版面配置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smtClean="0"/>
              <a:t>教育局教育心理服務</a:t>
            </a:r>
            <a:r>
              <a:rPr lang="en-US" altLang="zh-TW" sz="1200" smtClean="0"/>
              <a:t>(</a:t>
            </a:r>
            <a:r>
              <a:rPr lang="zh-TW" altLang="en-US" sz="1200" smtClean="0"/>
              <a:t>新界東</a:t>
            </a:r>
            <a:r>
              <a:rPr lang="en-US" altLang="zh-TW" sz="1200" smtClean="0"/>
              <a:t>)</a:t>
            </a:r>
            <a:r>
              <a:rPr lang="zh-TW" altLang="en-US" sz="1200" smtClean="0"/>
              <a:t>組 </a:t>
            </a:r>
            <a:r>
              <a:rPr lang="en-US" altLang="zh-TW" sz="1200" smtClean="0"/>
              <a:t>©2019</a:t>
            </a:r>
            <a:endParaRPr lang="zh-TW" altLang="en-US" sz="1200"/>
          </a:p>
        </p:txBody>
      </p:sp>
      <p:sp>
        <p:nvSpPr>
          <p:cNvPr id="1843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006749-0A4E-4261-BF90-D982F3E62786}" type="slidenum">
              <a:rPr lang="zh-TW" altLang="en-US" sz="12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/>
          </a:p>
        </p:txBody>
      </p:sp>
      <p:pic>
        <p:nvPicPr>
          <p:cNvPr id="8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211387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圖說文字 8"/>
          <p:cNvSpPr/>
          <p:nvPr/>
        </p:nvSpPr>
        <p:spPr>
          <a:xfrm>
            <a:off x="611188" y="1738313"/>
            <a:ext cx="5903912" cy="2806700"/>
          </a:xfrm>
          <a:prstGeom prst="wedgeRoundRectCallout">
            <a:avLst>
              <a:gd name="adj1" fmla="val 61648"/>
              <a:gd name="adj2" fmla="val 2944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</a:rPr>
              <a:t>每個人都有不同的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外貌特徵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</a:rPr>
              <a:t>，閱讀人物描寫的文章時，我們可多留意作者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</a:rPr>
              <a:t>如何描寫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</a:rPr>
              <a:t>人物的外貌特徵， 並嘗試想像描寫對象的樣子。</a:t>
            </a:r>
            <a:endParaRPr lang="en-GB" altLang="zh-HK" sz="2800" dirty="0" smtClean="0">
              <a:solidFill>
                <a:srgbClr val="000000"/>
              </a:solidFill>
              <a:latin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403350" y="1700213"/>
            <a:ext cx="612140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zh-TW" altLang="en-US" sz="8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眉毛</a:t>
            </a:r>
            <a:r>
              <a:rPr lang="zh-TW" altLang="en-US" sz="800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en-US" sz="8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眼睛</a:t>
            </a:r>
            <a:r>
              <a:rPr lang="zh-TW" altLang="en-US" sz="8000">
                <a:latin typeface="Times New Roman" pitchFamily="18" charset="0"/>
                <a:ea typeface="標楷體" pitchFamily="65" charset="-120"/>
              </a:rPr>
              <a:t>、</a:t>
            </a: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zh-TW" altLang="en-US" sz="8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鼻子</a:t>
            </a:r>
            <a:r>
              <a:rPr lang="zh-TW" altLang="en-US" sz="8000">
                <a:latin typeface="Times New Roman" pitchFamily="18" charset="0"/>
                <a:ea typeface="標楷體" pitchFamily="65" charset="-120"/>
              </a:rPr>
              <a:t>和</a:t>
            </a:r>
            <a:r>
              <a:rPr lang="zh-TW" altLang="en-US" sz="800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嘴巴</a:t>
            </a:r>
          </a:p>
          <a:p>
            <a:pPr algn="ctr"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zh-TW" altLang="en-US" sz="8000">
                <a:latin typeface="Times New Roman" pitchFamily="18" charset="0"/>
                <a:ea typeface="標楷體" pitchFamily="65" charset="-120"/>
              </a:rPr>
              <a:t>的</a:t>
            </a:r>
            <a:r>
              <a:rPr lang="zh-TW" altLang="en-US" sz="8000">
                <a:solidFill>
                  <a:srgbClr val="FF33CC"/>
                </a:solidFill>
                <a:latin typeface="Times New Roman" pitchFamily="18" charset="0"/>
                <a:ea typeface="標楷體" pitchFamily="65" charset="-120"/>
              </a:rPr>
              <a:t>形容詞</a:t>
            </a:r>
          </a:p>
        </p:txBody>
      </p:sp>
      <p:sp>
        <p:nvSpPr>
          <p:cNvPr id="19459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460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946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12ACAB-5998-438C-BD46-EF03EF921400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518010" y="116632"/>
            <a:ext cx="6120679" cy="8302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>
                <a:latin typeface="Times New Roman" pitchFamily="18" charset="0"/>
                <a:ea typeface="標楷體" pitchFamily="65" charset="-120"/>
              </a:rPr>
              <a:t>眉毛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16013" y="2038349"/>
            <a:ext cx="216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粗黑</a:t>
            </a:r>
            <a:endParaRPr lang="en-US" altLang="zh-TW" sz="3600" dirty="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324872" y="4475162"/>
            <a:ext cx="216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稀疏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648325" y="1992312"/>
            <a:ext cx="21605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一字眉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648326" y="4551363"/>
            <a:ext cx="21605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彎彎</a:t>
            </a:r>
          </a:p>
        </p:txBody>
      </p:sp>
      <p:sp>
        <p:nvSpPr>
          <p:cNvPr id="20487" name="文字方塊 1"/>
          <p:cNvSpPr txBox="1">
            <a:spLocks noChangeArrowheads="1"/>
          </p:cNvSpPr>
          <p:nvPr/>
        </p:nvSpPr>
        <p:spPr bwMode="auto">
          <a:xfrm>
            <a:off x="179388" y="5624513"/>
            <a:ext cx="8785225" cy="52387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</a:rPr>
              <a:t>其他常用詞語：淡眉、眉如新月、眉清目秀、眉毛烏黑</a:t>
            </a:r>
            <a:endParaRPr lang="zh-HK" altLang="en-US" sz="2800" b="1" dirty="0">
              <a:solidFill>
                <a:srgbClr val="00206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0488" name="圖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3" b="43492"/>
          <a:stretch>
            <a:fillRect/>
          </a:stretch>
        </p:blipFill>
        <p:spPr bwMode="auto">
          <a:xfrm>
            <a:off x="665163" y="830263"/>
            <a:ext cx="3062287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圖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79" b="41968"/>
          <a:stretch>
            <a:fillRect/>
          </a:stretch>
        </p:blipFill>
        <p:spPr bwMode="auto">
          <a:xfrm>
            <a:off x="4800600" y="3375973"/>
            <a:ext cx="3856038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圖片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4" b="46413"/>
          <a:stretch>
            <a:fillRect/>
          </a:stretch>
        </p:blipFill>
        <p:spPr bwMode="auto">
          <a:xfrm>
            <a:off x="484372" y="3491860"/>
            <a:ext cx="38560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圖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6" b="50000"/>
          <a:stretch>
            <a:fillRect/>
          </a:stretch>
        </p:blipFill>
        <p:spPr bwMode="auto">
          <a:xfrm>
            <a:off x="4578350" y="822325"/>
            <a:ext cx="3856038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493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49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384F86-8A54-43D1-AED4-93A85E28EAE7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403648" y="2244725"/>
            <a:ext cx="1656184" cy="1012825"/>
          </a:xfrm>
          <a:prstGeom prst="wedgeEllipseCallout">
            <a:avLst>
              <a:gd name="adj1" fmla="val 4695"/>
              <a:gd name="adj2" fmla="val -850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  <p:bldP spid="2059" grpId="0"/>
      <p:bldP spid="2060" grpId="0"/>
      <p:bldP spid="204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15926" y="2486818"/>
            <a:ext cx="2663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明亮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65113" y="5267325"/>
            <a:ext cx="25923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圓眼晴</a:t>
            </a: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331640" y="104775"/>
            <a:ext cx="6624736" cy="83026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TW"/>
            </a:defPPr>
            <a:lvl1pPr algn="ctr" eaLnBrk="1" hangingPunct="1">
              <a:spcBef>
                <a:spcPct val="50000"/>
              </a:spcBef>
              <a:buFontTx/>
              <a:buNone/>
              <a:defRPr sz="4800">
                <a:latin typeface="Times New Roman" pitchFamily="18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zh-TW" altLang="en-US" dirty="0"/>
              <a:t>眼睛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965031" y="2572058"/>
            <a:ext cx="26638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 架眼鏡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651500" y="5303838"/>
            <a:ext cx="3403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  水汪汪</a:t>
            </a:r>
          </a:p>
        </p:txBody>
      </p:sp>
      <p:pic>
        <p:nvPicPr>
          <p:cNvPr id="21511" name="圖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t="12373" r="9256" b="15349"/>
          <a:stretch>
            <a:fillRect/>
          </a:stretch>
        </p:blipFill>
        <p:spPr bwMode="auto">
          <a:xfrm>
            <a:off x="0" y="830263"/>
            <a:ext cx="3022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圖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23650" r="23364" b="30576"/>
          <a:stretch>
            <a:fillRect/>
          </a:stretch>
        </p:blipFill>
        <p:spPr bwMode="auto">
          <a:xfrm>
            <a:off x="5715000" y="3740125"/>
            <a:ext cx="3394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圖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3409" r="8549" b="16582"/>
          <a:stretch>
            <a:fillRect/>
          </a:stretch>
        </p:blipFill>
        <p:spPr bwMode="auto">
          <a:xfrm>
            <a:off x="65088" y="3809975"/>
            <a:ext cx="31813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圖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26720" r="17720" b="22505"/>
          <a:stretch>
            <a:fillRect/>
          </a:stretch>
        </p:blipFill>
        <p:spPr bwMode="auto">
          <a:xfrm>
            <a:off x="3089275" y="1042988"/>
            <a:ext cx="32035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圖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23650" r="16508" b="16798"/>
          <a:stretch>
            <a:fillRect/>
          </a:stretch>
        </p:blipFill>
        <p:spPr bwMode="auto">
          <a:xfrm>
            <a:off x="3132138" y="3921670"/>
            <a:ext cx="3071812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336131" y="2532856"/>
            <a:ext cx="2663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細小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59150" y="5278438"/>
            <a:ext cx="26638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36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三角眼</a:t>
            </a:r>
          </a:p>
        </p:txBody>
      </p:sp>
      <p:pic>
        <p:nvPicPr>
          <p:cNvPr id="21518" name="圖片 1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12958" r="10330" b="14764"/>
          <a:stretch>
            <a:fillRect/>
          </a:stretch>
        </p:blipFill>
        <p:spPr bwMode="auto">
          <a:xfrm>
            <a:off x="5918200" y="1006475"/>
            <a:ext cx="29749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/>
          <p:cNvSpPr/>
          <p:nvPr/>
        </p:nvSpPr>
        <p:spPr>
          <a:xfrm>
            <a:off x="6235700" y="1557338"/>
            <a:ext cx="1231900" cy="79216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7659688" y="1557338"/>
            <a:ext cx="1233487" cy="79216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9" name="弧形 8"/>
          <p:cNvSpPr/>
          <p:nvPr/>
        </p:nvSpPr>
        <p:spPr>
          <a:xfrm>
            <a:off x="7308850" y="1908175"/>
            <a:ext cx="350838" cy="46038"/>
          </a:xfrm>
          <a:prstGeom prst="arc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altLang="en-US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22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23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15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6FCE3-22E3-4C10-A7A4-07FAF40A8B07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2" grpId="0"/>
      <p:bldP spid="3380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785813" y="5641975"/>
            <a:ext cx="184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6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531" name="矩形 1"/>
          <p:cNvSpPr>
            <a:spLocks noChangeArrowheads="1"/>
          </p:cNvSpPr>
          <p:nvPr/>
        </p:nvSpPr>
        <p:spPr bwMode="auto">
          <a:xfrm>
            <a:off x="877888" y="476250"/>
            <a:ext cx="7078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其他常用詞語：</a:t>
            </a:r>
            <a:endParaRPr lang="en-US" altLang="zh-TW" sz="40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2" name="日期版面配置區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單元三  描寫單元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人物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 (</a:t>
            </a:r>
            <a:r>
              <a:rPr kumimoji="0" lang="zh-HK" altLang="en-US" sz="1200" smtClean="0">
                <a:latin typeface="Times New Roman" pitchFamily="18" charset="0"/>
                <a:ea typeface="標楷體" pitchFamily="65" charset="-120"/>
              </a:rPr>
              <a:t>閱讀</a:t>
            </a:r>
            <a:r>
              <a:rPr kumimoji="0" lang="en-US" altLang="zh-HK" sz="1200" smtClean="0">
                <a:latin typeface="Times New Roman" pitchFamily="18" charset="0"/>
                <a:ea typeface="標楷體" pitchFamily="65" charset="-120"/>
              </a:rPr>
              <a:t>)</a:t>
            </a:r>
            <a:endParaRPr kumimoji="0" lang="en-US" altLang="zh-TW" sz="120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533" name="頁尾版面配置區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教育局教育心理服務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新界東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kumimoji="0" lang="zh-TW" altLang="en-US" sz="1200" smtClean="0">
                <a:latin typeface="Times New Roman" pitchFamily="18" charset="0"/>
                <a:ea typeface="標楷體" pitchFamily="65" charset="-120"/>
              </a:rPr>
              <a:t>組 </a:t>
            </a:r>
            <a:r>
              <a:rPr kumimoji="0" lang="en-US" altLang="zh-TW" sz="1200" smtClean="0">
                <a:latin typeface="Times New Roman" pitchFamily="18" charset="0"/>
                <a:ea typeface="標楷體" pitchFamily="65" charset="-120"/>
              </a:rPr>
              <a:t>©2019</a:t>
            </a:r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5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9BDFE7-9858-4452-8F32-CAEE702C4A8F}" type="slidenum">
              <a:rPr kumimoji="0" lang="en-US" altLang="zh-TW" sz="1200">
                <a:latin typeface="Times New Roman" pitchFamily="18" charset="0"/>
                <a:ea typeface="標楷體" pitchFamily="65" charset="-12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kumimoji="0" lang="en-US" altLang="zh-TW" sz="120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2" name="資料庫圖表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702</Words>
  <Application>Microsoft Office PowerPoint</Application>
  <PresentationFormat>On-screen Show (4:3)</PresentationFormat>
  <Paragraphs>122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新細明體</vt:lpstr>
      <vt:lpstr>標楷體</vt:lpstr>
      <vt:lpstr>Arial</vt:lpstr>
      <vt:lpstr>Calibri</vt:lpstr>
      <vt:lpstr>Times New Roman</vt:lpstr>
      <vt:lpstr>Verdana</vt:lpstr>
      <vt:lpstr>Office 佈景主題</vt:lpstr>
      <vt:lpstr>1_Office 佈景主題</vt:lpstr>
      <vt:lpstr>PowerPoint Presentation</vt:lpstr>
      <vt:lpstr>前測</vt:lpstr>
      <vt:lpstr>不好了！ 婆婆心愛的孫女莉莉走失了， 婆婆便到警署報案……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莉莉走失了</vt:lpstr>
      <vt:lpstr>PowerPoint Presentation</vt:lpstr>
      <vt:lpstr>PowerPoint Presentation</vt:lpstr>
      <vt:lpstr>小結：人物外貌描寫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Ben</dc:creator>
  <cp:lastModifiedBy>LAU, Suk-kau</cp:lastModifiedBy>
  <cp:revision>127</cp:revision>
  <cp:lastPrinted>2019-10-18T02:27:24Z</cp:lastPrinted>
  <dcterms:created xsi:type="dcterms:W3CDTF">2008-05-06T05:50:22Z</dcterms:created>
  <dcterms:modified xsi:type="dcterms:W3CDTF">2019-10-29T01:35:49Z</dcterms:modified>
</cp:coreProperties>
</file>