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6" r:id="rId1"/>
  </p:sldMasterIdLst>
  <p:notesMasterIdLst>
    <p:notesMasterId r:id="rId20"/>
  </p:notesMasterIdLst>
  <p:sldIdLst>
    <p:sldId id="268" r:id="rId2"/>
    <p:sldId id="285" r:id="rId3"/>
    <p:sldId id="289" r:id="rId4"/>
    <p:sldId id="290" r:id="rId5"/>
    <p:sldId id="291" r:id="rId6"/>
    <p:sldId id="296" r:id="rId7"/>
    <p:sldId id="304" r:id="rId8"/>
    <p:sldId id="270" r:id="rId9"/>
    <p:sldId id="292" r:id="rId10"/>
    <p:sldId id="293" r:id="rId11"/>
    <p:sldId id="294" r:id="rId12"/>
    <p:sldId id="295" r:id="rId13"/>
    <p:sldId id="303" r:id="rId14"/>
    <p:sldId id="279" r:id="rId15"/>
    <p:sldId id="282" r:id="rId16"/>
    <p:sldId id="283" r:id="rId17"/>
    <p:sldId id="281" r:id="rId18"/>
    <p:sldId id="300" r:id="rId19"/>
  </p:sldIdLst>
  <p:sldSz cx="9144000" cy="6858000" type="screen4x3"/>
  <p:notesSz cx="6797675" cy="9928225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PMingLiU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PMingLiU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PMingLiU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PMingLiU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PMingLiU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Verdana" panose="020B0604030504040204" pitchFamily="34" charset="0"/>
        <a:ea typeface="PMingLiU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Verdana" panose="020B0604030504040204" pitchFamily="34" charset="0"/>
        <a:ea typeface="PMingLiU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Verdana" panose="020B0604030504040204" pitchFamily="34" charset="0"/>
        <a:ea typeface="PMingLiU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Verdana" panose="020B0604030504040204" pitchFamily="34" charset="0"/>
        <a:ea typeface="PMingLiU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33CC"/>
    <a:srgbClr val="FFFF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93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-22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  <a:ea typeface="DFKai-SB" panose="03000509000000000000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  <a:ea typeface="DFKai-SB" panose="03000509000000000000" pitchFamily="65" charset="-120"/>
              </a:defRPr>
            </a:lvl1pPr>
          </a:lstStyle>
          <a:p>
            <a:pPr>
              <a:defRPr/>
            </a:pPr>
            <a:fld id="{43D31E3C-FDE6-4588-8DB0-D2847408A210}" type="datetimeFigureOut">
              <a:rPr lang="zh-TW" altLang="en-US"/>
              <a:pPr>
                <a:defRPr/>
              </a:pPr>
              <a:t>2019/11/2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dirty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  <a:ea typeface="DFKai-SB" panose="03000509000000000000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  <a:ea typeface="DFKai-SB" panose="03000509000000000000" pitchFamily="65" charset="-120"/>
              </a:defRPr>
            </a:lvl1pPr>
          </a:lstStyle>
          <a:p>
            <a:pPr>
              <a:defRPr/>
            </a:pPr>
            <a:fld id="{72F52505-85B8-4AF0-B12C-A97222E3833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DFKai-SB" panose="03000509000000000000" pitchFamily="65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DFKai-SB" panose="03000509000000000000" pitchFamily="65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DFKai-SB" panose="03000509000000000000" pitchFamily="65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DFKai-SB" panose="03000509000000000000" pitchFamily="65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DFKai-SB" panose="03000509000000000000" pitchFamily="65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HK" altLang="en-US" smtClean="0"/>
              <a:t>單元三 描寫單元</a:t>
            </a:r>
            <a:r>
              <a:rPr lang="en-US" altLang="zh-HK" smtClean="0"/>
              <a:t>(</a:t>
            </a:r>
            <a:r>
              <a:rPr lang="zh-HK" altLang="en-US" smtClean="0"/>
              <a:t>人物</a:t>
            </a:r>
            <a:r>
              <a:rPr lang="en-US" altLang="zh-HK" smtClean="0"/>
              <a:t>) 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教育局教育心理服務</a:t>
            </a:r>
            <a:r>
              <a:rPr lang="en-US" altLang="zh-TW"/>
              <a:t>(</a:t>
            </a:r>
            <a:r>
              <a:rPr lang="zh-TW" altLang="en-US"/>
              <a:t>新界東</a:t>
            </a:r>
            <a:r>
              <a:rPr lang="en-US" altLang="zh-TW"/>
              <a:t>)</a:t>
            </a:r>
            <a:r>
              <a:rPr lang="zh-TW" altLang="en-US"/>
              <a:t>組 </a:t>
            </a:r>
            <a:r>
              <a:rPr lang="en-US" altLang="zh-TW"/>
              <a:t>©2019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4C656-DE6E-4F69-8668-5B4E97339E2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79412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HK" altLang="en-US" smtClean="0"/>
              <a:t>單元三 描寫單元</a:t>
            </a:r>
            <a:r>
              <a:rPr lang="en-US" altLang="zh-HK" smtClean="0"/>
              <a:t>(</a:t>
            </a:r>
            <a:r>
              <a:rPr lang="zh-HK" altLang="en-US" smtClean="0"/>
              <a:t>人物</a:t>
            </a:r>
            <a:r>
              <a:rPr lang="en-US" altLang="zh-HK" smtClean="0"/>
              <a:t>) 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教育局教育心理服務</a:t>
            </a:r>
            <a:r>
              <a:rPr lang="en-US" altLang="zh-TW"/>
              <a:t>(</a:t>
            </a:r>
            <a:r>
              <a:rPr lang="zh-TW" altLang="en-US"/>
              <a:t>新界東</a:t>
            </a:r>
            <a:r>
              <a:rPr lang="en-US" altLang="zh-TW"/>
              <a:t>)</a:t>
            </a:r>
            <a:r>
              <a:rPr lang="zh-TW" altLang="en-US"/>
              <a:t>組 </a:t>
            </a:r>
            <a:r>
              <a:rPr lang="en-US" altLang="zh-TW"/>
              <a:t>©2019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65B50-E2F7-4AD1-8581-3392046D841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54106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HK" altLang="en-US" smtClean="0"/>
              <a:t>單元三 描寫單元</a:t>
            </a:r>
            <a:r>
              <a:rPr lang="en-US" altLang="zh-HK" smtClean="0"/>
              <a:t>(</a:t>
            </a:r>
            <a:r>
              <a:rPr lang="zh-HK" altLang="en-US" smtClean="0"/>
              <a:t>人物</a:t>
            </a:r>
            <a:r>
              <a:rPr lang="en-US" altLang="zh-HK" smtClean="0"/>
              <a:t>) 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教育局教育心理服務</a:t>
            </a:r>
            <a:r>
              <a:rPr lang="en-US" altLang="zh-TW"/>
              <a:t>(</a:t>
            </a:r>
            <a:r>
              <a:rPr lang="zh-TW" altLang="en-US"/>
              <a:t>新界東</a:t>
            </a:r>
            <a:r>
              <a:rPr lang="en-US" altLang="zh-TW"/>
              <a:t>)</a:t>
            </a:r>
            <a:r>
              <a:rPr lang="zh-TW" altLang="en-US"/>
              <a:t>組 </a:t>
            </a:r>
            <a:r>
              <a:rPr lang="en-US" altLang="zh-TW"/>
              <a:t>©2019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D9A84-002C-4606-AEEA-ECA3AC9F0BB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37413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HK" altLang="en-US" smtClean="0"/>
              <a:t>單元三 描寫單元</a:t>
            </a:r>
            <a:r>
              <a:rPr lang="en-US" altLang="zh-HK" smtClean="0"/>
              <a:t>(</a:t>
            </a:r>
            <a:r>
              <a:rPr lang="zh-HK" altLang="en-US" smtClean="0"/>
              <a:t>人物</a:t>
            </a:r>
            <a:r>
              <a:rPr lang="en-US" altLang="zh-HK" smtClean="0"/>
              <a:t>) 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教育局教育心理服務</a:t>
            </a:r>
            <a:r>
              <a:rPr lang="en-US" altLang="zh-TW"/>
              <a:t>(</a:t>
            </a:r>
            <a:r>
              <a:rPr lang="zh-TW" altLang="en-US"/>
              <a:t>新界東</a:t>
            </a:r>
            <a:r>
              <a:rPr lang="en-US" altLang="zh-TW"/>
              <a:t>)</a:t>
            </a:r>
            <a:r>
              <a:rPr lang="zh-TW" altLang="en-US"/>
              <a:t>組 </a:t>
            </a:r>
            <a:r>
              <a:rPr lang="en-US" altLang="zh-TW"/>
              <a:t>©2019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3432F-2217-4D02-8AF7-2118962EBDA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3107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HK" altLang="en-US" smtClean="0"/>
              <a:t>單元三 描寫單元</a:t>
            </a:r>
            <a:r>
              <a:rPr lang="en-US" altLang="zh-HK" smtClean="0"/>
              <a:t>(</a:t>
            </a:r>
            <a:r>
              <a:rPr lang="zh-HK" altLang="en-US" smtClean="0"/>
              <a:t>人物</a:t>
            </a:r>
            <a:r>
              <a:rPr lang="en-US" altLang="zh-HK" smtClean="0"/>
              <a:t>) 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教育局教育心理服務</a:t>
            </a:r>
            <a:r>
              <a:rPr lang="en-US" altLang="zh-TW"/>
              <a:t>(</a:t>
            </a:r>
            <a:r>
              <a:rPr lang="zh-TW" altLang="en-US"/>
              <a:t>新界東</a:t>
            </a:r>
            <a:r>
              <a:rPr lang="en-US" altLang="zh-TW"/>
              <a:t>)</a:t>
            </a:r>
            <a:r>
              <a:rPr lang="zh-TW" altLang="en-US"/>
              <a:t>組 </a:t>
            </a:r>
            <a:r>
              <a:rPr lang="en-US" altLang="zh-TW"/>
              <a:t>©2019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4BA87-870A-42E2-9EFF-5CDB6D5997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4626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HK" altLang="en-US" smtClean="0"/>
              <a:t>單元三 描寫單元</a:t>
            </a:r>
            <a:r>
              <a:rPr lang="en-US" altLang="zh-HK" smtClean="0"/>
              <a:t>(</a:t>
            </a:r>
            <a:r>
              <a:rPr lang="zh-HK" altLang="en-US" smtClean="0"/>
              <a:t>人物</a:t>
            </a:r>
            <a:r>
              <a:rPr lang="en-US" altLang="zh-HK" smtClean="0"/>
              <a:t>) 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教育局教育心理服務</a:t>
            </a:r>
            <a:r>
              <a:rPr lang="en-US" altLang="zh-TW"/>
              <a:t>(</a:t>
            </a:r>
            <a:r>
              <a:rPr lang="zh-TW" altLang="en-US"/>
              <a:t>新界東</a:t>
            </a:r>
            <a:r>
              <a:rPr lang="en-US" altLang="zh-TW"/>
              <a:t>)</a:t>
            </a:r>
            <a:r>
              <a:rPr lang="zh-TW" altLang="en-US"/>
              <a:t>組 </a:t>
            </a:r>
            <a:r>
              <a:rPr lang="en-US" altLang="zh-TW"/>
              <a:t>©2019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0636D-25D2-4B56-978A-ED34CB030D5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09106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HK" altLang="en-US" smtClean="0"/>
              <a:t>單元三 描寫單元</a:t>
            </a:r>
            <a:r>
              <a:rPr lang="en-US" altLang="zh-HK" smtClean="0"/>
              <a:t>(</a:t>
            </a:r>
            <a:r>
              <a:rPr lang="zh-HK" altLang="en-US" smtClean="0"/>
              <a:t>人物</a:t>
            </a:r>
            <a:r>
              <a:rPr lang="en-US" altLang="zh-HK" smtClean="0"/>
              <a:t>) 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en-US" altLang="zh-TW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教育局教育心理服務</a:t>
            </a:r>
            <a:r>
              <a:rPr lang="en-US" altLang="zh-TW"/>
              <a:t>(</a:t>
            </a:r>
            <a:r>
              <a:rPr lang="zh-TW" altLang="en-US"/>
              <a:t>新界東</a:t>
            </a:r>
            <a:r>
              <a:rPr lang="en-US" altLang="zh-TW"/>
              <a:t>)</a:t>
            </a:r>
            <a:r>
              <a:rPr lang="zh-TW" altLang="en-US"/>
              <a:t>組 </a:t>
            </a:r>
            <a:r>
              <a:rPr lang="en-US" altLang="zh-TW"/>
              <a:t>©2019</a:t>
            </a: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270E1-F843-49B8-99B9-901BE8E0DA3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36909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HK" altLang="en-US" smtClean="0"/>
              <a:t>單元三 描寫單元</a:t>
            </a:r>
            <a:r>
              <a:rPr lang="en-US" altLang="zh-HK" smtClean="0"/>
              <a:t>(</a:t>
            </a:r>
            <a:r>
              <a:rPr lang="zh-HK" altLang="en-US" smtClean="0"/>
              <a:t>人物</a:t>
            </a:r>
            <a:r>
              <a:rPr lang="en-US" altLang="zh-HK" smtClean="0"/>
              <a:t>) 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en-US" altLang="zh-TW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教育局教育心理服務</a:t>
            </a:r>
            <a:r>
              <a:rPr lang="en-US" altLang="zh-TW"/>
              <a:t>(</a:t>
            </a:r>
            <a:r>
              <a:rPr lang="zh-TW" altLang="en-US"/>
              <a:t>新界東</a:t>
            </a:r>
            <a:r>
              <a:rPr lang="en-US" altLang="zh-TW"/>
              <a:t>)</a:t>
            </a:r>
            <a:r>
              <a:rPr lang="zh-TW" altLang="en-US"/>
              <a:t>組 </a:t>
            </a:r>
            <a:r>
              <a:rPr lang="en-US" altLang="zh-TW"/>
              <a:t>©2019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8A5AB-C947-4890-97B1-B80BA8E0CF3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13313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HK" altLang="en-US" smtClean="0"/>
              <a:t>單元三 描寫單元</a:t>
            </a:r>
            <a:r>
              <a:rPr lang="en-US" altLang="zh-HK" smtClean="0"/>
              <a:t>(</a:t>
            </a:r>
            <a:r>
              <a:rPr lang="zh-HK" altLang="en-US" smtClean="0"/>
              <a:t>人物</a:t>
            </a:r>
            <a:r>
              <a:rPr lang="en-US" altLang="zh-HK" smtClean="0"/>
              <a:t>) 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en-US" altLang="zh-TW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教育局教育心理服務</a:t>
            </a:r>
            <a:r>
              <a:rPr lang="en-US" altLang="zh-TW"/>
              <a:t>(</a:t>
            </a:r>
            <a:r>
              <a:rPr lang="zh-TW" altLang="en-US"/>
              <a:t>新界東</a:t>
            </a:r>
            <a:r>
              <a:rPr lang="en-US" altLang="zh-TW"/>
              <a:t>)</a:t>
            </a:r>
            <a:r>
              <a:rPr lang="zh-TW" altLang="en-US"/>
              <a:t>組 </a:t>
            </a:r>
            <a:r>
              <a:rPr lang="en-US" altLang="zh-TW"/>
              <a:t>©2019</a:t>
            </a: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B3063-9D31-4CF0-9CD2-C411D02B8C1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39638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HK" altLang="en-US" smtClean="0"/>
              <a:t>單元三 描寫單元</a:t>
            </a:r>
            <a:r>
              <a:rPr lang="en-US" altLang="zh-HK" smtClean="0"/>
              <a:t>(</a:t>
            </a:r>
            <a:r>
              <a:rPr lang="zh-HK" altLang="en-US" smtClean="0"/>
              <a:t>人物</a:t>
            </a:r>
            <a:r>
              <a:rPr lang="en-US" altLang="zh-HK" smtClean="0"/>
              <a:t>) 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教育局教育心理服務</a:t>
            </a:r>
            <a:r>
              <a:rPr lang="en-US" altLang="zh-TW"/>
              <a:t>(</a:t>
            </a:r>
            <a:r>
              <a:rPr lang="zh-TW" altLang="en-US"/>
              <a:t>新界東</a:t>
            </a:r>
            <a:r>
              <a:rPr lang="en-US" altLang="zh-TW"/>
              <a:t>)</a:t>
            </a:r>
            <a:r>
              <a:rPr lang="zh-TW" altLang="en-US"/>
              <a:t>組 </a:t>
            </a:r>
            <a:r>
              <a:rPr lang="en-US" altLang="zh-TW"/>
              <a:t>©2019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C2D6E-B1DF-43C5-A5BA-B54A2AEF029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40786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HK" altLang="en-US" smtClean="0"/>
              <a:t>單元三 描寫單元</a:t>
            </a:r>
            <a:r>
              <a:rPr lang="en-US" altLang="zh-HK" smtClean="0"/>
              <a:t>(</a:t>
            </a:r>
            <a:r>
              <a:rPr lang="zh-HK" altLang="en-US" smtClean="0"/>
              <a:t>人物</a:t>
            </a:r>
            <a:r>
              <a:rPr lang="en-US" altLang="zh-HK" smtClean="0"/>
              <a:t>) 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教育局教育心理服務</a:t>
            </a:r>
            <a:r>
              <a:rPr lang="en-US" altLang="zh-TW"/>
              <a:t>(</a:t>
            </a:r>
            <a:r>
              <a:rPr lang="zh-TW" altLang="en-US"/>
              <a:t>新界東</a:t>
            </a:r>
            <a:r>
              <a:rPr lang="en-US" altLang="zh-TW"/>
              <a:t>)</a:t>
            </a:r>
            <a:r>
              <a:rPr lang="zh-TW" altLang="en-US"/>
              <a:t>組 </a:t>
            </a:r>
            <a:r>
              <a:rPr lang="en-US" altLang="zh-TW"/>
              <a:t>©2019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0B0BE-CEA2-4C6C-815D-CE55279513A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34093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6019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zh-HK" altLang="en-US" smtClean="0"/>
              <a:t>單元三 描寫單元</a:t>
            </a:r>
            <a:r>
              <a:rPr lang="en-US" altLang="zh-HK" smtClean="0"/>
              <a:t>(</a:t>
            </a:r>
            <a:r>
              <a:rPr lang="zh-HK" altLang="en-US" smtClean="0"/>
              <a:t>人物</a:t>
            </a:r>
            <a:r>
              <a:rPr lang="en-US" altLang="zh-HK" smtClean="0"/>
              <a:t>) 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zh-TW" altLang="en-US"/>
              <a:t>教育局教育心理服務</a:t>
            </a:r>
            <a:r>
              <a:rPr lang="en-US" altLang="zh-TW"/>
              <a:t>(</a:t>
            </a:r>
            <a:r>
              <a:rPr lang="zh-TW" altLang="en-US"/>
              <a:t>新界東</a:t>
            </a:r>
            <a:r>
              <a:rPr lang="en-US" altLang="zh-TW"/>
              <a:t>)</a:t>
            </a:r>
            <a:r>
              <a:rPr lang="zh-TW" altLang="en-US"/>
              <a:t>組 </a:t>
            </a:r>
            <a:r>
              <a:rPr lang="en-US" altLang="zh-TW"/>
              <a:t>©2019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C5334AB7-D503-4E38-ADDF-6D319640D4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DFKai-SB" panose="03000509000000000000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DFKai-SB" panose="03000509000000000000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DFKai-SB" panose="03000509000000000000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DFKai-SB" panose="03000509000000000000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DFKai-SB" panose="03000509000000000000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DFKai-SB" panose="03000509000000000000" pitchFamily="65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DFKai-SB" panose="03000509000000000000" pitchFamily="65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DFKai-SB" panose="03000509000000000000" pitchFamily="65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DFKai-SB" panose="03000509000000000000" pitchFamily="65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DFKai-SB" panose="03000509000000000000" pitchFamily="65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151731" y="1196752"/>
            <a:ext cx="6840538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4400" b="1" dirty="0">
                <a:latin typeface="Times New Roman" panose="02020603050405020304" pitchFamily="18" charset="0"/>
              </a:rPr>
              <a:t>四</a:t>
            </a:r>
            <a:r>
              <a:rPr lang="zh-TW" altLang="en-US" sz="4400" b="1" dirty="0" smtClean="0">
                <a:latin typeface="Times New Roman" panose="02020603050405020304" pitchFamily="18" charset="0"/>
              </a:rPr>
              <a:t>年級</a:t>
            </a:r>
            <a:r>
              <a:rPr lang="zh-TW" altLang="zh-HK" sz="4400" b="1" dirty="0">
                <a:latin typeface="Times New Roman" panose="02020603050405020304" pitchFamily="18" charset="0"/>
              </a:rPr>
              <a:t>讀寫小組輔助教材</a:t>
            </a:r>
            <a:endParaRPr lang="en-US" altLang="zh-TW" sz="4400" b="1" dirty="0"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4400" b="1" u="sng" dirty="0">
                <a:latin typeface="Times New Roman" panose="02020603050405020304" pitchFamily="18" charset="0"/>
              </a:rPr>
              <a:t>單元三　描寫</a:t>
            </a:r>
            <a:r>
              <a:rPr lang="zh-TW" altLang="en-US" sz="4400" b="1" u="sng" dirty="0" smtClean="0">
                <a:latin typeface="Times New Roman" panose="02020603050405020304" pitchFamily="18" charset="0"/>
              </a:rPr>
              <a:t>單元</a:t>
            </a:r>
            <a:r>
              <a:rPr lang="en-US" altLang="zh-TW" sz="4400" b="1" u="sng" dirty="0" smtClean="0">
                <a:latin typeface="Times New Roman" panose="02020603050405020304" pitchFamily="18" charset="0"/>
              </a:rPr>
              <a:t>(</a:t>
            </a:r>
            <a:r>
              <a:rPr lang="zh-TW" altLang="en-US" sz="4400" b="1" u="sng" dirty="0" smtClean="0">
                <a:latin typeface="Times New Roman" panose="02020603050405020304" pitchFamily="18" charset="0"/>
              </a:rPr>
              <a:t>人物</a:t>
            </a:r>
            <a:r>
              <a:rPr lang="en-US" altLang="zh-TW" sz="4400" b="1" u="sng" dirty="0" smtClean="0">
                <a:latin typeface="Times New Roman" panose="02020603050405020304" pitchFamily="18" charset="0"/>
              </a:rPr>
              <a:t>)</a:t>
            </a:r>
            <a:endParaRPr lang="en-US" altLang="zh-TW" sz="4400" b="1" u="sng" dirty="0"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4400" b="1" dirty="0">
                <a:latin typeface="Times New Roman" panose="02020603050405020304" pitchFamily="18" charset="0"/>
              </a:rPr>
              <a:t>閱讀</a:t>
            </a:r>
            <a:r>
              <a:rPr lang="en-US" altLang="zh-TW" sz="4400" b="1" dirty="0" smtClean="0">
                <a:latin typeface="Times New Roman" panose="02020603050405020304" pitchFamily="18" charset="0"/>
              </a:rPr>
              <a:t>︰</a:t>
            </a:r>
            <a:r>
              <a:rPr lang="zh-TW" altLang="en-US" sz="4400" b="1" dirty="0" smtClean="0">
                <a:latin typeface="Times New Roman" panose="02020603050405020304" pitchFamily="18" charset="0"/>
              </a:rPr>
              <a:t>外貌描寫的順序</a:t>
            </a:r>
            <a:endParaRPr lang="zh-TW" altLang="en-US" sz="4400" b="1" dirty="0">
              <a:latin typeface="Times New Roman" panose="02020603050405020304" pitchFamily="18" charset="0"/>
            </a:endParaRPr>
          </a:p>
        </p:txBody>
      </p:sp>
      <p:sp>
        <p:nvSpPr>
          <p:cNvPr id="3075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HK" altLang="en-US" sz="1200" dirty="0" smtClean="0">
                <a:latin typeface="Times New Roman" panose="02020603050405020304" pitchFamily="18" charset="0"/>
              </a:rPr>
              <a:t>單元三 描寫單元</a:t>
            </a:r>
            <a:r>
              <a:rPr lang="en-US" altLang="zh-HK" sz="1200" dirty="0" smtClean="0">
                <a:latin typeface="Times New Roman" panose="02020603050405020304" pitchFamily="18" charset="0"/>
              </a:rPr>
              <a:t>(</a:t>
            </a:r>
            <a:r>
              <a:rPr lang="zh-HK" altLang="en-US" sz="1200" dirty="0" smtClean="0">
                <a:latin typeface="Times New Roman" panose="02020603050405020304" pitchFamily="18" charset="0"/>
              </a:rPr>
              <a:t>人物</a:t>
            </a:r>
            <a:r>
              <a:rPr lang="en-US" altLang="zh-HK" sz="1200" dirty="0" smtClean="0">
                <a:latin typeface="Times New Roman" panose="02020603050405020304" pitchFamily="18" charset="0"/>
              </a:rPr>
              <a:t>) (</a:t>
            </a:r>
            <a:r>
              <a:rPr lang="zh-HK" altLang="en-US" sz="1200" dirty="0" smtClean="0">
                <a:latin typeface="Times New Roman" panose="02020603050405020304" pitchFamily="18" charset="0"/>
              </a:rPr>
              <a:t>閱讀</a:t>
            </a:r>
            <a:r>
              <a:rPr lang="en-US" altLang="zh-HK" sz="1200" dirty="0" smtClean="0">
                <a:latin typeface="Times New Roman" panose="02020603050405020304" pitchFamily="18" charset="0"/>
              </a:rPr>
              <a:t>)</a:t>
            </a:r>
            <a:endParaRPr lang="en-US" altLang="zh-TW" sz="1200" dirty="0">
              <a:latin typeface="Times New Roman" panose="02020603050405020304" pitchFamily="18" charset="0"/>
            </a:endParaRPr>
          </a:p>
        </p:txBody>
      </p:sp>
      <p:sp>
        <p:nvSpPr>
          <p:cNvPr id="3076" name="頁尾版面配置區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>
                <a:latin typeface="Times New Roman" panose="02020603050405020304" pitchFamily="18" charset="0"/>
              </a:rPr>
              <a:t>教育局教育心理服務</a:t>
            </a:r>
            <a:r>
              <a:rPr lang="en-US" altLang="zh-TW" sz="1200" smtClean="0">
                <a:latin typeface="Times New Roman" panose="02020603050405020304" pitchFamily="18" charset="0"/>
              </a:rPr>
              <a:t>(</a:t>
            </a:r>
            <a:r>
              <a:rPr lang="zh-TW" altLang="en-US" sz="1200" smtClean="0">
                <a:latin typeface="Times New Roman" panose="02020603050405020304" pitchFamily="18" charset="0"/>
              </a:rPr>
              <a:t>新界東</a:t>
            </a:r>
            <a:r>
              <a:rPr lang="en-US" altLang="zh-TW" sz="1200" smtClean="0">
                <a:latin typeface="Times New Roman" panose="02020603050405020304" pitchFamily="18" charset="0"/>
              </a:rPr>
              <a:t>)</a:t>
            </a:r>
            <a:r>
              <a:rPr lang="zh-TW" altLang="en-US" sz="1200" smtClean="0">
                <a:latin typeface="Times New Roman" panose="02020603050405020304" pitchFamily="18" charset="0"/>
              </a:rPr>
              <a:t>組 </a:t>
            </a:r>
            <a:r>
              <a:rPr lang="en-US" altLang="zh-TW" sz="1200" smtClean="0">
                <a:latin typeface="Times New Roman" panose="02020603050405020304" pitchFamily="18" charset="0"/>
              </a:rPr>
              <a:t>©2019</a:t>
            </a:r>
          </a:p>
        </p:txBody>
      </p:sp>
      <p:sp>
        <p:nvSpPr>
          <p:cNvPr id="307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34C717-4BE6-48E2-9041-748FFA34739A}" type="slidenum">
              <a:rPr lang="en-US" altLang="zh-TW" sz="12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zh-TW" sz="120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字方塊 6"/>
          <p:cNvSpPr txBox="1">
            <a:spLocks noChangeArrowheads="1"/>
          </p:cNvSpPr>
          <p:nvPr/>
        </p:nvSpPr>
        <p:spPr bwMode="auto">
          <a:xfrm>
            <a:off x="581025" y="4121150"/>
            <a:ext cx="48021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000">
                <a:solidFill>
                  <a:srgbClr val="FF0000"/>
                </a:solidFill>
                <a:latin typeface="DFKai-SB" panose="03000509000000000000" pitchFamily="65" charset="-120"/>
              </a:rPr>
              <a:t>人物外貌描寫順序：</a:t>
            </a:r>
          </a:p>
        </p:txBody>
      </p:sp>
      <p:sp>
        <p:nvSpPr>
          <p:cNvPr id="11267" name="標題 3"/>
          <p:cNvSpPr>
            <a:spLocks noGrp="1"/>
          </p:cNvSpPr>
          <p:nvPr>
            <p:ph type="title"/>
          </p:nvPr>
        </p:nvSpPr>
        <p:spPr>
          <a:xfrm>
            <a:off x="107950" y="44450"/>
            <a:ext cx="9036050" cy="1512888"/>
          </a:xfrm>
        </p:spPr>
        <p:txBody>
          <a:bodyPr/>
          <a:lstStyle/>
          <a:p>
            <a:pPr algn="l" eaLnBrk="1" hangingPunct="1"/>
            <a:r>
              <a:rPr lang="zh-TW" altLang="en-US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第三題</a:t>
            </a:r>
          </a:p>
        </p:txBody>
      </p:sp>
      <p:sp>
        <p:nvSpPr>
          <p:cNvPr id="11268" name="文字方塊 11"/>
          <p:cNvSpPr txBox="1">
            <a:spLocks noChangeArrowheads="1"/>
          </p:cNvSpPr>
          <p:nvPr/>
        </p:nvSpPr>
        <p:spPr bwMode="auto">
          <a:xfrm>
            <a:off x="581025" y="4953223"/>
            <a:ext cx="4289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000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這個卡通角色是：</a:t>
            </a:r>
          </a:p>
        </p:txBody>
      </p:sp>
      <p:sp>
        <p:nvSpPr>
          <p:cNvPr id="13" name="文字方塊 12"/>
          <p:cNvSpPr txBox="1">
            <a:spLocks noChangeArrowheads="1"/>
          </p:cNvSpPr>
          <p:nvPr/>
        </p:nvSpPr>
        <p:spPr bwMode="auto">
          <a:xfrm>
            <a:off x="5148263" y="4121150"/>
            <a:ext cx="3262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000" dirty="0">
                <a:solidFill>
                  <a:srgbClr val="FF0000"/>
                </a:solidFill>
                <a:latin typeface="DFKai-SB" panose="03000509000000000000" pitchFamily="65" charset="-120"/>
              </a:rPr>
              <a:t>先整體後局部</a:t>
            </a:r>
          </a:p>
        </p:txBody>
      </p:sp>
      <p:sp>
        <p:nvSpPr>
          <p:cNvPr id="14" name="文字方塊 13"/>
          <p:cNvSpPr txBox="1">
            <a:spLocks noChangeArrowheads="1"/>
          </p:cNvSpPr>
          <p:nvPr/>
        </p:nvSpPr>
        <p:spPr bwMode="auto">
          <a:xfrm>
            <a:off x="4643438" y="4953223"/>
            <a:ext cx="1724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000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比卡超</a:t>
            </a:r>
          </a:p>
        </p:txBody>
      </p:sp>
      <p:sp>
        <p:nvSpPr>
          <p:cNvPr id="11" name="內容版面配置區 5"/>
          <p:cNvSpPr>
            <a:spLocks noGrp="1"/>
          </p:cNvSpPr>
          <p:nvPr>
            <p:ph sz="half" idx="2"/>
          </p:nvPr>
        </p:nvSpPr>
        <p:spPr>
          <a:xfrm>
            <a:off x="323850" y="1341438"/>
            <a:ext cx="8569325" cy="2676525"/>
          </a:xfr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marL="0" indent="0" eaLnBrk="1" hangingPunct="1">
              <a:lnSpc>
                <a:spcPct val="130000"/>
              </a:lnSpc>
              <a:buNone/>
              <a:defRPr/>
            </a:pPr>
            <a:r>
              <a:rPr lang="zh-TW" altLang="en-US" sz="3200" dirty="0" smtClean="0">
                <a:latin typeface="DFKai-SB" panose="03000509000000000000" pitchFamily="65" charset="-120"/>
              </a:rPr>
              <a:t>他</a:t>
            </a:r>
            <a:r>
              <a:rPr lang="zh-TW" altLang="en-US" sz="3200" smtClean="0">
                <a:latin typeface="DFKai-SB" panose="03000509000000000000" pitchFamily="65" charset="-120"/>
              </a:rPr>
              <a:t>的身形矮小</a:t>
            </a:r>
            <a:r>
              <a:rPr lang="zh-TW" altLang="en-US" sz="3200" dirty="0" smtClean="0">
                <a:latin typeface="DFKai-SB" panose="03000509000000000000" pitchFamily="65" charset="-120"/>
              </a:rPr>
              <a:t>，全身幾乎都是黃色的。他有一雙高而尖的耳朵、烏黑的眼睛、紅彤彤的面頰，背後還有一條好像閃電一般的棕色尾巴呢</a:t>
            </a:r>
            <a:r>
              <a:rPr lang="en-US" altLang="zh-TW" sz="3200" dirty="0" smtClean="0">
                <a:latin typeface="DFKai-SB" panose="03000509000000000000" pitchFamily="65" charset="-120"/>
              </a:rPr>
              <a:t>﹗</a:t>
            </a:r>
            <a:endParaRPr lang="zh-TW" altLang="en-US" sz="3200" dirty="0" smtClean="0">
              <a:latin typeface="DFKai-SB" panose="03000509000000000000" pitchFamily="65" charset="-120"/>
            </a:endParaRPr>
          </a:p>
        </p:txBody>
      </p:sp>
      <p:sp>
        <p:nvSpPr>
          <p:cNvPr id="11272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HK" altLang="en-US" sz="1200" smtClean="0">
                <a:latin typeface="Times New Roman" panose="02020603050405020304" pitchFamily="18" charset="0"/>
              </a:rPr>
              <a:t>單元三 描寫單元</a:t>
            </a:r>
            <a:r>
              <a:rPr lang="en-US" altLang="zh-HK" sz="1200" smtClean="0">
                <a:latin typeface="Times New Roman" panose="02020603050405020304" pitchFamily="18" charset="0"/>
              </a:rPr>
              <a:t>(</a:t>
            </a:r>
            <a:r>
              <a:rPr lang="zh-HK" altLang="en-US" sz="1200" smtClean="0">
                <a:latin typeface="Times New Roman" panose="02020603050405020304" pitchFamily="18" charset="0"/>
              </a:rPr>
              <a:t>人物</a:t>
            </a:r>
            <a:r>
              <a:rPr lang="en-US" altLang="zh-HK" sz="1200" smtClean="0">
                <a:latin typeface="Times New Roman" panose="02020603050405020304" pitchFamily="18" charset="0"/>
              </a:rPr>
              <a:t>) (</a:t>
            </a:r>
            <a:r>
              <a:rPr lang="zh-HK" altLang="en-US" sz="1200" smtClean="0">
                <a:latin typeface="Times New Roman" panose="02020603050405020304" pitchFamily="18" charset="0"/>
              </a:rPr>
              <a:t>閱讀</a:t>
            </a:r>
            <a:r>
              <a:rPr lang="en-US" altLang="zh-HK" sz="1200" smtClean="0">
                <a:latin typeface="Times New Roman" panose="02020603050405020304" pitchFamily="18" charset="0"/>
              </a:rPr>
              <a:t>)</a:t>
            </a:r>
            <a:endParaRPr lang="en-US" altLang="zh-TW" sz="1200">
              <a:latin typeface="Times New Roman" panose="02020603050405020304" pitchFamily="18" charset="0"/>
            </a:endParaRPr>
          </a:p>
        </p:txBody>
      </p:sp>
      <p:sp>
        <p:nvSpPr>
          <p:cNvPr id="11273" name="頁尾版面配置區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>
                <a:latin typeface="Times New Roman" panose="02020603050405020304" pitchFamily="18" charset="0"/>
              </a:rPr>
              <a:t>教育局教育心理服務</a:t>
            </a:r>
            <a:r>
              <a:rPr lang="en-US" altLang="zh-TW" sz="1200" smtClean="0">
                <a:latin typeface="Times New Roman" panose="02020603050405020304" pitchFamily="18" charset="0"/>
              </a:rPr>
              <a:t>(</a:t>
            </a:r>
            <a:r>
              <a:rPr lang="zh-TW" altLang="en-US" sz="1200" smtClean="0">
                <a:latin typeface="Times New Roman" panose="02020603050405020304" pitchFamily="18" charset="0"/>
              </a:rPr>
              <a:t>新界東</a:t>
            </a:r>
            <a:r>
              <a:rPr lang="en-US" altLang="zh-TW" sz="1200" smtClean="0">
                <a:latin typeface="Times New Roman" panose="02020603050405020304" pitchFamily="18" charset="0"/>
              </a:rPr>
              <a:t>)</a:t>
            </a:r>
            <a:r>
              <a:rPr lang="zh-TW" altLang="en-US" sz="1200" smtClean="0">
                <a:latin typeface="Times New Roman" panose="02020603050405020304" pitchFamily="18" charset="0"/>
              </a:rPr>
              <a:t>組 </a:t>
            </a:r>
            <a:r>
              <a:rPr lang="en-US" altLang="zh-TW" sz="1200" smtClean="0">
                <a:latin typeface="Times New Roman" panose="02020603050405020304" pitchFamily="18" charset="0"/>
              </a:rPr>
              <a:t>©2019</a:t>
            </a:r>
          </a:p>
        </p:txBody>
      </p:sp>
      <p:sp>
        <p:nvSpPr>
          <p:cNvPr id="1127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F043FE-5AC7-4AE2-8548-6FF8D55F37F5}" type="slidenum">
              <a:rPr lang="en-US" altLang="zh-TW" sz="12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zh-TW" sz="120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內容版面配置區 5"/>
          <p:cNvSpPr>
            <a:spLocks noGrp="1"/>
          </p:cNvSpPr>
          <p:nvPr>
            <p:ph sz="half" idx="2"/>
          </p:nvPr>
        </p:nvSpPr>
        <p:spPr>
          <a:xfrm>
            <a:off x="250825" y="1196975"/>
            <a:ext cx="8569325" cy="2952750"/>
          </a:xfr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TW" altLang="en-US" sz="3200" dirty="0" smtClean="0">
                <a:latin typeface="DFKai-SB" panose="03000509000000000000" pitchFamily="65" charset="-120"/>
              </a:rPr>
              <a:t>他有一雙橙黃色的腿，腳趾間有蹼。他穿着藍色的水手服，衣服上有一個又大又紅的蝴蝶結。在又扁又寬的黃色嘴巴上，他有一對大大的眼睛。他的頭上戴着一頂藍色帽子，十分好看。</a:t>
            </a:r>
          </a:p>
        </p:txBody>
      </p:sp>
      <p:sp>
        <p:nvSpPr>
          <p:cNvPr id="12291" name="文字方塊 6"/>
          <p:cNvSpPr txBox="1">
            <a:spLocks noChangeArrowheads="1"/>
          </p:cNvSpPr>
          <p:nvPr/>
        </p:nvSpPr>
        <p:spPr bwMode="auto">
          <a:xfrm>
            <a:off x="581025" y="4164013"/>
            <a:ext cx="48021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000">
                <a:solidFill>
                  <a:srgbClr val="FF0000"/>
                </a:solidFill>
                <a:latin typeface="DFKai-SB" panose="03000509000000000000" pitchFamily="65" charset="-120"/>
              </a:rPr>
              <a:t>人物外貌描寫順序：</a:t>
            </a:r>
          </a:p>
        </p:txBody>
      </p:sp>
      <p:sp>
        <p:nvSpPr>
          <p:cNvPr id="12292" name="標題 3"/>
          <p:cNvSpPr>
            <a:spLocks noGrp="1"/>
          </p:cNvSpPr>
          <p:nvPr>
            <p:ph type="title"/>
          </p:nvPr>
        </p:nvSpPr>
        <p:spPr>
          <a:xfrm>
            <a:off x="107950" y="44450"/>
            <a:ext cx="9036050" cy="1008063"/>
          </a:xfrm>
        </p:spPr>
        <p:txBody>
          <a:bodyPr/>
          <a:lstStyle/>
          <a:p>
            <a:pPr algn="l" eaLnBrk="1" hangingPunct="1"/>
            <a:r>
              <a:rPr lang="zh-TW" altLang="en-US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第四題</a:t>
            </a:r>
          </a:p>
        </p:txBody>
      </p:sp>
      <p:sp>
        <p:nvSpPr>
          <p:cNvPr id="12293" name="文字方塊 11"/>
          <p:cNvSpPr txBox="1">
            <a:spLocks noChangeArrowheads="1"/>
          </p:cNvSpPr>
          <p:nvPr/>
        </p:nvSpPr>
        <p:spPr bwMode="auto">
          <a:xfrm>
            <a:off x="581025" y="4953223"/>
            <a:ext cx="4289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000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這個卡通角色是：</a:t>
            </a:r>
          </a:p>
        </p:txBody>
      </p:sp>
      <p:sp>
        <p:nvSpPr>
          <p:cNvPr id="13" name="文字方塊 12"/>
          <p:cNvSpPr txBox="1">
            <a:spLocks noChangeArrowheads="1"/>
          </p:cNvSpPr>
          <p:nvPr/>
        </p:nvSpPr>
        <p:spPr bwMode="auto">
          <a:xfrm>
            <a:off x="5148263" y="4164013"/>
            <a:ext cx="2236787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000">
                <a:solidFill>
                  <a:srgbClr val="FF0000"/>
                </a:solidFill>
                <a:latin typeface="DFKai-SB" panose="03000509000000000000" pitchFamily="65" charset="-120"/>
              </a:rPr>
              <a:t>由下而上</a:t>
            </a:r>
          </a:p>
        </p:txBody>
      </p:sp>
      <p:sp>
        <p:nvSpPr>
          <p:cNvPr id="14" name="文字方塊 13"/>
          <p:cNvSpPr txBox="1">
            <a:spLocks noChangeArrowheads="1"/>
          </p:cNvSpPr>
          <p:nvPr/>
        </p:nvSpPr>
        <p:spPr bwMode="auto">
          <a:xfrm>
            <a:off x="4643438" y="4953223"/>
            <a:ext cx="1724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000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唐老鴨</a:t>
            </a:r>
          </a:p>
        </p:txBody>
      </p:sp>
      <p:sp>
        <p:nvSpPr>
          <p:cNvPr id="12296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HK" altLang="en-US" sz="1200" smtClean="0">
                <a:latin typeface="Times New Roman" panose="02020603050405020304" pitchFamily="18" charset="0"/>
              </a:rPr>
              <a:t>單元三 描寫單元</a:t>
            </a:r>
            <a:r>
              <a:rPr lang="en-US" altLang="zh-HK" sz="1200" smtClean="0">
                <a:latin typeface="Times New Roman" panose="02020603050405020304" pitchFamily="18" charset="0"/>
              </a:rPr>
              <a:t>(</a:t>
            </a:r>
            <a:r>
              <a:rPr lang="zh-HK" altLang="en-US" sz="1200" smtClean="0">
                <a:latin typeface="Times New Roman" panose="02020603050405020304" pitchFamily="18" charset="0"/>
              </a:rPr>
              <a:t>人物</a:t>
            </a:r>
            <a:r>
              <a:rPr lang="en-US" altLang="zh-HK" sz="1200" smtClean="0">
                <a:latin typeface="Times New Roman" panose="02020603050405020304" pitchFamily="18" charset="0"/>
              </a:rPr>
              <a:t>) (</a:t>
            </a:r>
            <a:r>
              <a:rPr lang="zh-HK" altLang="en-US" sz="1200" smtClean="0">
                <a:latin typeface="Times New Roman" panose="02020603050405020304" pitchFamily="18" charset="0"/>
              </a:rPr>
              <a:t>閱讀</a:t>
            </a:r>
            <a:r>
              <a:rPr lang="en-US" altLang="zh-HK" sz="1200" smtClean="0">
                <a:latin typeface="Times New Roman" panose="02020603050405020304" pitchFamily="18" charset="0"/>
              </a:rPr>
              <a:t>)</a:t>
            </a:r>
            <a:endParaRPr lang="en-US" altLang="zh-TW" sz="1200">
              <a:latin typeface="Times New Roman" panose="02020603050405020304" pitchFamily="18" charset="0"/>
            </a:endParaRPr>
          </a:p>
        </p:txBody>
      </p:sp>
      <p:sp>
        <p:nvSpPr>
          <p:cNvPr id="12297" name="頁尾版面配置區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>
                <a:latin typeface="Times New Roman" panose="02020603050405020304" pitchFamily="18" charset="0"/>
              </a:rPr>
              <a:t>教育局教育心理服務</a:t>
            </a:r>
            <a:r>
              <a:rPr lang="en-US" altLang="zh-TW" sz="1200" smtClean="0">
                <a:latin typeface="Times New Roman" panose="02020603050405020304" pitchFamily="18" charset="0"/>
              </a:rPr>
              <a:t>(</a:t>
            </a:r>
            <a:r>
              <a:rPr lang="zh-TW" altLang="en-US" sz="1200" smtClean="0">
                <a:latin typeface="Times New Roman" panose="02020603050405020304" pitchFamily="18" charset="0"/>
              </a:rPr>
              <a:t>新界東</a:t>
            </a:r>
            <a:r>
              <a:rPr lang="en-US" altLang="zh-TW" sz="1200" smtClean="0">
                <a:latin typeface="Times New Roman" panose="02020603050405020304" pitchFamily="18" charset="0"/>
              </a:rPr>
              <a:t>)</a:t>
            </a:r>
            <a:r>
              <a:rPr lang="zh-TW" altLang="en-US" sz="1200" smtClean="0">
                <a:latin typeface="Times New Roman" panose="02020603050405020304" pitchFamily="18" charset="0"/>
              </a:rPr>
              <a:t>組 </a:t>
            </a:r>
            <a:r>
              <a:rPr lang="en-US" altLang="zh-TW" sz="1200" smtClean="0">
                <a:latin typeface="Times New Roman" panose="02020603050405020304" pitchFamily="18" charset="0"/>
              </a:rPr>
              <a:t>©2019</a:t>
            </a:r>
          </a:p>
        </p:txBody>
      </p:sp>
      <p:sp>
        <p:nvSpPr>
          <p:cNvPr id="1229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412417-DBD7-48BC-AE82-168A93497D83}" type="slidenum">
              <a:rPr lang="en-US" altLang="zh-TW" sz="12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zh-TW" sz="120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內容版面配置區 5"/>
          <p:cNvSpPr>
            <a:spLocks noGrp="1"/>
          </p:cNvSpPr>
          <p:nvPr>
            <p:ph sz="half" idx="2"/>
          </p:nvPr>
        </p:nvSpPr>
        <p:spPr>
          <a:xfrm>
            <a:off x="250825" y="1220788"/>
            <a:ext cx="8569325" cy="2509837"/>
          </a:xfr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TW" altLang="en-US" sz="3200" dirty="0" smtClean="0">
                <a:latin typeface="DFKai-SB" panose="03000509000000000000" pitchFamily="65" charset="-120"/>
              </a:rPr>
              <a:t>他有一雙圓圓的眼睛，臉上永遠掛着一副潛望鏡。頭頂只長有數根頭髮，沒有鼻子。他的身形有如一顆藥丸，全身呈鮮黃色，每天總愛穿上牛仔布質的工人褲。</a:t>
            </a:r>
          </a:p>
        </p:txBody>
      </p:sp>
      <p:sp>
        <p:nvSpPr>
          <p:cNvPr id="13315" name="文字方塊 6"/>
          <p:cNvSpPr txBox="1">
            <a:spLocks noChangeArrowheads="1"/>
          </p:cNvSpPr>
          <p:nvPr/>
        </p:nvSpPr>
        <p:spPr bwMode="auto">
          <a:xfrm>
            <a:off x="581025" y="3874690"/>
            <a:ext cx="4802188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000" dirty="0">
                <a:solidFill>
                  <a:srgbClr val="FF0000"/>
                </a:solidFill>
                <a:latin typeface="DFKai-SB" panose="03000509000000000000" pitchFamily="65" charset="-120"/>
              </a:rPr>
              <a:t>人物外貌描寫順序：</a:t>
            </a:r>
          </a:p>
        </p:txBody>
      </p:sp>
      <p:sp>
        <p:nvSpPr>
          <p:cNvPr id="13316" name="標題 3"/>
          <p:cNvSpPr>
            <a:spLocks noGrp="1"/>
          </p:cNvSpPr>
          <p:nvPr>
            <p:ph type="title"/>
          </p:nvPr>
        </p:nvSpPr>
        <p:spPr>
          <a:xfrm>
            <a:off x="107950" y="44450"/>
            <a:ext cx="9036050" cy="936625"/>
          </a:xfrm>
        </p:spPr>
        <p:txBody>
          <a:bodyPr/>
          <a:lstStyle/>
          <a:p>
            <a:pPr algn="l" eaLnBrk="1" hangingPunct="1"/>
            <a:r>
              <a:rPr lang="zh-TW" altLang="en-US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第五題</a:t>
            </a:r>
          </a:p>
        </p:txBody>
      </p:sp>
      <p:sp>
        <p:nvSpPr>
          <p:cNvPr id="13317" name="文字方塊 11"/>
          <p:cNvSpPr txBox="1">
            <a:spLocks noChangeArrowheads="1"/>
          </p:cNvSpPr>
          <p:nvPr/>
        </p:nvSpPr>
        <p:spPr bwMode="auto">
          <a:xfrm>
            <a:off x="581025" y="4665191"/>
            <a:ext cx="4289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000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這個卡通角色是：</a:t>
            </a:r>
          </a:p>
        </p:txBody>
      </p:sp>
      <p:sp>
        <p:nvSpPr>
          <p:cNvPr id="13" name="文字方塊 12"/>
          <p:cNvSpPr txBox="1">
            <a:spLocks noChangeArrowheads="1"/>
          </p:cNvSpPr>
          <p:nvPr/>
        </p:nvSpPr>
        <p:spPr bwMode="auto">
          <a:xfrm>
            <a:off x="5148263" y="3873103"/>
            <a:ext cx="3262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000" dirty="0">
                <a:solidFill>
                  <a:srgbClr val="FF0000"/>
                </a:solidFill>
                <a:latin typeface="DFKai-SB" panose="03000509000000000000" pitchFamily="65" charset="-120"/>
              </a:rPr>
              <a:t>先局部後整體</a:t>
            </a:r>
          </a:p>
        </p:txBody>
      </p:sp>
      <p:sp>
        <p:nvSpPr>
          <p:cNvPr id="14" name="文字方塊 13"/>
          <p:cNvSpPr txBox="1">
            <a:spLocks noChangeArrowheads="1"/>
          </p:cNvSpPr>
          <p:nvPr/>
        </p:nvSpPr>
        <p:spPr bwMode="auto">
          <a:xfrm>
            <a:off x="4643438" y="4665191"/>
            <a:ext cx="3778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000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迷你兵</a:t>
            </a:r>
            <a:r>
              <a:rPr lang="en-US" altLang="zh-TW" sz="4000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(Minions)</a:t>
            </a:r>
            <a:endParaRPr lang="zh-TW" altLang="en-US" sz="4000" dirty="0">
              <a:solidFill>
                <a:srgbClr val="98480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0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HK" altLang="en-US" sz="1200" smtClean="0">
                <a:latin typeface="Times New Roman" panose="02020603050405020304" pitchFamily="18" charset="0"/>
              </a:rPr>
              <a:t>單元三 描寫單元</a:t>
            </a:r>
            <a:r>
              <a:rPr lang="en-US" altLang="zh-HK" sz="1200" smtClean="0">
                <a:latin typeface="Times New Roman" panose="02020603050405020304" pitchFamily="18" charset="0"/>
              </a:rPr>
              <a:t>(</a:t>
            </a:r>
            <a:r>
              <a:rPr lang="zh-HK" altLang="en-US" sz="1200" smtClean="0">
                <a:latin typeface="Times New Roman" panose="02020603050405020304" pitchFamily="18" charset="0"/>
              </a:rPr>
              <a:t>人物</a:t>
            </a:r>
            <a:r>
              <a:rPr lang="en-US" altLang="zh-HK" sz="1200" smtClean="0">
                <a:latin typeface="Times New Roman" panose="02020603050405020304" pitchFamily="18" charset="0"/>
              </a:rPr>
              <a:t>) (</a:t>
            </a:r>
            <a:r>
              <a:rPr lang="zh-HK" altLang="en-US" sz="1200" smtClean="0">
                <a:latin typeface="Times New Roman" panose="02020603050405020304" pitchFamily="18" charset="0"/>
              </a:rPr>
              <a:t>閱讀</a:t>
            </a:r>
            <a:r>
              <a:rPr lang="en-US" altLang="zh-HK" sz="1200" smtClean="0">
                <a:latin typeface="Times New Roman" panose="02020603050405020304" pitchFamily="18" charset="0"/>
              </a:rPr>
              <a:t>)</a:t>
            </a:r>
            <a:endParaRPr lang="en-US" altLang="zh-TW" sz="1200">
              <a:latin typeface="Times New Roman" panose="02020603050405020304" pitchFamily="18" charset="0"/>
            </a:endParaRPr>
          </a:p>
        </p:txBody>
      </p:sp>
      <p:sp>
        <p:nvSpPr>
          <p:cNvPr id="13321" name="頁尾版面配置區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>
                <a:latin typeface="Times New Roman" panose="02020603050405020304" pitchFamily="18" charset="0"/>
              </a:rPr>
              <a:t>教育局教育心理服務</a:t>
            </a:r>
            <a:r>
              <a:rPr lang="en-US" altLang="zh-TW" sz="1200" smtClean="0">
                <a:latin typeface="Times New Roman" panose="02020603050405020304" pitchFamily="18" charset="0"/>
              </a:rPr>
              <a:t>(</a:t>
            </a:r>
            <a:r>
              <a:rPr lang="zh-TW" altLang="en-US" sz="1200" smtClean="0">
                <a:latin typeface="Times New Roman" panose="02020603050405020304" pitchFamily="18" charset="0"/>
              </a:rPr>
              <a:t>新界東</a:t>
            </a:r>
            <a:r>
              <a:rPr lang="en-US" altLang="zh-TW" sz="1200" smtClean="0">
                <a:latin typeface="Times New Roman" panose="02020603050405020304" pitchFamily="18" charset="0"/>
              </a:rPr>
              <a:t>)</a:t>
            </a:r>
            <a:r>
              <a:rPr lang="zh-TW" altLang="en-US" sz="1200" smtClean="0">
                <a:latin typeface="Times New Roman" panose="02020603050405020304" pitchFamily="18" charset="0"/>
              </a:rPr>
              <a:t>組 </a:t>
            </a:r>
            <a:r>
              <a:rPr lang="en-US" altLang="zh-TW" sz="1200" smtClean="0">
                <a:latin typeface="Times New Roman" panose="02020603050405020304" pitchFamily="18" charset="0"/>
              </a:rPr>
              <a:t>©2019</a:t>
            </a:r>
          </a:p>
        </p:txBody>
      </p:sp>
      <p:sp>
        <p:nvSpPr>
          <p:cNvPr id="1332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0CFB07-B33C-4152-AABA-B1C232A2666B}" type="slidenum">
              <a:rPr lang="en-US" altLang="zh-TW" sz="12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zh-TW" sz="120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標題 3"/>
          <p:cNvSpPr>
            <a:spLocks noGrp="1"/>
          </p:cNvSpPr>
          <p:nvPr>
            <p:ph type="title"/>
          </p:nvPr>
        </p:nvSpPr>
        <p:spPr>
          <a:xfrm>
            <a:off x="77311" y="292894"/>
            <a:ext cx="9036050" cy="1143000"/>
          </a:xfrm>
        </p:spPr>
        <p:txBody>
          <a:bodyPr/>
          <a:lstStyle/>
          <a:p>
            <a:pPr eaLnBrk="1" hangingPunct="1"/>
            <a:r>
              <a:rPr lang="zh-TW" altLang="en-US" sz="4000" dirty="0" smtClean="0">
                <a:solidFill>
                  <a:srgbClr val="7030A0"/>
                </a:solidFill>
                <a:latin typeface="DFKai-SB" panose="03000509000000000000" pitchFamily="65" charset="-120"/>
              </a:rPr>
              <a:t>閱讀文字，找出人物外貌描寫的次序。</a:t>
            </a:r>
          </a:p>
        </p:txBody>
      </p:sp>
      <p:sp>
        <p:nvSpPr>
          <p:cNvPr id="15364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HK" altLang="en-US" sz="1200" smtClean="0">
                <a:latin typeface="Times New Roman" panose="02020603050405020304" pitchFamily="18" charset="0"/>
              </a:rPr>
              <a:t>單元三 描寫單元</a:t>
            </a:r>
            <a:r>
              <a:rPr lang="en-US" altLang="zh-HK" sz="1200" smtClean="0">
                <a:latin typeface="Times New Roman" panose="02020603050405020304" pitchFamily="18" charset="0"/>
              </a:rPr>
              <a:t>(</a:t>
            </a:r>
            <a:r>
              <a:rPr lang="zh-HK" altLang="en-US" sz="1200" smtClean="0">
                <a:latin typeface="Times New Roman" panose="02020603050405020304" pitchFamily="18" charset="0"/>
              </a:rPr>
              <a:t>人物</a:t>
            </a:r>
            <a:r>
              <a:rPr lang="en-US" altLang="zh-HK" sz="1200" smtClean="0">
                <a:latin typeface="Times New Roman" panose="02020603050405020304" pitchFamily="18" charset="0"/>
              </a:rPr>
              <a:t>) (</a:t>
            </a:r>
            <a:r>
              <a:rPr lang="zh-HK" altLang="en-US" sz="1200" smtClean="0">
                <a:latin typeface="Times New Roman" panose="02020603050405020304" pitchFamily="18" charset="0"/>
              </a:rPr>
              <a:t>閱讀</a:t>
            </a:r>
            <a:r>
              <a:rPr lang="en-US" altLang="zh-HK" sz="1200" smtClean="0">
                <a:latin typeface="Times New Roman" panose="02020603050405020304" pitchFamily="18" charset="0"/>
              </a:rPr>
              <a:t>)</a:t>
            </a:r>
            <a:endParaRPr lang="en-US" altLang="zh-TW" sz="1200">
              <a:latin typeface="Times New Roman" panose="02020603050405020304" pitchFamily="18" charset="0"/>
            </a:endParaRPr>
          </a:p>
        </p:txBody>
      </p:sp>
      <p:sp>
        <p:nvSpPr>
          <p:cNvPr id="15365" name="頁尾版面配置區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>
                <a:latin typeface="Times New Roman" panose="02020603050405020304" pitchFamily="18" charset="0"/>
              </a:rPr>
              <a:t>教育局教育心理服務</a:t>
            </a:r>
            <a:r>
              <a:rPr lang="en-US" altLang="zh-TW" sz="1200" smtClean="0">
                <a:latin typeface="Times New Roman" panose="02020603050405020304" pitchFamily="18" charset="0"/>
              </a:rPr>
              <a:t>(</a:t>
            </a:r>
            <a:r>
              <a:rPr lang="zh-TW" altLang="en-US" sz="1200" smtClean="0">
                <a:latin typeface="Times New Roman" panose="02020603050405020304" pitchFamily="18" charset="0"/>
              </a:rPr>
              <a:t>新界東</a:t>
            </a:r>
            <a:r>
              <a:rPr lang="en-US" altLang="zh-TW" sz="1200" smtClean="0">
                <a:latin typeface="Times New Roman" panose="02020603050405020304" pitchFamily="18" charset="0"/>
              </a:rPr>
              <a:t>)</a:t>
            </a:r>
            <a:r>
              <a:rPr lang="zh-TW" altLang="en-US" sz="1200" smtClean="0">
                <a:latin typeface="Times New Roman" panose="02020603050405020304" pitchFamily="18" charset="0"/>
              </a:rPr>
              <a:t>組 </a:t>
            </a:r>
            <a:r>
              <a:rPr lang="en-US" altLang="zh-TW" sz="1200" smtClean="0">
                <a:latin typeface="Times New Roman" panose="02020603050405020304" pitchFamily="18" charset="0"/>
              </a:rPr>
              <a:t>©2019</a:t>
            </a:r>
          </a:p>
        </p:txBody>
      </p:sp>
      <p:sp>
        <p:nvSpPr>
          <p:cNvPr id="1536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3B0AD4-C109-4B39-A768-597FEC14468E}" type="slidenum">
              <a:rPr lang="en-US" altLang="zh-TW" sz="12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zh-TW" sz="1200" smtClean="0">
              <a:latin typeface="Times New Roman" panose="02020603050405020304" pitchFamily="18" charset="0"/>
            </a:endParaRPr>
          </a:p>
        </p:txBody>
      </p:sp>
      <p:sp>
        <p:nvSpPr>
          <p:cNvPr id="15367" name="內容版面配置區 1"/>
          <p:cNvSpPr>
            <a:spLocks noGrp="1"/>
          </p:cNvSpPr>
          <p:nvPr>
            <p:ph sz="half" idx="1"/>
          </p:nvPr>
        </p:nvSpPr>
        <p:spPr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altLang="zh-TW" dirty="0">
              <a:solidFill>
                <a:schemeClr val="dk1"/>
              </a:solidFill>
              <a:ea typeface="+mn-ea"/>
            </a:endParaRPr>
          </a:p>
          <a:p>
            <a:pPr marL="0" indent="0">
              <a:buNone/>
            </a:pPr>
            <a:endParaRPr lang="en-US" altLang="zh-TW" dirty="0">
              <a:solidFill>
                <a:schemeClr val="dk1"/>
              </a:solidFill>
              <a:ea typeface="+mn-ea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dk1"/>
                </a:solidFill>
                <a:ea typeface="+mn-ea"/>
              </a:rPr>
              <a:t>         </a:t>
            </a:r>
            <a:r>
              <a:rPr lang="zh-TW" altLang="en-US" sz="36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他</a:t>
            </a:r>
            <a:r>
              <a:rPr lang="en-US" altLang="zh-TW" sz="36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6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她是</a:t>
            </a:r>
            <a:r>
              <a:rPr lang="zh-TW" altLang="en-US" sz="3600" dirty="0" smtClean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誰</a:t>
            </a:r>
            <a:r>
              <a:rPr lang="en-US" altLang="zh-TW" sz="3600" dirty="0" smtClean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en-US" altLang="zh-TW" sz="3600" dirty="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00050" lvl="1" indent="0">
              <a:lnSpc>
                <a:spcPct val="150000"/>
              </a:lnSpc>
              <a:buNone/>
            </a:pPr>
            <a:r>
              <a:rPr lang="zh-TW" altLang="en-US" sz="2600" dirty="0" smtClean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在此</a:t>
            </a:r>
            <a:r>
              <a:rPr lang="zh-TW" altLang="en-US" sz="26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貼上該人物的</a:t>
            </a:r>
            <a:r>
              <a:rPr lang="zh-TW" altLang="en-US" sz="2600" dirty="0" smtClean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照  片</a:t>
            </a:r>
            <a:r>
              <a:rPr lang="zh-TW" altLang="en-US" sz="26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，同學猜估後才播放此</a:t>
            </a:r>
            <a:r>
              <a:rPr lang="zh-TW" altLang="en-US" sz="2600" dirty="0" smtClean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投影片</a:t>
            </a:r>
            <a:endParaRPr lang="en-US" altLang="zh-TW" sz="2600" dirty="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en-US" dirty="0">
              <a:solidFill>
                <a:schemeClr val="dk1"/>
              </a:solidFill>
              <a:ea typeface="+mn-ea"/>
            </a:endParaRPr>
          </a:p>
        </p:txBody>
      </p:sp>
      <p:sp>
        <p:nvSpPr>
          <p:cNvPr id="8" name="內容版面配置區 5"/>
          <p:cNvSpPr txBox="1">
            <a:spLocks/>
          </p:cNvSpPr>
          <p:nvPr/>
        </p:nvSpPr>
        <p:spPr bwMode="auto">
          <a:xfrm>
            <a:off x="4788024" y="1600201"/>
            <a:ext cx="4108326" cy="4598988"/>
          </a:xfrm>
          <a:prstGeom prst="rect">
            <a:avLst/>
          </a:prstGeom>
          <a:ln w="25400" cap="flat" cmpd="sng" algn="ctr">
            <a:solidFill>
              <a:schemeClr val="accent1"/>
            </a:solidFill>
            <a:prstDash val="solid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endParaRPr kumimoji="0" lang="en-US" altLang="zh-TW" sz="4400" dirty="0" smtClean="0">
              <a:latin typeface="DFKai-SB" panose="03000509000000000000" pitchFamily="65" charset="-120"/>
            </a:endParaRPr>
          </a:p>
          <a:p>
            <a:pPr marL="0" indent="0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kumimoji="0"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老師先用文字描述一位學生們熟悉的人物，如老師、同學。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90500" y="5832475"/>
            <a:ext cx="8370888" cy="4619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400" dirty="0">
                <a:solidFill>
                  <a:srgbClr val="000000"/>
                </a:solidFill>
                <a:latin typeface="DFKai-SB" panose="03000509000000000000" pitchFamily="65" charset="-120"/>
              </a:rPr>
              <a:t>描寫順序： 先整體後局部 </a:t>
            </a:r>
            <a:r>
              <a:rPr lang="en-US" altLang="zh-TW" sz="2400" dirty="0">
                <a:solidFill>
                  <a:srgbClr val="000000"/>
                </a:solidFill>
                <a:latin typeface="DFKai-SB" panose="03000509000000000000" pitchFamily="65" charset="-120"/>
              </a:rPr>
              <a:t>/ </a:t>
            </a:r>
            <a:r>
              <a:rPr lang="zh-TW" altLang="en-US" sz="2400" dirty="0">
                <a:solidFill>
                  <a:srgbClr val="000000"/>
                </a:solidFill>
                <a:latin typeface="DFKai-SB" panose="03000509000000000000" pitchFamily="65" charset="-120"/>
              </a:rPr>
              <a:t>先局部後整體 </a:t>
            </a:r>
            <a:r>
              <a:rPr lang="en-US" altLang="zh-TW" sz="2400" dirty="0">
                <a:solidFill>
                  <a:srgbClr val="000000"/>
                </a:solidFill>
                <a:latin typeface="DFKai-SB" panose="03000509000000000000" pitchFamily="65" charset="-120"/>
              </a:rPr>
              <a:t>/ </a:t>
            </a:r>
            <a:r>
              <a:rPr lang="zh-TW" altLang="en-US" sz="2400" dirty="0">
                <a:solidFill>
                  <a:srgbClr val="000000"/>
                </a:solidFill>
                <a:latin typeface="DFKai-SB" panose="03000509000000000000" pitchFamily="65" charset="-120"/>
              </a:rPr>
              <a:t>由上而下</a:t>
            </a:r>
          </a:p>
        </p:txBody>
      </p:sp>
      <p:sp>
        <p:nvSpPr>
          <p:cNvPr id="16387" name="標題 1"/>
          <p:cNvSpPr txBox="1">
            <a:spLocks/>
          </p:cNvSpPr>
          <p:nvPr/>
        </p:nvSpPr>
        <p:spPr bwMode="auto">
          <a:xfrm>
            <a:off x="444500" y="114301"/>
            <a:ext cx="8243888" cy="82708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zh-TW" altLang="en-US" b="1" dirty="0" smtClean="0">
                <a:solidFill>
                  <a:srgbClr val="E46C0A"/>
                </a:solidFill>
                <a:latin typeface="DFKai-SB" panose="03000509000000000000" pitchFamily="65" charset="-120"/>
              </a:rPr>
              <a:t>工作紙</a:t>
            </a:r>
            <a:r>
              <a:rPr lang="en-US" altLang="zh-TW" b="1" dirty="0" smtClean="0">
                <a:solidFill>
                  <a:srgbClr val="E46C0A"/>
                </a:solidFill>
                <a:latin typeface="DFKai-SB" panose="03000509000000000000" pitchFamily="65" charset="-120"/>
              </a:rPr>
              <a:t>(</a:t>
            </a:r>
            <a:r>
              <a:rPr lang="zh-TW" altLang="en-US" b="1" dirty="0" smtClean="0">
                <a:solidFill>
                  <a:srgbClr val="E46C0A"/>
                </a:solidFill>
                <a:latin typeface="DFKai-SB" panose="03000509000000000000" pitchFamily="65" charset="-120"/>
              </a:rPr>
              <a:t>一</a:t>
            </a:r>
            <a:r>
              <a:rPr lang="en-US" altLang="zh-TW" b="1" dirty="0" smtClean="0">
                <a:solidFill>
                  <a:srgbClr val="E46C0A"/>
                </a:solidFill>
                <a:latin typeface="DFKai-SB" panose="03000509000000000000" pitchFamily="65" charset="-120"/>
              </a:rPr>
              <a:t>) </a:t>
            </a:r>
            <a:r>
              <a:rPr lang="zh-TW" altLang="en-US" b="1" dirty="0" smtClean="0">
                <a:solidFill>
                  <a:srgbClr val="E46C0A"/>
                </a:solidFill>
                <a:latin typeface="DFKai-SB" panose="03000509000000000000" pitchFamily="65" charset="-120"/>
              </a:rPr>
              <a:t>描寫外貌順序</a:t>
            </a:r>
            <a:endParaRPr lang="zh-HK" altLang="en-US" b="1" dirty="0">
              <a:solidFill>
                <a:srgbClr val="E46C0A"/>
              </a:solidFill>
              <a:latin typeface="DFKai-SB" panose="03000509000000000000" pitchFamily="65" charset="-120"/>
            </a:endParaRPr>
          </a:p>
        </p:txBody>
      </p:sp>
      <p:sp>
        <p:nvSpPr>
          <p:cNvPr id="16388" name="矩形 2"/>
          <p:cNvSpPr>
            <a:spLocks noChangeArrowheads="1"/>
          </p:cNvSpPr>
          <p:nvPr/>
        </p:nvSpPr>
        <p:spPr bwMode="auto">
          <a:xfrm>
            <a:off x="758128" y="1014413"/>
            <a:ext cx="7928672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zh-TW" altLang="en-US" sz="2800" b="1" dirty="0"/>
              <a:t>圈出與人物外貌有關的詞語</a:t>
            </a:r>
            <a:r>
              <a:rPr lang="zh-TW" altLang="en-US" sz="2800" b="1" dirty="0" smtClean="0"/>
              <a:t>，</a:t>
            </a:r>
            <a:r>
              <a:rPr lang="zh-TW" altLang="en-US" sz="2800" b="1" dirty="0"/>
              <a:t>並</a:t>
            </a:r>
            <a:r>
              <a:rPr lang="zh-TW" altLang="en-US" sz="2800" b="1" dirty="0" smtClean="0"/>
              <a:t>將詞語</a:t>
            </a:r>
            <a:r>
              <a:rPr lang="zh-TW" altLang="en-US" sz="2800" b="1" dirty="0"/>
              <a:t>順序寫在括號內。</a:t>
            </a:r>
            <a:endParaRPr lang="en-GB" altLang="zh-TW" sz="2800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sz="2800" b="1" dirty="0"/>
              <a:t>在比喻</a:t>
            </a:r>
            <a:r>
              <a:rPr lang="zh-TW" altLang="en-US" sz="2800" b="1" dirty="0" smtClean="0"/>
              <a:t>句畫</a:t>
            </a:r>
            <a:r>
              <a:rPr lang="zh-TW" altLang="en-US" sz="2800" b="1" dirty="0"/>
              <a:t>上橫線。</a:t>
            </a:r>
            <a:endParaRPr lang="en-GB" altLang="zh-TW" sz="2800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sz="2800" b="1" dirty="0"/>
              <a:t>圈出描寫</a:t>
            </a:r>
            <a:r>
              <a:rPr lang="zh-TW" altLang="en-US" sz="2800" b="1" dirty="0" smtClean="0"/>
              <a:t>順序的答案。</a:t>
            </a:r>
            <a:endParaRPr lang="zh-TW" altLang="zh-HK" sz="3000" dirty="0">
              <a:cs typeface="Times New Roman" panose="02020603050405020304" pitchFamily="18" charset="0"/>
            </a:endParaRPr>
          </a:p>
        </p:txBody>
      </p:sp>
      <p:sp>
        <p:nvSpPr>
          <p:cNvPr id="2" name="圓角矩形 1"/>
          <p:cNvSpPr/>
          <p:nvPr/>
        </p:nvSpPr>
        <p:spPr>
          <a:xfrm>
            <a:off x="323528" y="2957513"/>
            <a:ext cx="8363272" cy="20556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zh-HK" sz="2800" u="sng" dirty="0" smtClean="0">
                <a:solidFill>
                  <a:srgbClr val="000000"/>
                </a:solidFill>
                <a:latin typeface="DFKai-SB" panose="03000509000000000000" pitchFamily="65" charset="-120"/>
              </a:rPr>
              <a:t>李心怡</a:t>
            </a:r>
            <a:r>
              <a:rPr lang="zh-TW" altLang="zh-HK" sz="2800" dirty="0" smtClean="0">
                <a:solidFill>
                  <a:srgbClr val="000000"/>
                </a:solidFill>
                <a:latin typeface="DFKai-SB" panose="03000509000000000000" pitchFamily="65" charset="-120"/>
              </a:rPr>
              <a:t>擁有一對水汪汪的大眼睛，架着一副黑色圓框眼鏡，</a:t>
            </a:r>
            <a:r>
              <a:rPr lang="zh-TW" altLang="en-US" sz="2800" dirty="0" smtClean="0">
                <a:solidFill>
                  <a:srgbClr val="000000"/>
                </a:solidFill>
                <a:latin typeface="DFKai-SB" panose="03000509000000000000" pitchFamily="65" charset="-120"/>
              </a:rPr>
              <a:t>一</a:t>
            </a:r>
            <a:r>
              <a:rPr lang="zh-TW" altLang="zh-HK" sz="2800" dirty="0" smtClean="0">
                <a:solidFill>
                  <a:srgbClr val="000000"/>
                </a:solidFill>
                <a:latin typeface="DFKai-SB" panose="03000509000000000000" pitchFamily="65" charset="-120"/>
              </a:rPr>
              <a:t>張圓得像皮球的臉</a:t>
            </a:r>
            <a:r>
              <a:rPr lang="zh-TW" altLang="en-US" sz="2800" dirty="0" smtClean="0">
                <a:solidFill>
                  <a:srgbClr val="000000"/>
                </a:solidFill>
                <a:latin typeface="DFKai-SB" panose="03000509000000000000" pitchFamily="65" charset="-120"/>
              </a:rPr>
              <a:t>是</a:t>
            </a:r>
            <a:r>
              <a:rPr lang="zh-TW" altLang="zh-HK" sz="2800" dirty="0" smtClean="0">
                <a:solidFill>
                  <a:srgbClr val="000000"/>
                </a:solidFill>
                <a:latin typeface="DFKai-SB" panose="03000509000000000000" pitchFamily="65" charset="-120"/>
              </a:rPr>
              <a:t>她獨特的標記。她</a:t>
            </a:r>
            <a:r>
              <a:rPr lang="zh-TW" altLang="en-US" sz="2800" dirty="0" smtClean="0">
                <a:solidFill>
                  <a:srgbClr val="000000"/>
                </a:solidFill>
                <a:latin typeface="DFKai-SB" panose="03000509000000000000" pitchFamily="65" charset="-120"/>
              </a:rPr>
              <a:t>的</a:t>
            </a:r>
            <a:r>
              <a:rPr lang="zh-TW" altLang="zh-HK" sz="2800" dirty="0" smtClean="0">
                <a:solidFill>
                  <a:srgbClr val="000000"/>
                </a:solidFill>
                <a:latin typeface="DFKai-SB" panose="03000509000000000000" pitchFamily="65" charset="-120"/>
              </a:rPr>
              <a:t>手腳短小，身材還有點胖，十分可愛。</a:t>
            </a:r>
            <a:endParaRPr lang="zh-HK" altLang="en-US" sz="2800" dirty="0" smtClean="0">
              <a:solidFill>
                <a:srgbClr val="FFFFFF"/>
              </a:solidFill>
              <a:ea typeface="PMingLiU" panose="02020500000000000000" pitchFamily="18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42128" y="3217069"/>
            <a:ext cx="765975" cy="4318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HK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742128" y="3830856"/>
            <a:ext cx="396000" cy="3960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HK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60750" y="4461312"/>
            <a:ext cx="787114" cy="4318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HK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5" name="直線接點 14"/>
          <p:cNvCxnSpPr/>
          <p:nvPr/>
        </p:nvCxnSpPr>
        <p:spPr>
          <a:xfrm flipV="1">
            <a:off x="2665874" y="4274418"/>
            <a:ext cx="2626206" cy="0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5" name="日期版面配置區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HK" altLang="en-US" sz="1200" smtClean="0">
                <a:latin typeface="Times New Roman" panose="02020603050405020304" pitchFamily="18" charset="0"/>
              </a:rPr>
              <a:t>單元三 描寫單元</a:t>
            </a:r>
            <a:r>
              <a:rPr lang="en-US" altLang="zh-HK" sz="1200" smtClean="0">
                <a:latin typeface="Times New Roman" panose="02020603050405020304" pitchFamily="18" charset="0"/>
              </a:rPr>
              <a:t>(</a:t>
            </a:r>
            <a:r>
              <a:rPr lang="zh-HK" altLang="en-US" sz="1200" smtClean="0">
                <a:latin typeface="Times New Roman" panose="02020603050405020304" pitchFamily="18" charset="0"/>
              </a:rPr>
              <a:t>人物</a:t>
            </a:r>
            <a:r>
              <a:rPr lang="en-US" altLang="zh-HK" sz="1200" smtClean="0">
                <a:latin typeface="Times New Roman" panose="02020603050405020304" pitchFamily="18" charset="0"/>
              </a:rPr>
              <a:t>) (</a:t>
            </a:r>
            <a:r>
              <a:rPr lang="zh-HK" altLang="en-US" sz="1200" smtClean="0">
                <a:latin typeface="Times New Roman" panose="02020603050405020304" pitchFamily="18" charset="0"/>
              </a:rPr>
              <a:t>閱讀</a:t>
            </a:r>
            <a:r>
              <a:rPr lang="en-US" altLang="zh-HK" sz="1200" smtClean="0">
                <a:latin typeface="Times New Roman" panose="02020603050405020304" pitchFamily="18" charset="0"/>
              </a:rPr>
              <a:t>)</a:t>
            </a:r>
            <a:endParaRPr lang="en-US" altLang="zh-TW" sz="1200">
              <a:latin typeface="Times New Roman" panose="02020603050405020304" pitchFamily="18" charset="0"/>
            </a:endParaRPr>
          </a:p>
        </p:txBody>
      </p:sp>
      <p:sp>
        <p:nvSpPr>
          <p:cNvPr id="16396" name="頁尾版面配置區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>
                <a:latin typeface="Times New Roman" panose="02020603050405020304" pitchFamily="18" charset="0"/>
              </a:rPr>
              <a:t>教育局教育心理服務</a:t>
            </a:r>
            <a:r>
              <a:rPr lang="en-US" altLang="zh-TW" sz="1200" smtClean="0">
                <a:latin typeface="Times New Roman" panose="02020603050405020304" pitchFamily="18" charset="0"/>
              </a:rPr>
              <a:t>(</a:t>
            </a:r>
            <a:r>
              <a:rPr lang="zh-TW" altLang="en-US" sz="1200" smtClean="0">
                <a:latin typeface="Times New Roman" panose="02020603050405020304" pitchFamily="18" charset="0"/>
              </a:rPr>
              <a:t>新界東</a:t>
            </a:r>
            <a:r>
              <a:rPr lang="en-US" altLang="zh-TW" sz="1200" smtClean="0">
                <a:latin typeface="Times New Roman" panose="02020603050405020304" pitchFamily="18" charset="0"/>
              </a:rPr>
              <a:t>)</a:t>
            </a:r>
            <a:r>
              <a:rPr lang="zh-TW" altLang="en-US" sz="1200" smtClean="0">
                <a:latin typeface="Times New Roman" panose="02020603050405020304" pitchFamily="18" charset="0"/>
              </a:rPr>
              <a:t>組 </a:t>
            </a:r>
            <a:r>
              <a:rPr lang="en-US" altLang="zh-TW" sz="1200" smtClean="0">
                <a:latin typeface="Times New Roman" panose="02020603050405020304" pitchFamily="18" charset="0"/>
              </a:rPr>
              <a:t>©2019</a:t>
            </a:r>
          </a:p>
        </p:txBody>
      </p:sp>
      <p:sp>
        <p:nvSpPr>
          <p:cNvPr id="16397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C2144C-E805-44BB-805D-3C9D5FEDEB0B}" type="slidenum">
              <a:rPr lang="en-US" altLang="zh-TW" sz="12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zh-TW" sz="1200" smtClean="0">
              <a:latin typeface="Times New Roman" panose="02020603050405020304" pitchFamily="18" charset="0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90500" y="5254625"/>
            <a:ext cx="8269288" cy="4619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 dirty="0">
                <a:solidFill>
                  <a:srgbClr val="000000"/>
                </a:solidFill>
                <a:latin typeface="DFKai-SB" panose="03000509000000000000" pitchFamily="65" charset="-120"/>
              </a:rPr>
              <a:t>(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</a:rPr>
              <a:t>眼睛 </a:t>
            </a:r>
            <a:r>
              <a:rPr lang="en-US" altLang="zh-TW" sz="2400" dirty="0">
                <a:solidFill>
                  <a:srgbClr val="000000"/>
                </a:solidFill>
                <a:latin typeface="DFKai-SB" panose="03000509000000000000" pitchFamily="65" charset="-120"/>
              </a:rPr>
              <a:t>) </a:t>
            </a:r>
            <a:r>
              <a:rPr lang="en-US" altLang="zh-TW" sz="2400" dirty="0">
                <a:solidFill>
                  <a:srgbClr val="000000"/>
                </a:solidFill>
                <a:latin typeface="DFKai-SB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en-US" altLang="zh-TW" sz="2400" dirty="0">
                <a:solidFill>
                  <a:srgbClr val="000000"/>
                </a:solidFill>
                <a:latin typeface="DFKai-SB" panose="03000509000000000000" pitchFamily="65" charset="-120"/>
              </a:rPr>
              <a:t>    ( 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</a:rPr>
              <a:t>臉</a:t>
            </a:r>
            <a:r>
              <a:rPr lang="zh-TW" altLang="en-US" sz="2400" dirty="0">
                <a:solidFill>
                  <a:srgbClr val="000000"/>
                </a:solidFill>
                <a:latin typeface="DFKai-SB" panose="03000509000000000000" pitchFamily="65" charset="-120"/>
              </a:rPr>
              <a:t>  </a:t>
            </a:r>
            <a:r>
              <a:rPr lang="en-US" altLang="zh-TW" sz="2400" dirty="0">
                <a:solidFill>
                  <a:srgbClr val="000000"/>
                </a:solidFill>
                <a:latin typeface="DFKai-SB" panose="03000509000000000000" pitchFamily="65" charset="-120"/>
              </a:rPr>
              <a:t>) </a:t>
            </a:r>
            <a:r>
              <a:rPr lang="en-US" altLang="zh-TW" sz="2400" dirty="0">
                <a:solidFill>
                  <a:srgbClr val="000000"/>
                </a:solidFill>
                <a:latin typeface="DFKai-SB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en-US" altLang="zh-TW" sz="2400" dirty="0">
                <a:solidFill>
                  <a:srgbClr val="000000"/>
                </a:solidFill>
                <a:latin typeface="DFKai-SB" panose="03000509000000000000" pitchFamily="65" charset="-120"/>
              </a:rPr>
              <a:t>   (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</a:rPr>
              <a:t>手腳</a:t>
            </a:r>
            <a:r>
              <a:rPr lang="zh-TW" altLang="en-US" sz="2400" dirty="0">
                <a:solidFill>
                  <a:srgbClr val="000000"/>
                </a:solidFill>
                <a:latin typeface="DFKai-SB" panose="03000509000000000000" pitchFamily="65" charset="-120"/>
              </a:rPr>
              <a:t> </a:t>
            </a:r>
            <a:r>
              <a:rPr lang="en-US" altLang="zh-TW" sz="2400" dirty="0">
                <a:solidFill>
                  <a:srgbClr val="000000"/>
                </a:solidFill>
                <a:latin typeface="DFKai-SB" panose="03000509000000000000" pitchFamily="65" charset="-120"/>
              </a:rPr>
              <a:t>) </a:t>
            </a:r>
            <a:r>
              <a:rPr lang="en-US" altLang="zh-TW" sz="2400" dirty="0">
                <a:solidFill>
                  <a:srgbClr val="000000"/>
                </a:solidFill>
                <a:latin typeface="DFKai-SB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en-US" altLang="zh-TW" sz="2400" dirty="0">
                <a:solidFill>
                  <a:srgbClr val="000000"/>
                </a:solidFill>
                <a:latin typeface="DFKai-SB" panose="03000509000000000000" pitchFamily="65" charset="-120"/>
              </a:rPr>
              <a:t>  ( 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</a:rPr>
              <a:t>身材</a:t>
            </a:r>
            <a:r>
              <a:rPr lang="zh-TW" altLang="en-US" sz="2400" dirty="0">
                <a:solidFill>
                  <a:srgbClr val="000000"/>
                </a:solidFill>
                <a:latin typeface="DFKai-SB" panose="03000509000000000000" pitchFamily="65" charset="-120"/>
              </a:rPr>
              <a:t>  </a:t>
            </a:r>
            <a:r>
              <a:rPr lang="en-US" altLang="zh-TW" sz="2400" dirty="0">
                <a:solidFill>
                  <a:srgbClr val="000000"/>
                </a:solidFill>
                <a:latin typeface="DFKai-SB" panose="03000509000000000000" pitchFamily="65" charset="-120"/>
              </a:rPr>
              <a:t>)  </a:t>
            </a:r>
            <a:endParaRPr lang="zh-TW" altLang="en-US" sz="2400" dirty="0">
              <a:solidFill>
                <a:srgbClr val="000000"/>
              </a:solidFill>
              <a:latin typeface="DFKai-SB" panose="03000509000000000000" pitchFamily="65" charset="-120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3978275" y="5811713"/>
            <a:ext cx="2305050" cy="544637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188708" y="2468563"/>
            <a:ext cx="576064" cy="488950"/>
          </a:xfrm>
          <a:prstGeom prst="wedgeEllipseCallout">
            <a:avLst>
              <a:gd name="adj1" fmla="val 44025"/>
              <a:gd name="adj2" fmla="val 6652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例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矩形 3"/>
          <p:cNvSpPr/>
          <p:nvPr/>
        </p:nvSpPr>
        <p:spPr>
          <a:xfrm>
            <a:off x="899592" y="4461312"/>
            <a:ext cx="720016" cy="4318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HK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4" grpId="0" animBg="1"/>
      <p:bldP spid="12" grpId="0" animBg="1"/>
      <p:bldP spid="13" grpId="0" animBg="1"/>
      <p:bldP spid="3" grpId="0" animBg="1"/>
      <p:bldP spid="6" grpId="0" animBg="1"/>
      <p:bldP spid="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/>
          <p:cNvSpPr/>
          <p:nvPr/>
        </p:nvSpPr>
        <p:spPr>
          <a:xfrm>
            <a:off x="360272" y="1239934"/>
            <a:ext cx="8451122" cy="35122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zh-HK" sz="3000" u="sng" spc="300" dirty="0" smtClean="0">
                <a:cs typeface="Times New Roman" panose="02020603050405020304" pitchFamily="18" charset="0"/>
              </a:rPr>
              <a:t>陳玲玲</a:t>
            </a:r>
            <a:r>
              <a:rPr lang="zh-CN" altLang="zh-HK" sz="3000" spc="300" dirty="0" smtClean="0">
                <a:cs typeface="Times New Roman" panose="02020603050405020304" pitchFamily="18" charset="0"/>
              </a:rPr>
              <a:t>是我最</a:t>
            </a:r>
            <a:r>
              <a:rPr lang="zh-TW" altLang="en-US" sz="3000" spc="300" dirty="0" smtClean="0">
                <a:cs typeface="Times New Roman" panose="02020603050405020304" pitchFamily="18" charset="0"/>
              </a:rPr>
              <a:t>要</a:t>
            </a:r>
            <a:r>
              <a:rPr lang="zh-CN" altLang="zh-HK" sz="3000" spc="300" dirty="0" smtClean="0">
                <a:cs typeface="Times New Roman" panose="02020603050405020304" pitchFamily="18" charset="0"/>
              </a:rPr>
              <a:t>好的同學，她</a:t>
            </a:r>
            <a:r>
              <a:rPr lang="zh-TW" altLang="en-US" sz="3000" spc="300" dirty="0" smtClean="0">
                <a:cs typeface="Times New Roman" panose="02020603050405020304" pitchFamily="18" charset="0"/>
              </a:rPr>
              <a:t>梳着一束烏</a:t>
            </a:r>
            <a:r>
              <a:rPr lang="zh-CN" altLang="zh-HK" sz="3000" spc="300" dirty="0" smtClean="0">
                <a:cs typeface="Times New Roman" panose="02020603050405020304" pitchFamily="18" charset="0"/>
              </a:rPr>
              <a:t>黑的馬尾，走起路來馬尾就兩邊擺動，很有趣呢</a:t>
            </a:r>
            <a:r>
              <a:rPr lang="zh-TW" altLang="en-US" sz="3000" spc="300" dirty="0" smtClean="0">
                <a:cs typeface="Times New Roman" panose="02020603050405020304" pitchFamily="18" charset="0"/>
              </a:rPr>
              <a:t>！</a:t>
            </a:r>
            <a:r>
              <a:rPr lang="zh-TW" altLang="zh-HK" sz="3000" spc="300" dirty="0" smtClean="0">
                <a:cs typeface="Times New Roman" panose="02020603050405020304" pitchFamily="18" charset="0"/>
              </a:rPr>
              <a:t>她的眉毛</a:t>
            </a:r>
            <a:r>
              <a:rPr lang="zh-TW" altLang="en-US" sz="3000" spc="300" dirty="0" smtClean="0">
                <a:cs typeface="Times New Roman" panose="02020603050405020304" pitchFamily="18" charset="0"/>
              </a:rPr>
              <a:t>彎</a:t>
            </a:r>
            <a:r>
              <a:rPr lang="zh-TW" altLang="zh-HK" sz="3000" spc="300" dirty="0" smtClean="0">
                <a:cs typeface="Times New Roman" panose="02020603050405020304" pitchFamily="18" charset="0"/>
              </a:rPr>
              <a:t>彎</a:t>
            </a:r>
            <a:r>
              <a:rPr lang="zh-TW" altLang="en-US" sz="3000" spc="300" dirty="0" smtClean="0">
                <a:cs typeface="Times New Roman" panose="02020603050405020304" pitchFamily="18" charset="0"/>
              </a:rPr>
              <a:t>的像新</a:t>
            </a:r>
            <a:r>
              <a:rPr lang="zh-TW" altLang="zh-HK" sz="3000" spc="300" dirty="0" smtClean="0">
                <a:cs typeface="Times New Roman" panose="02020603050405020304" pitchFamily="18" charset="0"/>
              </a:rPr>
              <a:t>月，配上</a:t>
            </a:r>
            <a:r>
              <a:rPr lang="zh-CN" altLang="zh-HK" sz="3000" spc="300" dirty="0" smtClean="0">
                <a:cs typeface="Times New Roman" panose="02020603050405020304" pitchFamily="18" charset="0"/>
              </a:rPr>
              <a:t>一雙</a:t>
            </a:r>
            <a:r>
              <a:rPr lang="zh-TW" altLang="en-US" sz="3000" spc="300" dirty="0" smtClean="0">
                <a:cs typeface="Times New Roman" panose="02020603050405020304" pitchFamily="18" charset="0"/>
              </a:rPr>
              <a:t>烏溜溜</a:t>
            </a:r>
            <a:r>
              <a:rPr lang="zh-CN" altLang="zh-HK" sz="3000" spc="300" dirty="0" smtClean="0">
                <a:cs typeface="Times New Roman" panose="02020603050405020304" pitchFamily="18" charset="0"/>
              </a:rPr>
              <a:t>的大眼睛</a:t>
            </a:r>
            <a:r>
              <a:rPr lang="zh-TW" altLang="zh-HK" sz="3000" spc="300" dirty="0" smtClean="0">
                <a:cs typeface="Times New Roman" panose="02020603050405020304" pitchFamily="18" charset="0"/>
              </a:rPr>
              <a:t>、高高的鼻子和紅紅的</a:t>
            </a:r>
            <a:r>
              <a:rPr lang="en-US" altLang="zh-TW" sz="3000" spc="300" dirty="0" smtClean="0">
                <a:cs typeface="Times New Roman" panose="02020603050405020304" pitchFamily="18" charset="0"/>
              </a:rPr>
              <a:t>   </a:t>
            </a:r>
            <a:r>
              <a:rPr lang="zh-TW" altLang="zh-HK" sz="3000" spc="300" dirty="0" smtClean="0">
                <a:cs typeface="Times New Roman" panose="02020603050405020304" pitchFamily="18" charset="0"/>
              </a:rPr>
              <a:t>嘴唇，樣子可人</a:t>
            </a:r>
            <a:r>
              <a:rPr lang="zh-CN" altLang="zh-HK" sz="3000" spc="300" dirty="0" smtClean="0">
                <a:cs typeface="Times New Roman" panose="02020603050405020304" pitchFamily="18" charset="0"/>
              </a:rPr>
              <a:t>。</a:t>
            </a:r>
            <a:endParaRPr lang="zh-HK" altLang="en-US" sz="1800" dirty="0" smtClean="0">
              <a:solidFill>
                <a:srgbClr val="FFFFFF"/>
              </a:solidFill>
              <a:ea typeface="PMingLiU" panose="02020500000000000000" pitchFamily="18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75656" y="2132856"/>
            <a:ext cx="885825" cy="4318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HK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9" name="直線接點 8"/>
          <p:cNvCxnSpPr/>
          <p:nvPr/>
        </p:nvCxnSpPr>
        <p:spPr>
          <a:xfrm flipV="1">
            <a:off x="2334595" y="3356992"/>
            <a:ext cx="3966193" cy="0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5654751" y="3512477"/>
            <a:ext cx="885825" cy="4318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HK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124200" y="2871787"/>
            <a:ext cx="884237" cy="4318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HK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1485" y="4187032"/>
            <a:ext cx="1019175" cy="4318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HK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154879" y="3532934"/>
            <a:ext cx="895350" cy="4318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HK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442" name="日期版面配置區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HK" altLang="en-US" sz="1200" dirty="0" smtClean="0">
                <a:latin typeface="Times New Roman" panose="02020603050405020304" pitchFamily="18" charset="0"/>
              </a:rPr>
              <a:t>單元三 描寫單元</a:t>
            </a:r>
            <a:r>
              <a:rPr lang="en-US" altLang="zh-HK" sz="1200" dirty="0" smtClean="0">
                <a:latin typeface="Times New Roman" panose="02020603050405020304" pitchFamily="18" charset="0"/>
              </a:rPr>
              <a:t>(</a:t>
            </a:r>
            <a:r>
              <a:rPr lang="zh-HK" altLang="en-US" sz="1200" dirty="0" smtClean="0">
                <a:latin typeface="Times New Roman" panose="02020603050405020304" pitchFamily="18" charset="0"/>
              </a:rPr>
              <a:t>人物</a:t>
            </a:r>
            <a:r>
              <a:rPr lang="en-US" altLang="zh-HK" sz="1200" dirty="0" smtClean="0">
                <a:latin typeface="Times New Roman" panose="02020603050405020304" pitchFamily="18" charset="0"/>
              </a:rPr>
              <a:t>) (</a:t>
            </a:r>
            <a:r>
              <a:rPr lang="zh-HK" altLang="en-US" sz="1200" dirty="0" smtClean="0">
                <a:latin typeface="Times New Roman" panose="02020603050405020304" pitchFamily="18" charset="0"/>
              </a:rPr>
              <a:t>閱讀</a:t>
            </a:r>
            <a:r>
              <a:rPr lang="en-US" altLang="zh-HK" sz="1200" dirty="0" smtClean="0">
                <a:latin typeface="Times New Roman" panose="02020603050405020304" pitchFamily="18" charset="0"/>
              </a:rPr>
              <a:t>)</a:t>
            </a:r>
            <a:endParaRPr lang="en-US" altLang="zh-TW" sz="1200" dirty="0">
              <a:latin typeface="Times New Roman" panose="02020603050405020304" pitchFamily="18" charset="0"/>
            </a:endParaRPr>
          </a:p>
        </p:txBody>
      </p:sp>
      <p:sp>
        <p:nvSpPr>
          <p:cNvPr id="18443" name="頁尾版面配置區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>
                <a:latin typeface="Times New Roman" panose="02020603050405020304" pitchFamily="18" charset="0"/>
              </a:rPr>
              <a:t>教育局教育心理服務</a:t>
            </a:r>
            <a:r>
              <a:rPr lang="en-US" altLang="zh-TW" sz="1200" smtClean="0">
                <a:latin typeface="Times New Roman" panose="02020603050405020304" pitchFamily="18" charset="0"/>
              </a:rPr>
              <a:t>(</a:t>
            </a:r>
            <a:r>
              <a:rPr lang="zh-TW" altLang="en-US" sz="1200" smtClean="0">
                <a:latin typeface="Times New Roman" panose="02020603050405020304" pitchFamily="18" charset="0"/>
              </a:rPr>
              <a:t>新界東</a:t>
            </a:r>
            <a:r>
              <a:rPr lang="en-US" altLang="zh-TW" sz="1200" smtClean="0">
                <a:latin typeface="Times New Roman" panose="02020603050405020304" pitchFamily="18" charset="0"/>
              </a:rPr>
              <a:t>)</a:t>
            </a:r>
            <a:r>
              <a:rPr lang="zh-TW" altLang="en-US" sz="1200" smtClean="0">
                <a:latin typeface="Times New Roman" panose="02020603050405020304" pitchFamily="18" charset="0"/>
              </a:rPr>
              <a:t>組 </a:t>
            </a:r>
            <a:r>
              <a:rPr lang="en-US" altLang="zh-TW" sz="1200" smtClean="0">
                <a:latin typeface="Times New Roman" panose="02020603050405020304" pitchFamily="18" charset="0"/>
              </a:rPr>
              <a:t>©2019</a:t>
            </a:r>
          </a:p>
        </p:txBody>
      </p:sp>
      <p:sp>
        <p:nvSpPr>
          <p:cNvPr id="18444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02B55D-228D-4ECD-A4A8-4B9BAAF22E1E}" type="slidenum">
              <a:rPr lang="en-US" altLang="zh-TW" sz="12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zh-TW" sz="1200" smtClean="0">
              <a:latin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60272" y="4921250"/>
            <a:ext cx="8126503" cy="461963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馬尾</a:t>
            </a:r>
            <a:r>
              <a:rPr lang="en-US" altLang="zh-TW" sz="24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) </a:t>
            </a:r>
            <a:r>
              <a:rPr lang="en-US" altLang="zh-TW" sz="2400" dirty="0" smtClean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  <a:sym typeface="Wingdings" panose="05000000000000000000" pitchFamily="2" charset="2"/>
              </a:rPr>
              <a:t> </a:t>
            </a:r>
            <a:r>
              <a:rPr lang="en-US" altLang="zh-TW" sz="2400" dirty="0" smtClean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眉毛</a:t>
            </a:r>
            <a:r>
              <a:rPr lang="en-US" altLang="zh-TW" sz="24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) </a:t>
            </a:r>
            <a:r>
              <a:rPr lang="en-US" altLang="zh-TW" sz="2400" dirty="0" smtClean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  <a:sym typeface="Wingdings" panose="05000000000000000000" pitchFamily="2" charset="2"/>
              </a:rPr>
              <a:t> </a:t>
            </a:r>
            <a:r>
              <a:rPr lang="en-US" altLang="zh-TW" sz="2400" dirty="0" smtClean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眼睛</a:t>
            </a:r>
            <a:r>
              <a:rPr lang="en-US" altLang="zh-TW" sz="24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) </a:t>
            </a:r>
            <a:r>
              <a:rPr lang="en-US" altLang="zh-TW" sz="2400" dirty="0" smtClean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  <a:sym typeface="Wingdings" panose="05000000000000000000" pitchFamily="2" charset="2"/>
              </a:rPr>
              <a:t> </a:t>
            </a:r>
            <a:r>
              <a:rPr lang="en-US" altLang="zh-TW" sz="2400" dirty="0" smtClean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鼻子</a:t>
            </a:r>
            <a:r>
              <a:rPr lang="en-US" altLang="zh-TW" sz="24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) </a:t>
            </a:r>
            <a:r>
              <a:rPr lang="en-US" altLang="zh-TW" sz="2400" dirty="0" smtClean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  <a:sym typeface="Wingdings" panose="05000000000000000000" pitchFamily="2" charset="2"/>
              </a:rPr>
              <a:t> </a:t>
            </a:r>
            <a:r>
              <a:rPr lang="en-US" altLang="zh-TW" sz="2400" dirty="0" smtClean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嘴唇</a:t>
            </a:r>
            <a:r>
              <a:rPr lang="en-US" altLang="zh-TW" sz="24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)  </a:t>
            </a:r>
            <a:endParaRPr lang="zh-TW" altLang="en-US" sz="2400" dirty="0">
              <a:solidFill>
                <a:srgbClr val="00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360272" y="5556250"/>
            <a:ext cx="8126503" cy="4619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400">
                <a:solidFill>
                  <a:srgbClr val="000000"/>
                </a:solidFill>
                <a:latin typeface="DFKai-SB" panose="03000509000000000000" pitchFamily="65" charset="-120"/>
              </a:rPr>
              <a:t>描寫順序： 先整體後局部 </a:t>
            </a:r>
            <a:r>
              <a:rPr lang="en-US" altLang="zh-TW" sz="2400">
                <a:solidFill>
                  <a:srgbClr val="000000"/>
                </a:solidFill>
                <a:latin typeface="DFKai-SB" panose="03000509000000000000" pitchFamily="65" charset="-120"/>
              </a:rPr>
              <a:t>/ </a:t>
            </a:r>
            <a:r>
              <a:rPr lang="zh-TW" altLang="en-US" sz="2400">
                <a:solidFill>
                  <a:srgbClr val="000000"/>
                </a:solidFill>
                <a:latin typeface="DFKai-SB" panose="03000509000000000000" pitchFamily="65" charset="-120"/>
              </a:rPr>
              <a:t>先局部後整體 </a:t>
            </a:r>
            <a:r>
              <a:rPr lang="en-US" altLang="zh-TW" sz="2400">
                <a:solidFill>
                  <a:srgbClr val="000000"/>
                </a:solidFill>
                <a:latin typeface="DFKai-SB" panose="03000509000000000000" pitchFamily="65" charset="-120"/>
              </a:rPr>
              <a:t>/ </a:t>
            </a:r>
            <a:r>
              <a:rPr lang="zh-TW" altLang="en-US" sz="2400">
                <a:solidFill>
                  <a:srgbClr val="000000"/>
                </a:solidFill>
                <a:latin typeface="DFKai-SB" panose="03000509000000000000" pitchFamily="65" charset="-120"/>
              </a:rPr>
              <a:t>由上而下</a:t>
            </a:r>
          </a:p>
        </p:txBody>
      </p:sp>
      <p:sp>
        <p:nvSpPr>
          <p:cNvPr id="19" name="橢圓 18"/>
          <p:cNvSpPr/>
          <p:nvPr/>
        </p:nvSpPr>
        <p:spPr>
          <a:xfrm>
            <a:off x="6444208" y="5556250"/>
            <a:ext cx="1800225" cy="46831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標題 1"/>
          <p:cNvSpPr txBox="1">
            <a:spLocks/>
          </p:cNvSpPr>
          <p:nvPr/>
        </p:nvSpPr>
        <p:spPr bwMode="auto">
          <a:xfrm>
            <a:off x="444500" y="114301"/>
            <a:ext cx="8243888" cy="82708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zh-TW" altLang="en-US" b="1" dirty="0" smtClean="0">
                <a:solidFill>
                  <a:srgbClr val="E46C0A"/>
                </a:solidFill>
                <a:latin typeface="DFKai-SB" panose="03000509000000000000" pitchFamily="65" charset="-120"/>
              </a:rPr>
              <a:t>工作紙</a:t>
            </a:r>
            <a:r>
              <a:rPr lang="en-US" altLang="zh-TW" b="1" dirty="0" smtClean="0">
                <a:solidFill>
                  <a:srgbClr val="E46C0A"/>
                </a:solidFill>
                <a:latin typeface="DFKai-SB" panose="03000509000000000000" pitchFamily="65" charset="-120"/>
              </a:rPr>
              <a:t>(</a:t>
            </a:r>
            <a:r>
              <a:rPr lang="zh-TW" altLang="en-US" b="1" dirty="0" smtClean="0">
                <a:solidFill>
                  <a:srgbClr val="E46C0A"/>
                </a:solidFill>
                <a:latin typeface="DFKai-SB" panose="03000509000000000000" pitchFamily="65" charset="-120"/>
              </a:rPr>
              <a:t>一</a:t>
            </a:r>
            <a:r>
              <a:rPr lang="en-US" altLang="zh-TW" b="1" dirty="0" smtClean="0">
                <a:solidFill>
                  <a:srgbClr val="E46C0A"/>
                </a:solidFill>
                <a:latin typeface="DFKai-SB" panose="03000509000000000000" pitchFamily="65" charset="-120"/>
              </a:rPr>
              <a:t>)</a:t>
            </a:r>
            <a:r>
              <a:rPr lang="zh-TW" altLang="en-US" b="1" dirty="0" smtClean="0">
                <a:solidFill>
                  <a:srgbClr val="E46C0A"/>
                </a:solidFill>
                <a:latin typeface="DFKai-SB" panose="03000509000000000000" pitchFamily="65" charset="-120"/>
              </a:rPr>
              <a:t>描寫外貌順序</a:t>
            </a:r>
            <a:endParaRPr lang="zh-HK" altLang="en-US" b="1" dirty="0">
              <a:solidFill>
                <a:srgbClr val="E46C0A"/>
              </a:solidFill>
              <a:latin typeface="DFKai-SB" panose="03000509000000000000" pitchFamily="65" charset="-12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304238" y="709436"/>
            <a:ext cx="576064" cy="488950"/>
          </a:xfrm>
          <a:prstGeom prst="wedgeEllipseCallout">
            <a:avLst>
              <a:gd name="adj1" fmla="val 44025"/>
              <a:gd name="adj2" fmla="val 6652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endParaRPr lang="zh-HK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/>
          <p:cNvSpPr/>
          <p:nvPr/>
        </p:nvSpPr>
        <p:spPr>
          <a:xfrm>
            <a:off x="488745" y="1073151"/>
            <a:ext cx="8236155" cy="33639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 eaLnBrk="1" hangingPunct="1">
              <a:lnSpc>
                <a:spcPts val="43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zh-HK" sz="3300" u="sng" spc="3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可欣</a:t>
            </a:r>
            <a:r>
              <a:rPr lang="zh-TW" altLang="zh-HK" sz="3300" spc="3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個子不高，皮膚白皙，長得像一個洋娃娃</a:t>
            </a:r>
            <a:r>
              <a:rPr lang="zh-TW" altLang="en-US" sz="3300" spc="3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。她</a:t>
            </a:r>
            <a:r>
              <a:rPr lang="zh-TW" altLang="zh-HK" sz="3300" spc="3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有一張瓜子臉，面上有一對水汪汪的眼睛，一個</a:t>
            </a:r>
            <a:r>
              <a:rPr lang="zh-TW" altLang="en-US" sz="3300" spc="3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挺直</a:t>
            </a:r>
            <a:r>
              <a:rPr lang="zh-TW" altLang="zh-HK" sz="3300" spc="3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的鼻子，一張櫻桃似的小嘴。</a:t>
            </a:r>
            <a:r>
              <a:rPr lang="zh-TW" altLang="en-US" sz="3300" spc="3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她</a:t>
            </a:r>
            <a:r>
              <a:rPr lang="zh-TW" altLang="zh-HK" sz="3300" spc="3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梳着兩條</a:t>
            </a:r>
            <a:r>
              <a:rPr lang="zh-TW" altLang="en-US" sz="3300" spc="3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長</a:t>
            </a:r>
            <a:r>
              <a:rPr lang="zh-TW" altLang="zh-HK" sz="3300" spc="3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長的辮子，</a:t>
            </a:r>
            <a:r>
              <a:rPr lang="zh-TW" altLang="en-US" sz="3300" spc="3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垂掛在耳邊，上面</a:t>
            </a:r>
            <a:r>
              <a:rPr lang="zh-TW" altLang="zh-HK" sz="3300" spc="3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還繫着兩串花形頭飾。</a:t>
            </a:r>
            <a:endParaRPr lang="zh-HK" altLang="en-US" sz="1800" dirty="0" smtClean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8" name="直線接點 7"/>
          <p:cNvCxnSpPr/>
          <p:nvPr/>
        </p:nvCxnSpPr>
        <p:spPr>
          <a:xfrm>
            <a:off x="755576" y="3284983"/>
            <a:ext cx="3744000" cy="0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5724128" y="1670050"/>
            <a:ext cx="517128" cy="534813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HK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87624" y="3348498"/>
            <a:ext cx="936104" cy="474663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HK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82924" y="2284413"/>
            <a:ext cx="945059" cy="439738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HK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913188" y="2805112"/>
            <a:ext cx="514795" cy="419869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HK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871118" y="1198386"/>
            <a:ext cx="988914" cy="4318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HK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177088" y="2267873"/>
            <a:ext cx="827088" cy="456278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HK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608138" y="1198386"/>
            <a:ext cx="947638" cy="4318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HK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9468" name="日期版面配置區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HK" altLang="en-US" sz="1200" smtClean="0">
                <a:latin typeface="Times New Roman" panose="02020603050405020304" pitchFamily="18" charset="0"/>
              </a:rPr>
              <a:t>單元三 描寫單元</a:t>
            </a:r>
            <a:r>
              <a:rPr lang="en-US" altLang="zh-HK" sz="1200" smtClean="0">
                <a:latin typeface="Times New Roman" panose="02020603050405020304" pitchFamily="18" charset="0"/>
              </a:rPr>
              <a:t>(</a:t>
            </a:r>
            <a:r>
              <a:rPr lang="zh-HK" altLang="en-US" sz="1200" smtClean="0">
                <a:latin typeface="Times New Roman" panose="02020603050405020304" pitchFamily="18" charset="0"/>
              </a:rPr>
              <a:t>人物</a:t>
            </a:r>
            <a:r>
              <a:rPr lang="en-US" altLang="zh-HK" sz="1200" smtClean="0">
                <a:latin typeface="Times New Roman" panose="02020603050405020304" pitchFamily="18" charset="0"/>
              </a:rPr>
              <a:t>) (</a:t>
            </a:r>
            <a:r>
              <a:rPr lang="zh-HK" altLang="en-US" sz="1200" smtClean="0">
                <a:latin typeface="Times New Roman" panose="02020603050405020304" pitchFamily="18" charset="0"/>
              </a:rPr>
              <a:t>閱讀</a:t>
            </a:r>
            <a:r>
              <a:rPr lang="en-US" altLang="zh-HK" sz="1200" smtClean="0">
                <a:latin typeface="Times New Roman" panose="02020603050405020304" pitchFamily="18" charset="0"/>
              </a:rPr>
              <a:t>)</a:t>
            </a:r>
            <a:endParaRPr lang="en-US" altLang="zh-TW" sz="1200">
              <a:latin typeface="Times New Roman" panose="02020603050405020304" pitchFamily="18" charset="0"/>
            </a:endParaRPr>
          </a:p>
        </p:txBody>
      </p:sp>
      <p:sp>
        <p:nvSpPr>
          <p:cNvPr id="19469" name="頁尾版面配置區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>
                <a:latin typeface="Times New Roman" panose="02020603050405020304" pitchFamily="18" charset="0"/>
              </a:rPr>
              <a:t>教育局教育心理服務</a:t>
            </a:r>
            <a:r>
              <a:rPr lang="en-US" altLang="zh-TW" sz="1200" smtClean="0">
                <a:latin typeface="Times New Roman" panose="02020603050405020304" pitchFamily="18" charset="0"/>
              </a:rPr>
              <a:t>(</a:t>
            </a:r>
            <a:r>
              <a:rPr lang="zh-TW" altLang="en-US" sz="1200" smtClean="0">
                <a:latin typeface="Times New Roman" panose="02020603050405020304" pitchFamily="18" charset="0"/>
              </a:rPr>
              <a:t>新界東</a:t>
            </a:r>
            <a:r>
              <a:rPr lang="en-US" altLang="zh-TW" sz="1200" smtClean="0">
                <a:latin typeface="Times New Roman" panose="02020603050405020304" pitchFamily="18" charset="0"/>
              </a:rPr>
              <a:t>)</a:t>
            </a:r>
            <a:r>
              <a:rPr lang="zh-TW" altLang="en-US" sz="1200" smtClean="0">
                <a:latin typeface="Times New Roman" panose="02020603050405020304" pitchFamily="18" charset="0"/>
              </a:rPr>
              <a:t>組 </a:t>
            </a:r>
            <a:r>
              <a:rPr lang="en-US" altLang="zh-TW" sz="1200" smtClean="0">
                <a:latin typeface="Times New Roman" panose="02020603050405020304" pitchFamily="18" charset="0"/>
              </a:rPr>
              <a:t>©2019</a:t>
            </a:r>
          </a:p>
        </p:txBody>
      </p:sp>
      <p:sp>
        <p:nvSpPr>
          <p:cNvPr id="19470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E6B5CE-EDC1-4582-B0D7-FB6D0A96E0FE}" type="slidenum">
              <a:rPr lang="en-US" altLang="zh-TW" sz="12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zh-TW" sz="1200" smtClean="0">
              <a:latin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38022" y="4649590"/>
            <a:ext cx="8737600" cy="46037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4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個子</a:t>
            </a:r>
            <a:r>
              <a:rPr lang="en-US" altLang="zh-TW" sz="24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) </a:t>
            </a:r>
            <a:r>
              <a:rPr lang="en-US" altLang="zh-TW" sz="24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en-US" altLang="zh-TW" sz="24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皮膚</a:t>
            </a:r>
            <a:r>
              <a:rPr lang="en-US" altLang="zh-TW" sz="24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) </a:t>
            </a:r>
            <a:r>
              <a:rPr lang="en-US" altLang="zh-TW" sz="24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en-US" altLang="zh-TW" sz="24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臉</a:t>
            </a:r>
            <a:r>
              <a:rPr lang="en-US" altLang="zh-TW" sz="24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) </a:t>
            </a:r>
            <a:r>
              <a:rPr lang="en-US" altLang="zh-TW" sz="24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en-US" altLang="zh-TW" sz="24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眼睛</a:t>
            </a:r>
            <a:r>
              <a:rPr lang="en-US" altLang="zh-TW" sz="24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r>
              <a:rPr lang="en-US" altLang="zh-TW" sz="24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zh-TW" altLang="en-US" sz="24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en-US" altLang="zh-TW" sz="24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  <a:sym typeface="Wingdings" panose="05000000000000000000" pitchFamily="2" charset="2"/>
              </a:rPr>
              <a:t>(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  <a:sym typeface="Wingdings" panose="05000000000000000000" pitchFamily="2" charset="2"/>
              </a:rPr>
              <a:t>鼻子</a:t>
            </a:r>
            <a:r>
              <a:rPr lang="en-US" altLang="zh-TW" sz="24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  <a:sym typeface="Wingdings" panose="05000000000000000000" pitchFamily="2" charset="2"/>
              </a:rPr>
              <a:t>) </a:t>
            </a:r>
            <a:r>
              <a:rPr lang="en-US" altLang="zh-TW" sz="24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嘴</a:t>
            </a:r>
            <a:r>
              <a:rPr lang="en-US" altLang="zh-TW" sz="24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) </a:t>
            </a:r>
            <a:r>
              <a:rPr lang="en-US" altLang="zh-TW" sz="24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en-US" altLang="zh-TW" sz="24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辮子</a:t>
            </a:r>
            <a:r>
              <a:rPr lang="en-US" altLang="zh-TW" sz="24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)  </a:t>
            </a:r>
            <a:endParaRPr lang="zh-TW" altLang="en-US" sz="2400" dirty="0">
              <a:solidFill>
                <a:srgbClr val="00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238022" y="5411269"/>
            <a:ext cx="8737600" cy="4619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400">
                <a:solidFill>
                  <a:srgbClr val="000000"/>
                </a:solidFill>
                <a:latin typeface="DFKai-SB" panose="03000509000000000000" pitchFamily="65" charset="-120"/>
              </a:rPr>
              <a:t>描寫順序： 先整體後局部 </a:t>
            </a:r>
            <a:r>
              <a:rPr lang="en-US" altLang="zh-TW" sz="2400" dirty="0">
                <a:solidFill>
                  <a:srgbClr val="000000"/>
                </a:solidFill>
                <a:latin typeface="DFKai-SB" panose="03000509000000000000" pitchFamily="65" charset="-120"/>
              </a:rPr>
              <a:t>/ </a:t>
            </a:r>
            <a:r>
              <a:rPr lang="zh-TW" altLang="en-US" sz="2400" dirty="0">
                <a:solidFill>
                  <a:srgbClr val="000000"/>
                </a:solidFill>
                <a:latin typeface="DFKai-SB" panose="03000509000000000000" pitchFamily="65" charset="-120"/>
              </a:rPr>
              <a:t>先局部後整體 </a:t>
            </a:r>
            <a:r>
              <a:rPr lang="en-US" altLang="zh-TW" sz="2400" dirty="0">
                <a:solidFill>
                  <a:srgbClr val="000000"/>
                </a:solidFill>
                <a:latin typeface="DFKai-SB" panose="03000509000000000000" pitchFamily="65" charset="-120"/>
              </a:rPr>
              <a:t>/ </a:t>
            </a:r>
            <a:r>
              <a:rPr lang="zh-TW" altLang="en-US" sz="2400" dirty="0">
                <a:solidFill>
                  <a:srgbClr val="000000"/>
                </a:solidFill>
                <a:latin typeface="DFKai-SB" panose="03000509000000000000" pitchFamily="65" charset="-120"/>
              </a:rPr>
              <a:t>由上而下</a:t>
            </a:r>
          </a:p>
        </p:txBody>
      </p:sp>
      <p:sp>
        <p:nvSpPr>
          <p:cNvPr id="22" name="橢圓 21"/>
          <p:cNvSpPr/>
          <p:nvPr/>
        </p:nvSpPr>
        <p:spPr>
          <a:xfrm>
            <a:off x="1758156" y="5352274"/>
            <a:ext cx="2305050" cy="597005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標題 1"/>
          <p:cNvSpPr txBox="1">
            <a:spLocks/>
          </p:cNvSpPr>
          <p:nvPr/>
        </p:nvSpPr>
        <p:spPr bwMode="auto">
          <a:xfrm>
            <a:off x="444500" y="114301"/>
            <a:ext cx="8243888" cy="82708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zh-TW" altLang="en-US" b="1" dirty="0" smtClean="0">
                <a:solidFill>
                  <a:srgbClr val="E46C0A"/>
                </a:solidFill>
                <a:latin typeface="DFKai-SB" panose="03000509000000000000" pitchFamily="65" charset="-120"/>
              </a:rPr>
              <a:t>工作紙</a:t>
            </a:r>
            <a:r>
              <a:rPr lang="en-US" altLang="zh-TW" b="1" dirty="0" smtClean="0">
                <a:solidFill>
                  <a:srgbClr val="E46C0A"/>
                </a:solidFill>
                <a:latin typeface="DFKai-SB" panose="03000509000000000000" pitchFamily="65" charset="-120"/>
              </a:rPr>
              <a:t>(</a:t>
            </a:r>
            <a:r>
              <a:rPr lang="zh-TW" altLang="en-US" b="1" dirty="0" smtClean="0">
                <a:solidFill>
                  <a:srgbClr val="E46C0A"/>
                </a:solidFill>
                <a:latin typeface="DFKai-SB" panose="03000509000000000000" pitchFamily="65" charset="-120"/>
              </a:rPr>
              <a:t>一</a:t>
            </a:r>
            <a:r>
              <a:rPr lang="en-US" altLang="zh-TW" b="1" dirty="0" smtClean="0">
                <a:solidFill>
                  <a:srgbClr val="E46C0A"/>
                </a:solidFill>
                <a:latin typeface="DFKai-SB" panose="03000509000000000000" pitchFamily="65" charset="-120"/>
              </a:rPr>
              <a:t>)</a:t>
            </a:r>
            <a:r>
              <a:rPr lang="zh-TW" altLang="en-US" b="1" dirty="0" smtClean="0">
                <a:solidFill>
                  <a:srgbClr val="E46C0A"/>
                </a:solidFill>
                <a:latin typeface="DFKai-SB" panose="03000509000000000000" pitchFamily="65" charset="-120"/>
              </a:rPr>
              <a:t>描寫外貌順序</a:t>
            </a:r>
            <a:endParaRPr lang="zh-HK" altLang="en-US" b="1" dirty="0">
              <a:solidFill>
                <a:srgbClr val="E46C0A"/>
              </a:solidFill>
              <a:latin typeface="DFKai-SB" panose="03000509000000000000" pitchFamily="65" charset="-120"/>
            </a:endParaRPr>
          </a:p>
        </p:txBody>
      </p:sp>
      <p:sp>
        <p:nvSpPr>
          <p:cNvPr id="23" name="Oval Callout 22"/>
          <p:cNvSpPr/>
          <p:nvPr/>
        </p:nvSpPr>
        <p:spPr>
          <a:xfrm>
            <a:off x="238022" y="664966"/>
            <a:ext cx="576064" cy="488950"/>
          </a:xfrm>
          <a:prstGeom prst="wedgeEllipseCallout">
            <a:avLst>
              <a:gd name="adj1" fmla="val 44025"/>
              <a:gd name="adj2" fmla="val 6652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endParaRPr lang="zh-HK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/>
          <p:cNvSpPr/>
          <p:nvPr/>
        </p:nvSpPr>
        <p:spPr>
          <a:xfrm>
            <a:off x="323528" y="1063625"/>
            <a:ext cx="8416925" cy="36607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 eaLnBrk="1" hangingPunct="1">
              <a:lnSpc>
                <a:spcPts val="45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3000" u="sng" spc="300" dirty="0" smtClean="0">
                <a:solidFill>
                  <a:srgbClr val="000000"/>
                </a:solidFill>
                <a:latin typeface="DFKai-SB" panose="03000509000000000000" pitchFamily="65" charset="-120"/>
              </a:rPr>
              <a:t>李芷珊</a:t>
            </a:r>
            <a:r>
              <a:rPr lang="zh-TW" altLang="en-US" sz="3000" spc="300" dirty="0" smtClean="0">
                <a:solidFill>
                  <a:srgbClr val="000000"/>
                </a:solidFill>
                <a:latin typeface="DFKai-SB" panose="03000509000000000000" pitchFamily="65" charset="-120"/>
              </a:rPr>
              <a:t>是我最</a:t>
            </a:r>
            <a:r>
              <a:rPr lang="zh-TW" altLang="en-US" sz="3000" spc="300" dirty="0">
                <a:solidFill>
                  <a:srgbClr val="000000"/>
                </a:solidFill>
                <a:latin typeface="DFKai-SB" panose="03000509000000000000" pitchFamily="65" charset="-120"/>
              </a:rPr>
              <a:t>要</a:t>
            </a:r>
            <a:r>
              <a:rPr lang="zh-TW" altLang="en-US" sz="3000" spc="300" dirty="0" smtClean="0">
                <a:solidFill>
                  <a:srgbClr val="000000"/>
                </a:solidFill>
                <a:latin typeface="DFKai-SB" panose="03000509000000000000" pitchFamily="65" charset="-120"/>
              </a:rPr>
              <a:t>好的同學。她的身材勻稱，</a:t>
            </a:r>
            <a:endParaRPr lang="en-US" altLang="zh-TW" sz="3000" spc="300" dirty="0" smtClean="0">
              <a:solidFill>
                <a:srgbClr val="000000"/>
              </a:solidFill>
              <a:latin typeface="DFKai-SB" panose="03000509000000000000" pitchFamily="65" charset="-120"/>
            </a:endParaRPr>
          </a:p>
          <a:p>
            <a:pPr eaLnBrk="1" hangingPunct="1">
              <a:lnSpc>
                <a:spcPts val="45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3000" spc="300" dirty="0" smtClean="0">
                <a:solidFill>
                  <a:srgbClr val="000000"/>
                </a:solidFill>
                <a:latin typeface="DFKai-SB" panose="03000509000000000000" pitchFamily="65" charset="-120"/>
              </a:rPr>
              <a:t>平日愛束起烏黑的馬尾，走起路來馬尾就</a:t>
            </a:r>
            <a:endParaRPr lang="en-US" altLang="zh-TW" sz="3000" spc="300" dirty="0" smtClean="0">
              <a:solidFill>
                <a:srgbClr val="000000"/>
              </a:solidFill>
              <a:latin typeface="DFKai-SB" panose="03000509000000000000" pitchFamily="65" charset="-120"/>
            </a:endParaRPr>
          </a:p>
          <a:p>
            <a:pPr eaLnBrk="1" hangingPunct="1">
              <a:lnSpc>
                <a:spcPts val="45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3000" spc="300" dirty="0" smtClean="0">
                <a:solidFill>
                  <a:srgbClr val="000000"/>
                </a:solidFill>
                <a:latin typeface="DFKai-SB" panose="03000509000000000000" pitchFamily="65" charset="-120"/>
              </a:rPr>
              <a:t>兩邊擺動，十分有趣。她有一張瓜子臉，</a:t>
            </a:r>
            <a:endParaRPr lang="en-US" altLang="zh-TW" sz="3000" spc="300" dirty="0" smtClean="0">
              <a:solidFill>
                <a:srgbClr val="000000"/>
              </a:solidFill>
              <a:latin typeface="DFKai-SB" panose="03000509000000000000" pitchFamily="65" charset="-120"/>
            </a:endParaRPr>
          </a:p>
          <a:p>
            <a:pPr eaLnBrk="1" hangingPunct="1">
              <a:lnSpc>
                <a:spcPts val="45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3000" spc="300" dirty="0" smtClean="0">
                <a:solidFill>
                  <a:srgbClr val="000000"/>
                </a:solidFill>
                <a:latin typeface="DFKai-SB" panose="03000509000000000000" pitchFamily="65" charset="-120"/>
              </a:rPr>
              <a:t>彎彎的眉毛下有一雙黑溜溜的眼睛，像寶石般發出閃亮的光芒，再加上一張細小的嘴巴，十分漂亮。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zh-HK" altLang="en-US" sz="3000" dirty="0" smtClean="0">
              <a:solidFill>
                <a:srgbClr val="FFFFFF"/>
              </a:solidFill>
              <a:ea typeface="PMingLiU" panose="02020500000000000000" pitchFamily="18" charset="-120"/>
            </a:endParaRPr>
          </a:p>
        </p:txBody>
      </p:sp>
      <p:sp>
        <p:nvSpPr>
          <p:cNvPr id="17419" name="日期版面配置區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HK" altLang="en-US" sz="1200" smtClean="0">
                <a:latin typeface="Times New Roman" panose="02020603050405020304" pitchFamily="18" charset="0"/>
              </a:rPr>
              <a:t>單元三 描寫單元</a:t>
            </a:r>
            <a:r>
              <a:rPr lang="en-US" altLang="zh-HK" sz="1200" smtClean="0">
                <a:latin typeface="Times New Roman" panose="02020603050405020304" pitchFamily="18" charset="0"/>
              </a:rPr>
              <a:t>(</a:t>
            </a:r>
            <a:r>
              <a:rPr lang="zh-HK" altLang="en-US" sz="1200" smtClean="0">
                <a:latin typeface="Times New Roman" panose="02020603050405020304" pitchFamily="18" charset="0"/>
              </a:rPr>
              <a:t>人物</a:t>
            </a:r>
            <a:r>
              <a:rPr lang="en-US" altLang="zh-HK" sz="1200" smtClean="0">
                <a:latin typeface="Times New Roman" panose="02020603050405020304" pitchFamily="18" charset="0"/>
              </a:rPr>
              <a:t>) (</a:t>
            </a:r>
            <a:r>
              <a:rPr lang="zh-HK" altLang="en-US" sz="1200" smtClean="0">
                <a:latin typeface="Times New Roman" panose="02020603050405020304" pitchFamily="18" charset="0"/>
              </a:rPr>
              <a:t>閱讀</a:t>
            </a:r>
            <a:r>
              <a:rPr lang="en-US" altLang="zh-HK" sz="1200" smtClean="0">
                <a:latin typeface="Times New Roman" panose="02020603050405020304" pitchFamily="18" charset="0"/>
              </a:rPr>
              <a:t>)</a:t>
            </a:r>
            <a:endParaRPr lang="en-US" altLang="zh-TW" sz="1200">
              <a:latin typeface="Times New Roman" panose="02020603050405020304" pitchFamily="18" charset="0"/>
            </a:endParaRPr>
          </a:p>
        </p:txBody>
      </p:sp>
      <p:sp>
        <p:nvSpPr>
          <p:cNvPr id="17420" name="頁尾版面配置區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>
                <a:latin typeface="Times New Roman" panose="02020603050405020304" pitchFamily="18" charset="0"/>
              </a:rPr>
              <a:t>教育局教育心理服務</a:t>
            </a:r>
            <a:r>
              <a:rPr lang="en-US" altLang="zh-TW" sz="1200" smtClean="0">
                <a:latin typeface="Times New Roman" panose="02020603050405020304" pitchFamily="18" charset="0"/>
              </a:rPr>
              <a:t>(</a:t>
            </a:r>
            <a:r>
              <a:rPr lang="zh-TW" altLang="en-US" sz="1200" smtClean="0">
                <a:latin typeface="Times New Roman" panose="02020603050405020304" pitchFamily="18" charset="0"/>
              </a:rPr>
              <a:t>新界東</a:t>
            </a:r>
            <a:r>
              <a:rPr lang="en-US" altLang="zh-TW" sz="1200" smtClean="0">
                <a:latin typeface="Times New Roman" panose="02020603050405020304" pitchFamily="18" charset="0"/>
              </a:rPr>
              <a:t>)</a:t>
            </a:r>
            <a:r>
              <a:rPr lang="zh-TW" altLang="en-US" sz="1200" smtClean="0">
                <a:latin typeface="Times New Roman" panose="02020603050405020304" pitchFamily="18" charset="0"/>
              </a:rPr>
              <a:t>組 </a:t>
            </a:r>
            <a:r>
              <a:rPr lang="en-US" altLang="zh-TW" sz="1200" smtClean="0">
                <a:latin typeface="Times New Roman" panose="02020603050405020304" pitchFamily="18" charset="0"/>
              </a:rPr>
              <a:t>©2019</a:t>
            </a:r>
          </a:p>
        </p:txBody>
      </p:sp>
      <p:sp>
        <p:nvSpPr>
          <p:cNvPr id="17421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108F05-C946-45D2-BFED-AC06FBAD6015}" type="slidenum">
              <a:rPr lang="en-US" altLang="zh-TW" sz="12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zh-TW" sz="1200" smtClean="0">
              <a:latin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15888" y="4959350"/>
            <a:ext cx="8570912" cy="46037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2400" dirty="0" smtClean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身材</a:t>
            </a:r>
            <a:r>
              <a:rPr lang="en-US" altLang="zh-TW" sz="24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) </a:t>
            </a:r>
            <a:r>
              <a:rPr lang="en-US" altLang="zh-TW" sz="24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en-US" altLang="zh-TW" sz="24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馬尾</a:t>
            </a:r>
            <a:r>
              <a:rPr lang="en-US" altLang="zh-TW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/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頭髮</a:t>
            </a:r>
            <a:r>
              <a:rPr lang="en-US" altLang="zh-TW" sz="24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) </a:t>
            </a:r>
            <a:r>
              <a:rPr lang="en-US" altLang="zh-TW" sz="24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en-US" altLang="zh-TW" sz="24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臉</a:t>
            </a:r>
            <a:r>
              <a:rPr lang="en-US" altLang="zh-TW" sz="24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) </a:t>
            </a:r>
            <a:r>
              <a:rPr lang="en-US" altLang="zh-TW" sz="24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en-US" altLang="zh-TW" sz="24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眉毛</a:t>
            </a:r>
            <a:r>
              <a:rPr lang="en-US" altLang="zh-TW" sz="24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) </a:t>
            </a:r>
            <a:r>
              <a:rPr lang="en-US" altLang="zh-TW" sz="24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en-US" altLang="zh-TW" sz="24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眼睛</a:t>
            </a:r>
            <a:r>
              <a:rPr lang="en-US" altLang="zh-TW" sz="24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r>
              <a:rPr lang="en-US" altLang="zh-TW" sz="24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  <a:sym typeface="Wingdings" panose="05000000000000000000" pitchFamily="2" charset="2"/>
              </a:rPr>
              <a:t> </a:t>
            </a:r>
            <a:r>
              <a:rPr lang="en-US" altLang="zh-TW" sz="24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嘴巴</a:t>
            </a:r>
            <a:r>
              <a:rPr lang="en-US" altLang="zh-TW" sz="24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)  </a:t>
            </a:r>
            <a:endParaRPr lang="zh-TW" altLang="en-US" sz="2400" dirty="0">
              <a:solidFill>
                <a:srgbClr val="00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15888" y="5556250"/>
            <a:ext cx="8370887" cy="4619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400" dirty="0">
                <a:solidFill>
                  <a:srgbClr val="000000"/>
                </a:solidFill>
                <a:latin typeface="DFKai-SB" panose="03000509000000000000" pitchFamily="65" charset="-120"/>
              </a:rPr>
              <a:t>描寫順序： 先整體後局部 </a:t>
            </a:r>
            <a:r>
              <a:rPr lang="en-US" altLang="zh-TW" sz="2400" dirty="0">
                <a:solidFill>
                  <a:srgbClr val="000000"/>
                </a:solidFill>
                <a:latin typeface="DFKai-SB" panose="03000509000000000000" pitchFamily="65" charset="-120"/>
              </a:rPr>
              <a:t>/ </a:t>
            </a:r>
            <a:r>
              <a:rPr lang="zh-TW" altLang="en-US" sz="2400" dirty="0">
                <a:solidFill>
                  <a:srgbClr val="000000"/>
                </a:solidFill>
                <a:latin typeface="DFKai-SB" panose="03000509000000000000" pitchFamily="65" charset="-120"/>
              </a:rPr>
              <a:t>先局部後整體 </a:t>
            </a:r>
            <a:r>
              <a:rPr lang="en-US" altLang="zh-TW" sz="2400" dirty="0">
                <a:solidFill>
                  <a:srgbClr val="000000"/>
                </a:solidFill>
                <a:latin typeface="DFKai-SB" panose="03000509000000000000" pitchFamily="65" charset="-120"/>
              </a:rPr>
              <a:t>/ </a:t>
            </a:r>
            <a:r>
              <a:rPr lang="zh-TW" altLang="en-US" sz="2400" dirty="0">
                <a:solidFill>
                  <a:srgbClr val="000000"/>
                </a:solidFill>
                <a:latin typeface="DFKai-SB" panose="03000509000000000000" pitchFamily="65" charset="-120"/>
              </a:rPr>
              <a:t>由上而下</a:t>
            </a:r>
          </a:p>
        </p:txBody>
      </p:sp>
      <p:sp>
        <p:nvSpPr>
          <p:cNvPr id="19" name="橢圓 18"/>
          <p:cNvSpPr/>
          <p:nvPr/>
        </p:nvSpPr>
        <p:spPr>
          <a:xfrm>
            <a:off x="1811338" y="5599113"/>
            <a:ext cx="2305050" cy="46831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6414790" y="1391033"/>
            <a:ext cx="884237" cy="4318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HK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1560" y="4219389"/>
            <a:ext cx="820738" cy="4318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HK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299027" y="2569804"/>
            <a:ext cx="441325" cy="4318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HK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959225" y="1944638"/>
            <a:ext cx="884238" cy="47625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HK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3" name="直線接點 12"/>
          <p:cNvCxnSpPr/>
          <p:nvPr/>
        </p:nvCxnSpPr>
        <p:spPr>
          <a:xfrm flipV="1">
            <a:off x="596107" y="4098739"/>
            <a:ext cx="3780000" cy="3175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6036171" y="3087688"/>
            <a:ext cx="820737" cy="4318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HK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871364" y="3087688"/>
            <a:ext cx="820738" cy="4318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HK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21" name="直線接點 20"/>
          <p:cNvCxnSpPr/>
          <p:nvPr/>
        </p:nvCxnSpPr>
        <p:spPr>
          <a:xfrm>
            <a:off x="616782" y="3553907"/>
            <a:ext cx="7411602" cy="0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標題 1"/>
          <p:cNvSpPr txBox="1">
            <a:spLocks/>
          </p:cNvSpPr>
          <p:nvPr/>
        </p:nvSpPr>
        <p:spPr bwMode="auto">
          <a:xfrm>
            <a:off x="450056" y="87695"/>
            <a:ext cx="8243888" cy="82708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zh-TW" altLang="en-US" b="1" dirty="0" smtClean="0">
                <a:solidFill>
                  <a:srgbClr val="E46C0A"/>
                </a:solidFill>
                <a:latin typeface="DFKai-SB" panose="03000509000000000000" pitchFamily="65" charset="-120"/>
              </a:rPr>
              <a:t>工作紙</a:t>
            </a:r>
            <a:r>
              <a:rPr lang="en-US" altLang="zh-TW" b="1" dirty="0" smtClean="0">
                <a:solidFill>
                  <a:srgbClr val="E46C0A"/>
                </a:solidFill>
                <a:latin typeface="DFKai-SB" panose="03000509000000000000" pitchFamily="65" charset="-120"/>
              </a:rPr>
              <a:t>(</a:t>
            </a:r>
            <a:r>
              <a:rPr lang="zh-TW" altLang="en-US" b="1" dirty="0" smtClean="0">
                <a:solidFill>
                  <a:srgbClr val="E46C0A"/>
                </a:solidFill>
                <a:latin typeface="DFKai-SB" panose="03000509000000000000" pitchFamily="65" charset="-120"/>
              </a:rPr>
              <a:t>一</a:t>
            </a:r>
            <a:r>
              <a:rPr lang="en-US" altLang="zh-TW" b="1" dirty="0" smtClean="0">
                <a:solidFill>
                  <a:srgbClr val="E46C0A"/>
                </a:solidFill>
                <a:latin typeface="DFKai-SB" panose="03000509000000000000" pitchFamily="65" charset="-120"/>
              </a:rPr>
              <a:t>)</a:t>
            </a:r>
            <a:r>
              <a:rPr lang="zh-TW" altLang="en-US" b="1" dirty="0" smtClean="0">
                <a:solidFill>
                  <a:srgbClr val="E46C0A"/>
                </a:solidFill>
                <a:latin typeface="DFKai-SB" panose="03000509000000000000" pitchFamily="65" charset="-120"/>
              </a:rPr>
              <a:t>描寫外貌順序</a:t>
            </a:r>
            <a:endParaRPr lang="zh-HK" altLang="en-US" b="1" dirty="0">
              <a:solidFill>
                <a:srgbClr val="E46C0A"/>
              </a:solidFill>
              <a:latin typeface="DFKai-SB" panose="03000509000000000000" pitchFamily="65" charset="-120"/>
            </a:endParaRPr>
          </a:p>
        </p:txBody>
      </p:sp>
      <p:sp>
        <p:nvSpPr>
          <p:cNvPr id="22" name="Oval Callout 21"/>
          <p:cNvSpPr/>
          <p:nvPr/>
        </p:nvSpPr>
        <p:spPr>
          <a:xfrm>
            <a:off x="162024" y="491778"/>
            <a:ext cx="576064" cy="488950"/>
          </a:xfrm>
          <a:prstGeom prst="wedgeEllipseCallout">
            <a:avLst>
              <a:gd name="adj1" fmla="val 44025"/>
              <a:gd name="adj2" fmla="val 6652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endParaRPr lang="zh-HK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3" name="橢圓 18"/>
          <p:cNvSpPr/>
          <p:nvPr/>
        </p:nvSpPr>
        <p:spPr>
          <a:xfrm>
            <a:off x="6367164" y="5575878"/>
            <a:ext cx="1373188" cy="46831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8" grpId="0" animBg="1"/>
      <p:bldP spid="9" grpId="0" animBg="1"/>
      <p:bldP spid="11" grpId="0" animBg="1"/>
      <p:bldP spid="12" grpId="0" animBg="1"/>
      <p:bldP spid="25" grpId="0" animBg="1"/>
      <p:bldP spid="26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>
          <a:xfrm>
            <a:off x="457200" y="119063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7030A0"/>
                </a:solidFill>
                <a:latin typeface="DFKai-SB" panose="03000509000000000000" pitchFamily="65" charset="-120"/>
              </a:rPr>
              <a:t>小結：人物外貌描寫順序</a:t>
            </a:r>
            <a:endParaRPr lang="en-GB" altLang="zh-TW" dirty="0" smtClean="0">
              <a:solidFill>
                <a:srgbClr val="7030A0"/>
              </a:solidFill>
            </a:endParaRPr>
          </a:p>
        </p:txBody>
      </p:sp>
      <p:pic>
        <p:nvPicPr>
          <p:cNvPr id="10" name="圖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338" y="2708275"/>
            <a:ext cx="2316163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圓角矩形圖說文字 8"/>
          <p:cNvSpPr/>
          <p:nvPr/>
        </p:nvSpPr>
        <p:spPr>
          <a:xfrm>
            <a:off x="2566988" y="1285875"/>
            <a:ext cx="6119812" cy="5022850"/>
          </a:xfrm>
          <a:prstGeom prst="wedgeRoundRectCallout">
            <a:avLst>
              <a:gd name="adj1" fmla="val -64401"/>
              <a:gd name="adj2" fmla="val 7452"/>
              <a:gd name="adj3" fmla="val 16667"/>
            </a:avLst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zh-TW" altLang="en-US" sz="35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你們學會了三種描寫次序：</a:t>
            </a:r>
            <a:endParaRPr lang="en-US" altLang="zh-TW" sz="35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 typeface="Calibri" panose="020F0502020204030204" pitchFamily="34" charset="0"/>
              <a:buAutoNum type="arabicPeriod"/>
              <a:defRPr/>
            </a:pPr>
            <a:r>
              <a:rPr lang="zh-TW" altLang="en-US" sz="3500" dirty="0" smtClean="0">
                <a:solidFill>
                  <a:srgbClr val="FF0000"/>
                </a:solidFill>
                <a:latin typeface="DFKai-SB" panose="03000509000000000000" pitchFamily="65" charset="-120"/>
              </a:rPr>
              <a:t>先整體後局部</a:t>
            </a:r>
            <a:endParaRPr lang="en-US" altLang="zh-TW" sz="3500" dirty="0" smtClean="0">
              <a:solidFill>
                <a:srgbClr val="FF0000"/>
              </a:solidFill>
              <a:latin typeface="DFKai-SB" panose="03000509000000000000" pitchFamily="65" charset="-120"/>
            </a:endParaRPr>
          </a:p>
          <a:p>
            <a:pPr eaLnBrk="1" hangingPunct="1">
              <a:spcBef>
                <a:spcPct val="50000"/>
              </a:spcBef>
              <a:buFont typeface="Calibri" panose="020F0502020204030204" pitchFamily="34" charset="0"/>
              <a:buAutoNum type="arabicPeriod"/>
              <a:defRPr/>
            </a:pPr>
            <a:r>
              <a:rPr lang="zh-TW" altLang="en-US" sz="3500" dirty="0" smtClean="0">
                <a:solidFill>
                  <a:srgbClr val="FF0000"/>
                </a:solidFill>
                <a:latin typeface="DFKai-SB" panose="03000509000000000000" pitchFamily="65" charset="-120"/>
              </a:rPr>
              <a:t>先局部後整體</a:t>
            </a:r>
            <a:endParaRPr lang="en-US" altLang="zh-TW" sz="3500" dirty="0" smtClean="0">
              <a:solidFill>
                <a:srgbClr val="FF0000"/>
              </a:solidFill>
              <a:latin typeface="DFKai-SB" panose="03000509000000000000" pitchFamily="65" charset="-120"/>
            </a:endParaRPr>
          </a:p>
          <a:p>
            <a:pPr eaLnBrk="1" hangingPunct="1">
              <a:spcBef>
                <a:spcPct val="50000"/>
              </a:spcBef>
              <a:buFont typeface="Calibri" panose="020F0502020204030204" pitchFamily="34" charset="0"/>
              <a:buAutoNum type="arabicPeriod"/>
              <a:defRPr/>
            </a:pPr>
            <a:r>
              <a:rPr lang="zh-TW" altLang="en-US" sz="3500" dirty="0" smtClean="0">
                <a:solidFill>
                  <a:srgbClr val="FF0000"/>
                </a:solidFill>
                <a:latin typeface="DFKai-SB" panose="03000509000000000000" pitchFamily="65" charset="-120"/>
              </a:rPr>
              <a:t>先上而下</a:t>
            </a:r>
            <a:endParaRPr lang="en-US" altLang="zh-TW" sz="3500" dirty="0" smtClean="0">
              <a:solidFill>
                <a:srgbClr val="FF0000"/>
              </a:solidFill>
              <a:latin typeface="DFKai-SB" panose="03000509000000000000" pitchFamily="65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zh-TW" altLang="en-US" sz="3500" dirty="0" smtClean="0">
                <a:solidFill>
                  <a:srgbClr val="000000"/>
                </a:solidFill>
                <a:latin typeface="DFKai-SB" panose="03000509000000000000" pitchFamily="65" charset="-120"/>
              </a:rPr>
              <a:t>閱讀人物描寫的文章時，多留意作者用了那種描寫外貌</a:t>
            </a:r>
            <a:r>
              <a:rPr lang="zh-TW" altLang="en-US" sz="3500" dirty="0">
                <a:solidFill>
                  <a:srgbClr val="000000"/>
                </a:solidFill>
                <a:latin typeface="DFKai-SB" panose="03000509000000000000" pitchFamily="65" charset="-120"/>
              </a:rPr>
              <a:t>的</a:t>
            </a:r>
            <a:r>
              <a:rPr lang="zh-TW" altLang="en-US" sz="3500" dirty="0" smtClean="0">
                <a:solidFill>
                  <a:srgbClr val="000000"/>
                </a:solidFill>
                <a:latin typeface="DFKai-SB" panose="03000509000000000000" pitchFamily="65" charset="-120"/>
              </a:rPr>
              <a:t>次序。</a:t>
            </a:r>
            <a:endParaRPr lang="en-US" altLang="zh-TW" sz="35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5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HK" altLang="en-US" sz="1200" smtClean="0">
                <a:latin typeface="Times New Roman" panose="02020603050405020304" pitchFamily="18" charset="0"/>
              </a:rPr>
              <a:t>單元三 描寫單元</a:t>
            </a:r>
            <a:r>
              <a:rPr lang="en-US" altLang="zh-HK" sz="1200" smtClean="0">
                <a:latin typeface="Times New Roman" panose="02020603050405020304" pitchFamily="18" charset="0"/>
              </a:rPr>
              <a:t>(</a:t>
            </a:r>
            <a:r>
              <a:rPr lang="zh-HK" altLang="en-US" sz="1200" smtClean="0">
                <a:latin typeface="Times New Roman" panose="02020603050405020304" pitchFamily="18" charset="0"/>
              </a:rPr>
              <a:t>人物</a:t>
            </a:r>
            <a:r>
              <a:rPr lang="en-US" altLang="zh-HK" sz="1200" smtClean="0">
                <a:latin typeface="Times New Roman" panose="02020603050405020304" pitchFamily="18" charset="0"/>
              </a:rPr>
              <a:t>) (</a:t>
            </a:r>
            <a:r>
              <a:rPr lang="zh-HK" altLang="en-US" sz="1200" smtClean="0">
                <a:latin typeface="Times New Roman" panose="02020603050405020304" pitchFamily="18" charset="0"/>
              </a:rPr>
              <a:t>閱讀</a:t>
            </a:r>
            <a:r>
              <a:rPr lang="en-US" altLang="zh-HK" sz="1200" smtClean="0">
                <a:latin typeface="Times New Roman" panose="02020603050405020304" pitchFamily="18" charset="0"/>
              </a:rPr>
              <a:t>)</a:t>
            </a:r>
            <a:endParaRPr lang="en-US" altLang="zh-TW" sz="1200">
              <a:latin typeface="Times New Roman" panose="02020603050405020304" pitchFamily="18" charset="0"/>
            </a:endParaRPr>
          </a:p>
        </p:txBody>
      </p:sp>
      <p:sp>
        <p:nvSpPr>
          <p:cNvPr id="20486" name="頁尾版面配置區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>
                <a:latin typeface="Times New Roman" panose="02020603050405020304" pitchFamily="18" charset="0"/>
              </a:rPr>
              <a:t>教育局教育心理服務</a:t>
            </a:r>
            <a:r>
              <a:rPr lang="en-US" altLang="zh-TW" sz="1200" smtClean="0">
                <a:latin typeface="Times New Roman" panose="02020603050405020304" pitchFamily="18" charset="0"/>
              </a:rPr>
              <a:t>(</a:t>
            </a:r>
            <a:r>
              <a:rPr lang="zh-TW" altLang="en-US" sz="1200" smtClean="0">
                <a:latin typeface="Times New Roman" panose="02020603050405020304" pitchFamily="18" charset="0"/>
              </a:rPr>
              <a:t>新界東</a:t>
            </a:r>
            <a:r>
              <a:rPr lang="en-US" altLang="zh-TW" sz="1200" smtClean="0">
                <a:latin typeface="Times New Roman" panose="02020603050405020304" pitchFamily="18" charset="0"/>
              </a:rPr>
              <a:t>)</a:t>
            </a:r>
            <a:r>
              <a:rPr lang="zh-TW" altLang="en-US" sz="1200" smtClean="0">
                <a:latin typeface="Times New Roman" panose="02020603050405020304" pitchFamily="18" charset="0"/>
              </a:rPr>
              <a:t>組 </a:t>
            </a:r>
            <a:r>
              <a:rPr lang="en-US" altLang="zh-TW" sz="1200" smtClean="0">
                <a:latin typeface="Times New Roman" panose="02020603050405020304" pitchFamily="18" charset="0"/>
              </a:rPr>
              <a:t>©2019</a:t>
            </a:r>
          </a:p>
        </p:txBody>
      </p:sp>
      <p:sp>
        <p:nvSpPr>
          <p:cNvPr id="2048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80787D-F05C-40A9-AC22-522E12582491}" type="slidenum">
              <a:rPr lang="en-US" altLang="zh-TW" sz="12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zh-TW" sz="120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C:\Users\chanyufung\Desktop\P13608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" t="13519"/>
          <a:stretch>
            <a:fillRect/>
          </a:stretch>
        </p:blipFill>
        <p:spPr bwMode="auto">
          <a:xfrm>
            <a:off x="942975" y="1130300"/>
            <a:ext cx="1871663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標題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80168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zh-TW" altLang="en-US" sz="4800" dirty="0" smtClean="0">
                <a:solidFill>
                  <a:srgbClr val="E46C0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人物外貌描寫順序</a:t>
            </a:r>
            <a:endParaRPr lang="zh-HK" altLang="en-US" sz="4800" dirty="0" smtClean="0">
              <a:solidFill>
                <a:srgbClr val="E46C0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315" name="內容版面配置區 2"/>
          <p:cNvSpPr>
            <a:spLocks noGrp="1"/>
          </p:cNvSpPr>
          <p:nvPr>
            <p:ph idx="1"/>
          </p:nvPr>
        </p:nvSpPr>
        <p:spPr>
          <a:xfrm>
            <a:off x="3327400" y="2427288"/>
            <a:ext cx="5637087" cy="4100513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zh-TW" altLang="en-US" b="1" dirty="0" smtClean="0">
                <a:solidFill>
                  <a:srgbClr val="102C34"/>
                </a:solidFill>
                <a:latin typeface="DFKai-SB" panose="03000509000000000000" pitchFamily="65" charset="-120"/>
              </a:rPr>
              <a:t>描寫次序：</a:t>
            </a:r>
            <a:endParaRPr lang="en-US" altLang="zh-TW" b="1" dirty="0" smtClean="0">
              <a:solidFill>
                <a:srgbClr val="102C34"/>
              </a:solidFill>
              <a:latin typeface="DFKai-SB" panose="03000509000000000000" pitchFamily="65" charset="-120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US" altLang="zh-TW" sz="4000" b="1" dirty="0" smtClean="0">
                <a:solidFill>
                  <a:srgbClr val="C00000"/>
                </a:solidFill>
                <a:latin typeface="DFKai-SB" panose="03000509000000000000" pitchFamily="65" charset="-120"/>
              </a:rPr>
              <a:t>(</a:t>
            </a:r>
            <a:r>
              <a:rPr lang="zh-TW" altLang="en-US" sz="4000" b="1" dirty="0" smtClean="0">
                <a:solidFill>
                  <a:srgbClr val="C00000"/>
                </a:solidFill>
                <a:latin typeface="DFKai-SB" panose="03000509000000000000" pitchFamily="65" charset="-120"/>
              </a:rPr>
              <a:t>一</a:t>
            </a:r>
            <a:r>
              <a:rPr lang="en-US" altLang="zh-TW" sz="4000" b="1" dirty="0" smtClean="0">
                <a:solidFill>
                  <a:srgbClr val="C00000"/>
                </a:solidFill>
                <a:latin typeface="DFKai-SB" panose="03000509000000000000" pitchFamily="65" charset="-120"/>
              </a:rPr>
              <a:t>)</a:t>
            </a:r>
            <a:r>
              <a:rPr lang="zh-TW" altLang="en-US" sz="4000" b="1" dirty="0" smtClean="0">
                <a:solidFill>
                  <a:srgbClr val="C00000"/>
                </a:solidFill>
                <a:latin typeface="DFKai-SB" panose="03000509000000000000" pitchFamily="65" charset="-120"/>
              </a:rPr>
              <a:t>先整體後局部</a:t>
            </a:r>
            <a:endParaRPr lang="en-US" altLang="zh-TW" sz="4000" b="1" dirty="0" smtClean="0">
              <a:solidFill>
                <a:srgbClr val="C00000"/>
              </a:solidFill>
              <a:latin typeface="DFKai-SB" panose="03000509000000000000" pitchFamily="65" charset="-120"/>
            </a:endParaRPr>
          </a:p>
          <a:p>
            <a:pPr marL="0" indent="0" eaLnBrk="1" hangingPunct="1">
              <a:lnSpc>
                <a:spcPct val="150000"/>
              </a:lnSpc>
              <a:buClr>
                <a:schemeClr val="tx1"/>
              </a:buClr>
              <a:buNone/>
            </a:pPr>
            <a:r>
              <a:rPr lang="zh-TW" altLang="en-US" sz="3000" b="1" dirty="0" smtClean="0">
                <a:solidFill>
                  <a:srgbClr val="FF0000"/>
                </a:solidFill>
                <a:latin typeface="DFKai-SB" panose="03000509000000000000" pitchFamily="65" charset="-120"/>
              </a:rPr>
              <a:t>先</a:t>
            </a:r>
            <a:r>
              <a:rPr lang="zh-TW" altLang="en-US" sz="3000" dirty="0" smtClean="0">
                <a:latin typeface="DFKai-SB" panose="03000509000000000000" pitchFamily="65" charset="-120"/>
              </a:rPr>
              <a:t>描寫人物的外形；</a:t>
            </a:r>
            <a:endParaRPr lang="en-US" altLang="zh-TW" sz="3000" dirty="0" smtClean="0">
              <a:latin typeface="DFKai-SB" panose="03000509000000000000" pitchFamily="65" charset="-120"/>
            </a:endParaRPr>
          </a:p>
          <a:p>
            <a:pPr marL="0" indent="0" eaLnBrk="1" hangingPunct="1">
              <a:lnSpc>
                <a:spcPct val="150000"/>
              </a:lnSpc>
              <a:buClr>
                <a:schemeClr val="tx1"/>
              </a:buClr>
              <a:buNone/>
            </a:pPr>
            <a:r>
              <a:rPr lang="zh-TW" altLang="en-US" sz="3000" b="1" dirty="0" smtClean="0">
                <a:solidFill>
                  <a:srgbClr val="FF0000"/>
                </a:solidFill>
                <a:latin typeface="DFKai-SB" panose="03000509000000000000" pitchFamily="65" charset="-120"/>
              </a:rPr>
              <a:t>再</a:t>
            </a:r>
            <a:r>
              <a:rPr lang="zh-TW" altLang="en-US" sz="3000" dirty="0" smtClean="0">
                <a:latin typeface="DFKai-SB" panose="03000509000000000000" pitchFamily="65" charset="-120"/>
              </a:rPr>
              <a:t>縮小範圍，描寫身體其他部位</a:t>
            </a:r>
            <a:endParaRPr lang="en-US" altLang="zh-TW" sz="3000" dirty="0" smtClean="0">
              <a:latin typeface="DFKai-SB" panose="03000509000000000000" pitchFamily="65" charset="-120"/>
            </a:endParaRPr>
          </a:p>
        </p:txBody>
      </p:sp>
      <p:pic>
        <p:nvPicPr>
          <p:cNvPr id="9" name="Picture 9" descr="C:\Users\chanyufung\Desktop\P13608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4076700"/>
            <a:ext cx="1509713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向下箭號 2"/>
          <p:cNvSpPr/>
          <p:nvPr/>
        </p:nvSpPr>
        <p:spPr>
          <a:xfrm>
            <a:off x="1698625" y="3419475"/>
            <a:ext cx="360363" cy="542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HK" altLang="en-US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9388" y="1858963"/>
            <a:ext cx="646112" cy="369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b="1" smtClean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整體</a:t>
            </a:r>
            <a:endParaRPr lang="en-GB" altLang="zh-HK" smtClean="0">
              <a:solidFill>
                <a:srgbClr val="00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9550" y="4849813"/>
            <a:ext cx="646113" cy="36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b="1" smtClean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局部</a:t>
            </a:r>
            <a:endParaRPr lang="en-US" altLang="zh-TW" b="1" smtClean="0">
              <a:solidFill>
                <a:srgbClr val="C0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3" name="圓角矩形圖說文字 12"/>
          <p:cNvSpPr/>
          <p:nvPr/>
        </p:nvSpPr>
        <p:spPr>
          <a:xfrm>
            <a:off x="4415631" y="1130300"/>
            <a:ext cx="3959225" cy="1296988"/>
          </a:xfrm>
          <a:prstGeom prst="wedgeRoundRectCallout">
            <a:avLst>
              <a:gd name="adj1" fmla="val 62440"/>
              <a:gd name="adj2" fmla="val 1642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kumimoji="0" lang="zh-TW" altLang="en-US" sz="2800" b="1" smtClean="0">
                <a:solidFill>
                  <a:srgbClr val="C00000"/>
                </a:solidFill>
                <a:latin typeface="DFKai-SB" panose="03000509000000000000" pitchFamily="65" charset="-120"/>
              </a:rPr>
              <a:t>我們可以怎樣</a:t>
            </a:r>
            <a:endParaRPr kumimoji="0" lang="en-US" altLang="zh-TW" sz="2800" b="1" smtClean="0">
              <a:solidFill>
                <a:srgbClr val="C00000"/>
              </a:solidFill>
              <a:latin typeface="DFKai-SB" panose="03000509000000000000" pitchFamily="65" charset="-120"/>
            </a:endParaRPr>
          </a:p>
          <a:p>
            <a:pPr eaLnBrk="1" hangingPunct="1">
              <a:buFontTx/>
              <a:buNone/>
              <a:defRPr/>
            </a:pPr>
            <a:r>
              <a:rPr kumimoji="0" lang="zh-TW" altLang="en-US" sz="2800" b="1" smtClean="0">
                <a:solidFill>
                  <a:srgbClr val="C00000"/>
                </a:solidFill>
                <a:latin typeface="DFKai-SB" panose="03000509000000000000" pitchFamily="65" charset="-120"/>
              </a:rPr>
              <a:t>描寫人物的外貌呢？ </a:t>
            </a:r>
          </a:p>
        </p:txBody>
      </p:sp>
      <p:sp>
        <p:nvSpPr>
          <p:cNvPr id="4106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HK" altLang="en-US" sz="1200" smtClean="0">
                <a:latin typeface="Times New Roman" panose="02020603050405020304" pitchFamily="18" charset="0"/>
              </a:rPr>
              <a:t>單元三 描寫單元</a:t>
            </a:r>
            <a:r>
              <a:rPr lang="en-US" altLang="zh-HK" sz="1200" smtClean="0">
                <a:latin typeface="Times New Roman" panose="02020603050405020304" pitchFamily="18" charset="0"/>
              </a:rPr>
              <a:t>(</a:t>
            </a:r>
            <a:r>
              <a:rPr lang="zh-HK" altLang="en-US" sz="1200" smtClean="0">
                <a:latin typeface="Times New Roman" panose="02020603050405020304" pitchFamily="18" charset="0"/>
              </a:rPr>
              <a:t>人物</a:t>
            </a:r>
            <a:r>
              <a:rPr lang="en-US" altLang="zh-HK" sz="1200" smtClean="0">
                <a:latin typeface="Times New Roman" panose="02020603050405020304" pitchFamily="18" charset="0"/>
              </a:rPr>
              <a:t>) (</a:t>
            </a:r>
            <a:r>
              <a:rPr lang="zh-HK" altLang="en-US" sz="1200" smtClean="0">
                <a:latin typeface="Times New Roman" panose="02020603050405020304" pitchFamily="18" charset="0"/>
              </a:rPr>
              <a:t>閱讀</a:t>
            </a:r>
            <a:r>
              <a:rPr lang="en-US" altLang="zh-HK" sz="1200" smtClean="0">
                <a:latin typeface="Times New Roman" panose="02020603050405020304" pitchFamily="18" charset="0"/>
              </a:rPr>
              <a:t>)</a:t>
            </a:r>
            <a:endParaRPr lang="en-US" altLang="zh-TW" sz="1200">
              <a:latin typeface="Times New Roman" panose="02020603050405020304" pitchFamily="18" charset="0"/>
            </a:endParaRPr>
          </a:p>
        </p:txBody>
      </p:sp>
      <p:sp>
        <p:nvSpPr>
          <p:cNvPr id="4107" name="頁尾版面配置區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>
                <a:latin typeface="Times New Roman" panose="02020603050405020304" pitchFamily="18" charset="0"/>
              </a:rPr>
              <a:t>教育局教育心理服務</a:t>
            </a:r>
            <a:r>
              <a:rPr lang="en-US" altLang="zh-TW" sz="1200" smtClean="0">
                <a:latin typeface="Times New Roman" panose="02020603050405020304" pitchFamily="18" charset="0"/>
              </a:rPr>
              <a:t>(</a:t>
            </a:r>
            <a:r>
              <a:rPr lang="zh-TW" altLang="en-US" sz="1200" smtClean="0">
                <a:latin typeface="Times New Roman" panose="02020603050405020304" pitchFamily="18" charset="0"/>
              </a:rPr>
              <a:t>新界東</a:t>
            </a:r>
            <a:r>
              <a:rPr lang="en-US" altLang="zh-TW" sz="1200" smtClean="0">
                <a:latin typeface="Times New Roman" panose="02020603050405020304" pitchFamily="18" charset="0"/>
              </a:rPr>
              <a:t>)</a:t>
            </a:r>
            <a:r>
              <a:rPr lang="zh-TW" altLang="en-US" sz="1200" smtClean="0">
                <a:latin typeface="Times New Roman" panose="02020603050405020304" pitchFamily="18" charset="0"/>
              </a:rPr>
              <a:t>組 </a:t>
            </a:r>
            <a:r>
              <a:rPr lang="en-US" altLang="zh-TW" sz="1200" smtClean="0">
                <a:latin typeface="Times New Roman" panose="02020603050405020304" pitchFamily="18" charset="0"/>
              </a:rPr>
              <a:t>©2019</a:t>
            </a:r>
          </a:p>
        </p:txBody>
      </p:sp>
      <p:sp>
        <p:nvSpPr>
          <p:cNvPr id="4108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147956-5A36-401B-9BE3-02016B1898C1}" type="slidenum">
              <a:rPr lang="en-US" altLang="zh-TW" sz="12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zh-TW" sz="120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/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內容版面配置區 2"/>
          <p:cNvSpPr>
            <a:spLocks noGrp="1"/>
          </p:cNvSpPr>
          <p:nvPr>
            <p:ph idx="1"/>
          </p:nvPr>
        </p:nvSpPr>
        <p:spPr>
          <a:xfrm>
            <a:off x="3767138" y="2349500"/>
            <a:ext cx="5111750" cy="4100513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zh-TW" altLang="en-US" b="1" dirty="0" smtClean="0">
                <a:solidFill>
                  <a:srgbClr val="102C34"/>
                </a:solidFill>
                <a:latin typeface="DFKai-SB" panose="03000509000000000000" pitchFamily="65" charset="-120"/>
              </a:rPr>
              <a:t>描寫次序：</a:t>
            </a:r>
            <a:endParaRPr lang="en-US" altLang="zh-TW" b="1" dirty="0" smtClean="0">
              <a:solidFill>
                <a:srgbClr val="102C34"/>
              </a:solidFill>
              <a:latin typeface="DFKai-SB" panose="03000509000000000000" pitchFamily="65" charset="-12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zh-TW" sz="4000" b="1" dirty="0" smtClean="0">
                <a:solidFill>
                  <a:srgbClr val="C00000"/>
                </a:solidFill>
                <a:latin typeface="DFKai-SB" panose="03000509000000000000" pitchFamily="65" charset="-120"/>
              </a:rPr>
              <a:t>(</a:t>
            </a:r>
            <a:r>
              <a:rPr lang="zh-TW" altLang="en-US" sz="4000" b="1" dirty="0" smtClean="0">
                <a:solidFill>
                  <a:srgbClr val="C00000"/>
                </a:solidFill>
                <a:latin typeface="DFKai-SB" panose="03000509000000000000" pitchFamily="65" charset="-120"/>
              </a:rPr>
              <a:t>二</a:t>
            </a:r>
            <a:r>
              <a:rPr lang="en-US" altLang="zh-TW" sz="4000" b="1" dirty="0" smtClean="0">
                <a:solidFill>
                  <a:srgbClr val="C00000"/>
                </a:solidFill>
                <a:latin typeface="DFKai-SB" panose="03000509000000000000" pitchFamily="65" charset="-120"/>
              </a:rPr>
              <a:t>)</a:t>
            </a:r>
            <a:r>
              <a:rPr lang="zh-TW" altLang="en-US" sz="4000" b="1" dirty="0" smtClean="0">
                <a:solidFill>
                  <a:srgbClr val="C00000"/>
                </a:solidFill>
                <a:latin typeface="DFKai-SB" panose="03000509000000000000" pitchFamily="65" charset="-120"/>
              </a:rPr>
              <a:t>先局部後整體</a:t>
            </a:r>
            <a:endParaRPr lang="en-US" altLang="zh-TW" sz="4000" b="1" dirty="0" smtClean="0">
              <a:solidFill>
                <a:srgbClr val="C00000"/>
              </a:solidFill>
              <a:latin typeface="DFKai-SB" panose="03000509000000000000" pitchFamily="65" charset="-12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zh-TW" altLang="en-US" b="1" dirty="0" smtClean="0">
                <a:solidFill>
                  <a:srgbClr val="FF0000"/>
                </a:solidFill>
                <a:latin typeface="DFKai-SB" panose="03000509000000000000" pitchFamily="65" charset="-120"/>
              </a:rPr>
              <a:t>先</a:t>
            </a:r>
            <a:r>
              <a:rPr lang="zh-TW" altLang="en-US" dirty="0" smtClean="0">
                <a:solidFill>
                  <a:srgbClr val="000000"/>
                </a:solidFill>
                <a:latin typeface="DFKai-SB" panose="03000509000000000000" pitchFamily="65" charset="-120"/>
              </a:rPr>
              <a:t>描寫身體某</a:t>
            </a:r>
            <a:r>
              <a:rPr lang="en-US" altLang="zh-TW" dirty="0" smtClean="0">
                <a:solidFill>
                  <a:srgbClr val="000000"/>
                </a:solidFill>
                <a:latin typeface="DFKai-SB" panose="03000509000000000000" pitchFamily="65" charset="-120"/>
              </a:rPr>
              <a:t>/</a:t>
            </a:r>
            <a:r>
              <a:rPr lang="zh-TW" altLang="en-US" dirty="0" smtClean="0">
                <a:solidFill>
                  <a:srgbClr val="000000"/>
                </a:solidFill>
                <a:latin typeface="DFKai-SB" panose="03000509000000000000" pitchFamily="65" charset="-120"/>
              </a:rPr>
              <a:t>某些部份；</a:t>
            </a:r>
            <a:endParaRPr lang="en-US" altLang="zh-TW" dirty="0" smtClean="0">
              <a:solidFill>
                <a:srgbClr val="000000"/>
              </a:solidFill>
              <a:latin typeface="DFKai-SB" panose="03000509000000000000" pitchFamily="65" charset="-12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zh-TW" altLang="en-US" b="1" dirty="0" smtClean="0">
                <a:solidFill>
                  <a:srgbClr val="FF0000"/>
                </a:solidFill>
                <a:latin typeface="DFKai-SB" panose="03000509000000000000" pitchFamily="65" charset="-120"/>
              </a:rPr>
              <a:t>再</a:t>
            </a:r>
            <a:r>
              <a:rPr lang="zh-TW" altLang="en-US" dirty="0" smtClean="0">
                <a:solidFill>
                  <a:srgbClr val="000000"/>
                </a:solidFill>
                <a:latin typeface="DFKai-SB" panose="03000509000000000000" pitchFamily="65" charset="-120"/>
              </a:rPr>
              <a:t>擴展至描寫外形</a:t>
            </a:r>
            <a:endParaRPr lang="en-US" altLang="zh-TW" sz="3000" dirty="0" smtClean="0">
              <a:latin typeface="DFKai-SB" panose="03000509000000000000" pitchFamily="65" charset="-120"/>
            </a:endParaRPr>
          </a:p>
        </p:txBody>
      </p:sp>
      <p:pic>
        <p:nvPicPr>
          <p:cNvPr id="9" name="Picture 9" descr="C:\Users\chanyufung\Desktop\P13608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" t="13519"/>
          <a:stretch>
            <a:fillRect/>
          </a:stretch>
        </p:blipFill>
        <p:spPr bwMode="auto">
          <a:xfrm>
            <a:off x="942975" y="4037013"/>
            <a:ext cx="1871663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:\Users\chanyufung\Desktop\P13608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1289050"/>
            <a:ext cx="15113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向下箭號 12"/>
          <p:cNvSpPr/>
          <p:nvPr/>
        </p:nvSpPr>
        <p:spPr>
          <a:xfrm>
            <a:off x="1698625" y="3419475"/>
            <a:ext cx="360363" cy="542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HK" altLang="en-US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15900" y="4937125"/>
            <a:ext cx="647700" cy="36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b="1" smtClean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整體</a:t>
            </a:r>
            <a:endParaRPr lang="en-GB" altLang="zh-HK" smtClean="0">
              <a:solidFill>
                <a:srgbClr val="00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41300" y="2124075"/>
            <a:ext cx="646113" cy="369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b="1" smtClean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局部</a:t>
            </a:r>
            <a:endParaRPr lang="en-US" altLang="zh-TW" b="1" smtClean="0">
              <a:solidFill>
                <a:srgbClr val="C0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5" name="圓角矩形圖說文字 14"/>
          <p:cNvSpPr/>
          <p:nvPr/>
        </p:nvSpPr>
        <p:spPr>
          <a:xfrm>
            <a:off x="4500563" y="1019175"/>
            <a:ext cx="3959225" cy="1296988"/>
          </a:xfrm>
          <a:prstGeom prst="wedgeRoundRectCallout">
            <a:avLst>
              <a:gd name="adj1" fmla="val 49526"/>
              <a:gd name="adj2" fmla="val 7252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kumimoji="0" lang="zh-TW" altLang="en-US" sz="2800" b="1" smtClean="0">
                <a:solidFill>
                  <a:srgbClr val="C00000"/>
                </a:solidFill>
                <a:latin typeface="DFKai-SB" panose="03000509000000000000" pitchFamily="65" charset="-120"/>
              </a:rPr>
              <a:t>我們可以怎樣</a:t>
            </a:r>
            <a:endParaRPr kumimoji="0" lang="en-US" altLang="zh-TW" sz="2800" b="1" smtClean="0">
              <a:solidFill>
                <a:srgbClr val="C00000"/>
              </a:solidFill>
              <a:latin typeface="DFKai-SB" panose="03000509000000000000" pitchFamily="65" charset="-120"/>
            </a:endParaRPr>
          </a:p>
          <a:p>
            <a:pPr eaLnBrk="1" hangingPunct="1">
              <a:buFontTx/>
              <a:buNone/>
              <a:defRPr/>
            </a:pPr>
            <a:r>
              <a:rPr kumimoji="0" lang="zh-TW" altLang="en-US" sz="2800" b="1" smtClean="0">
                <a:solidFill>
                  <a:srgbClr val="C00000"/>
                </a:solidFill>
                <a:latin typeface="DFKai-SB" panose="03000509000000000000" pitchFamily="65" charset="-120"/>
              </a:rPr>
              <a:t>描寫人物的外貌呢？ </a:t>
            </a:r>
          </a:p>
        </p:txBody>
      </p:sp>
      <p:sp>
        <p:nvSpPr>
          <p:cNvPr id="5130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HK" altLang="en-US" sz="1200" smtClean="0">
                <a:latin typeface="Times New Roman" panose="02020603050405020304" pitchFamily="18" charset="0"/>
              </a:rPr>
              <a:t>單元三 描寫單元</a:t>
            </a:r>
            <a:r>
              <a:rPr lang="en-US" altLang="zh-HK" sz="1200" smtClean="0">
                <a:latin typeface="Times New Roman" panose="02020603050405020304" pitchFamily="18" charset="0"/>
              </a:rPr>
              <a:t>(</a:t>
            </a:r>
            <a:r>
              <a:rPr lang="zh-HK" altLang="en-US" sz="1200" smtClean="0">
                <a:latin typeface="Times New Roman" panose="02020603050405020304" pitchFamily="18" charset="0"/>
              </a:rPr>
              <a:t>人物</a:t>
            </a:r>
            <a:r>
              <a:rPr lang="en-US" altLang="zh-HK" sz="1200" smtClean="0">
                <a:latin typeface="Times New Roman" panose="02020603050405020304" pitchFamily="18" charset="0"/>
              </a:rPr>
              <a:t>) (</a:t>
            </a:r>
            <a:r>
              <a:rPr lang="zh-HK" altLang="en-US" sz="1200" smtClean="0">
                <a:latin typeface="Times New Roman" panose="02020603050405020304" pitchFamily="18" charset="0"/>
              </a:rPr>
              <a:t>閱讀</a:t>
            </a:r>
            <a:r>
              <a:rPr lang="en-US" altLang="zh-HK" sz="1200" smtClean="0">
                <a:latin typeface="Times New Roman" panose="02020603050405020304" pitchFamily="18" charset="0"/>
              </a:rPr>
              <a:t>)</a:t>
            </a:r>
            <a:endParaRPr lang="en-US" altLang="zh-TW" sz="1200">
              <a:latin typeface="Times New Roman" panose="02020603050405020304" pitchFamily="18" charset="0"/>
            </a:endParaRPr>
          </a:p>
        </p:txBody>
      </p:sp>
      <p:sp>
        <p:nvSpPr>
          <p:cNvPr id="5131" name="頁尾版面配置區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>
                <a:latin typeface="Times New Roman" panose="02020603050405020304" pitchFamily="18" charset="0"/>
              </a:rPr>
              <a:t>教育局教育心理服務</a:t>
            </a:r>
            <a:r>
              <a:rPr lang="en-US" altLang="zh-TW" sz="1200" smtClean="0">
                <a:latin typeface="Times New Roman" panose="02020603050405020304" pitchFamily="18" charset="0"/>
              </a:rPr>
              <a:t>(</a:t>
            </a:r>
            <a:r>
              <a:rPr lang="zh-TW" altLang="en-US" sz="1200" smtClean="0">
                <a:latin typeface="Times New Roman" panose="02020603050405020304" pitchFamily="18" charset="0"/>
              </a:rPr>
              <a:t>新界東</a:t>
            </a:r>
            <a:r>
              <a:rPr lang="en-US" altLang="zh-TW" sz="1200" smtClean="0">
                <a:latin typeface="Times New Roman" panose="02020603050405020304" pitchFamily="18" charset="0"/>
              </a:rPr>
              <a:t>)</a:t>
            </a:r>
            <a:r>
              <a:rPr lang="zh-TW" altLang="en-US" sz="1200" smtClean="0">
                <a:latin typeface="Times New Roman" panose="02020603050405020304" pitchFamily="18" charset="0"/>
              </a:rPr>
              <a:t>組 </a:t>
            </a:r>
            <a:r>
              <a:rPr lang="en-US" altLang="zh-TW" sz="1200" smtClean="0">
                <a:latin typeface="Times New Roman" panose="02020603050405020304" pitchFamily="18" charset="0"/>
              </a:rPr>
              <a:t>©2019</a:t>
            </a:r>
          </a:p>
        </p:txBody>
      </p:sp>
      <p:sp>
        <p:nvSpPr>
          <p:cNvPr id="513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BE0354-3517-452F-B410-355DCDCECBE8}" type="slidenum">
              <a:rPr lang="en-US" altLang="zh-TW" sz="12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zh-TW" sz="1200" smtClean="0">
              <a:latin typeface="Times New Roman" panose="02020603050405020304" pitchFamily="18" charset="0"/>
            </a:endParaRPr>
          </a:p>
        </p:txBody>
      </p:sp>
      <p:sp>
        <p:nvSpPr>
          <p:cNvPr id="16" name="標題 1"/>
          <p:cNvSpPr>
            <a:spLocks noGrp="1"/>
          </p:cNvSpPr>
          <p:nvPr>
            <p:ph type="title"/>
          </p:nvPr>
        </p:nvSpPr>
        <p:spPr>
          <a:xfrm>
            <a:off x="442913" y="116632"/>
            <a:ext cx="8243887" cy="80168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zh-TW" altLang="en-US" sz="4800" dirty="0" smtClean="0">
                <a:solidFill>
                  <a:srgbClr val="E46C0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人物外貌描寫順序</a:t>
            </a:r>
            <a:endParaRPr lang="zh-HK" altLang="en-US" sz="4800" dirty="0" smtClean="0">
              <a:solidFill>
                <a:srgbClr val="E46C0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/>
      <p:bldP spid="13" grpId="0" animBg="1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Users\chanyufung\Desktop\2018-03-27-PHOTO-000006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076700"/>
            <a:ext cx="1455738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內容版面配置區 2"/>
          <p:cNvSpPr>
            <a:spLocks noGrp="1"/>
          </p:cNvSpPr>
          <p:nvPr>
            <p:ph idx="1"/>
          </p:nvPr>
        </p:nvSpPr>
        <p:spPr>
          <a:xfrm>
            <a:off x="3767138" y="2349500"/>
            <a:ext cx="5111750" cy="4100513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zh-TW" altLang="en-US" b="1" dirty="0" smtClean="0">
                <a:solidFill>
                  <a:srgbClr val="102C34"/>
                </a:solidFill>
                <a:latin typeface="DFKai-SB" panose="03000509000000000000" pitchFamily="65" charset="-120"/>
              </a:rPr>
              <a:t>描寫次序：</a:t>
            </a:r>
            <a:endParaRPr lang="en-US" altLang="zh-TW" b="1" dirty="0" smtClean="0">
              <a:solidFill>
                <a:srgbClr val="102C34"/>
              </a:solidFill>
              <a:latin typeface="DFKai-SB" panose="03000509000000000000" pitchFamily="65" charset="-120"/>
            </a:endParaRPr>
          </a:p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TW" sz="4000" b="1" dirty="0" smtClean="0">
                <a:solidFill>
                  <a:srgbClr val="C00000"/>
                </a:solidFill>
                <a:latin typeface="DFKai-SB" panose="03000509000000000000" pitchFamily="65" charset="-120"/>
              </a:rPr>
              <a:t>(</a:t>
            </a:r>
            <a:r>
              <a:rPr lang="zh-TW" altLang="en-US" sz="4000" b="1" dirty="0" smtClean="0">
                <a:solidFill>
                  <a:srgbClr val="C00000"/>
                </a:solidFill>
                <a:latin typeface="DFKai-SB" panose="03000509000000000000" pitchFamily="65" charset="-120"/>
              </a:rPr>
              <a:t>三</a:t>
            </a:r>
            <a:r>
              <a:rPr lang="en-US" altLang="zh-TW" sz="4000" b="1" dirty="0" smtClean="0">
                <a:solidFill>
                  <a:srgbClr val="C00000"/>
                </a:solidFill>
                <a:latin typeface="DFKai-SB" panose="03000509000000000000" pitchFamily="65" charset="-120"/>
              </a:rPr>
              <a:t>)</a:t>
            </a:r>
            <a:r>
              <a:rPr lang="zh-TW" altLang="en-US" sz="4000" b="1" dirty="0" smtClean="0">
                <a:solidFill>
                  <a:srgbClr val="C00000"/>
                </a:solidFill>
                <a:latin typeface="DFKai-SB" panose="03000509000000000000" pitchFamily="65" charset="-120"/>
              </a:rPr>
              <a:t>先上而下</a:t>
            </a:r>
            <a:endParaRPr lang="en-US" altLang="zh-TW" sz="4000" b="1" dirty="0" smtClean="0">
              <a:solidFill>
                <a:srgbClr val="C00000"/>
              </a:solidFill>
              <a:latin typeface="DFKai-SB" panose="03000509000000000000" pitchFamily="65" charset="-120"/>
            </a:endParaRPr>
          </a:p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TW" altLang="en-US" dirty="0" smtClean="0">
                <a:solidFill>
                  <a:srgbClr val="000000"/>
                </a:solidFill>
                <a:latin typeface="DFKai-SB" panose="03000509000000000000" pitchFamily="65" charset="-120"/>
              </a:rPr>
              <a:t>髮型　　眉毛　　眼睛</a:t>
            </a:r>
            <a:r>
              <a:rPr lang="en-US" altLang="zh-TW" dirty="0" smtClean="0">
                <a:solidFill>
                  <a:srgbClr val="000000"/>
                </a:solidFill>
                <a:latin typeface="DFKai-SB" panose="03000509000000000000" pitchFamily="65" charset="-120"/>
              </a:rPr>
              <a:t/>
            </a:r>
            <a:br>
              <a:rPr lang="en-US" altLang="zh-TW" dirty="0" smtClean="0">
                <a:solidFill>
                  <a:srgbClr val="000000"/>
                </a:solidFill>
                <a:latin typeface="DFKai-SB" panose="03000509000000000000" pitchFamily="65" charset="-120"/>
              </a:rPr>
            </a:br>
            <a:r>
              <a:rPr lang="zh-TW" altLang="en-US" dirty="0" smtClean="0">
                <a:solidFill>
                  <a:srgbClr val="000000"/>
                </a:solidFill>
                <a:latin typeface="DFKai-SB" panose="03000509000000000000" pitchFamily="65" charset="-120"/>
              </a:rPr>
              <a:t>　　鼻子　　嘴</a:t>
            </a:r>
            <a:endParaRPr lang="en-US" altLang="zh-TW" sz="3000" dirty="0" smtClean="0">
              <a:latin typeface="DFKai-SB" panose="03000509000000000000" pitchFamily="65" charset="-120"/>
            </a:endParaRPr>
          </a:p>
        </p:txBody>
      </p:sp>
      <p:sp>
        <p:nvSpPr>
          <p:cNvPr id="9" name="向右箭號 8"/>
          <p:cNvSpPr/>
          <p:nvPr/>
        </p:nvSpPr>
        <p:spPr>
          <a:xfrm>
            <a:off x="4830763" y="4540250"/>
            <a:ext cx="436562" cy="257175"/>
          </a:xfrm>
          <a:prstGeom prst="rightArrow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HK" altLang="en-US" smtClean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0" name="向右箭號 9"/>
          <p:cNvSpPr/>
          <p:nvPr/>
        </p:nvSpPr>
        <p:spPr>
          <a:xfrm>
            <a:off x="6494463" y="4551363"/>
            <a:ext cx="436562" cy="257175"/>
          </a:xfrm>
          <a:prstGeom prst="rightArrow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HK" altLang="en-US" smtClean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2" name="向右箭號 11"/>
          <p:cNvSpPr/>
          <p:nvPr/>
        </p:nvSpPr>
        <p:spPr>
          <a:xfrm>
            <a:off x="4135438" y="5229225"/>
            <a:ext cx="436562" cy="252413"/>
          </a:xfrm>
          <a:prstGeom prst="rightArrow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HK" altLang="en-US" smtClean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3" name="向右箭號 12"/>
          <p:cNvSpPr/>
          <p:nvPr/>
        </p:nvSpPr>
        <p:spPr>
          <a:xfrm>
            <a:off x="5724525" y="5248275"/>
            <a:ext cx="434975" cy="257175"/>
          </a:xfrm>
          <a:prstGeom prst="rightArrow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HK" altLang="en-US" smtClean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14" name="Picture 3" descr="C:\Users\chanyufung\Desktop\2018-03-27-PHOTO-000006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347788"/>
            <a:ext cx="1455738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向下箭號 14"/>
          <p:cNvSpPr/>
          <p:nvPr/>
        </p:nvSpPr>
        <p:spPr>
          <a:xfrm>
            <a:off x="1698625" y="3409950"/>
            <a:ext cx="360363" cy="5413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HK" altLang="en-US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39750" y="2100263"/>
            <a:ext cx="415925" cy="369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b="1" smtClean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上</a:t>
            </a:r>
            <a:endParaRPr lang="en-US" altLang="zh-TW" b="1" smtClean="0">
              <a:solidFill>
                <a:srgbClr val="C0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39750" y="4818063"/>
            <a:ext cx="415925" cy="369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b="1" smtClean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下</a:t>
            </a:r>
            <a:endParaRPr lang="en-US" altLang="zh-TW" b="1" smtClean="0">
              <a:solidFill>
                <a:srgbClr val="C0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8" name="圓角矩形圖說文字 17"/>
          <p:cNvSpPr/>
          <p:nvPr/>
        </p:nvSpPr>
        <p:spPr>
          <a:xfrm>
            <a:off x="4500563" y="1019175"/>
            <a:ext cx="3959225" cy="1296988"/>
          </a:xfrm>
          <a:prstGeom prst="wedgeRoundRectCallout">
            <a:avLst>
              <a:gd name="adj1" fmla="val 49526"/>
              <a:gd name="adj2" fmla="val 7252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kumimoji="0" lang="zh-TW" altLang="en-US" sz="2800" b="1" smtClean="0">
                <a:solidFill>
                  <a:srgbClr val="C00000"/>
                </a:solidFill>
                <a:latin typeface="DFKai-SB" panose="03000509000000000000" pitchFamily="65" charset="-120"/>
              </a:rPr>
              <a:t>我們可以怎樣</a:t>
            </a:r>
            <a:endParaRPr kumimoji="0" lang="en-US" altLang="zh-TW" sz="2800" b="1" smtClean="0">
              <a:solidFill>
                <a:srgbClr val="C00000"/>
              </a:solidFill>
              <a:latin typeface="DFKai-SB" panose="03000509000000000000" pitchFamily="65" charset="-120"/>
            </a:endParaRPr>
          </a:p>
          <a:p>
            <a:pPr eaLnBrk="1" hangingPunct="1">
              <a:buFontTx/>
              <a:buNone/>
              <a:defRPr/>
            </a:pPr>
            <a:r>
              <a:rPr kumimoji="0" lang="zh-TW" altLang="en-US" sz="2800" b="1" smtClean="0">
                <a:solidFill>
                  <a:srgbClr val="C00000"/>
                </a:solidFill>
                <a:latin typeface="DFKai-SB" panose="03000509000000000000" pitchFamily="65" charset="-120"/>
              </a:rPr>
              <a:t>描寫人物的外貌呢？ </a:t>
            </a:r>
          </a:p>
        </p:txBody>
      </p:sp>
      <p:sp>
        <p:nvSpPr>
          <p:cNvPr id="6158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HK" altLang="en-US" sz="1200" smtClean="0">
                <a:latin typeface="Times New Roman" panose="02020603050405020304" pitchFamily="18" charset="0"/>
              </a:rPr>
              <a:t>單元三 描寫單元</a:t>
            </a:r>
            <a:r>
              <a:rPr lang="en-US" altLang="zh-HK" sz="1200" smtClean="0">
                <a:latin typeface="Times New Roman" panose="02020603050405020304" pitchFamily="18" charset="0"/>
              </a:rPr>
              <a:t>(</a:t>
            </a:r>
            <a:r>
              <a:rPr lang="zh-HK" altLang="en-US" sz="1200" smtClean="0">
                <a:latin typeface="Times New Roman" panose="02020603050405020304" pitchFamily="18" charset="0"/>
              </a:rPr>
              <a:t>人物</a:t>
            </a:r>
            <a:r>
              <a:rPr lang="en-US" altLang="zh-HK" sz="1200" smtClean="0">
                <a:latin typeface="Times New Roman" panose="02020603050405020304" pitchFamily="18" charset="0"/>
              </a:rPr>
              <a:t>) (</a:t>
            </a:r>
            <a:r>
              <a:rPr lang="zh-HK" altLang="en-US" sz="1200" smtClean="0">
                <a:latin typeface="Times New Roman" panose="02020603050405020304" pitchFamily="18" charset="0"/>
              </a:rPr>
              <a:t>閱讀</a:t>
            </a:r>
            <a:r>
              <a:rPr lang="en-US" altLang="zh-HK" sz="1200" smtClean="0">
                <a:latin typeface="Times New Roman" panose="02020603050405020304" pitchFamily="18" charset="0"/>
              </a:rPr>
              <a:t>)</a:t>
            </a:r>
            <a:endParaRPr lang="en-US" altLang="zh-TW" sz="1200">
              <a:latin typeface="Times New Roman" panose="02020603050405020304" pitchFamily="18" charset="0"/>
            </a:endParaRPr>
          </a:p>
        </p:txBody>
      </p:sp>
      <p:sp>
        <p:nvSpPr>
          <p:cNvPr id="6159" name="頁尾版面配置區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>
                <a:latin typeface="Times New Roman" panose="02020603050405020304" pitchFamily="18" charset="0"/>
              </a:rPr>
              <a:t>教育局教育心理服務</a:t>
            </a:r>
            <a:r>
              <a:rPr lang="en-US" altLang="zh-TW" sz="1200" smtClean="0">
                <a:latin typeface="Times New Roman" panose="02020603050405020304" pitchFamily="18" charset="0"/>
              </a:rPr>
              <a:t>(</a:t>
            </a:r>
            <a:r>
              <a:rPr lang="zh-TW" altLang="en-US" sz="1200" smtClean="0">
                <a:latin typeface="Times New Roman" panose="02020603050405020304" pitchFamily="18" charset="0"/>
              </a:rPr>
              <a:t>新界東</a:t>
            </a:r>
            <a:r>
              <a:rPr lang="en-US" altLang="zh-TW" sz="1200" smtClean="0">
                <a:latin typeface="Times New Roman" panose="02020603050405020304" pitchFamily="18" charset="0"/>
              </a:rPr>
              <a:t>)</a:t>
            </a:r>
            <a:r>
              <a:rPr lang="zh-TW" altLang="en-US" sz="1200" smtClean="0">
                <a:latin typeface="Times New Roman" panose="02020603050405020304" pitchFamily="18" charset="0"/>
              </a:rPr>
              <a:t>組 </a:t>
            </a:r>
            <a:r>
              <a:rPr lang="en-US" altLang="zh-TW" sz="1200" smtClean="0">
                <a:latin typeface="Times New Roman" panose="02020603050405020304" pitchFamily="18" charset="0"/>
              </a:rPr>
              <a:t>©2019</a:t>
            </a:r>
          </a:p>
        </p:txBody>
      </p:sp>
      <p:sp>
        <p:nvSpPr>
          <p:cNvPr id="616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980DC1-F213-46EB-A8C7-823BDED6F950}" type="slidenum">
              <a:rPr lang="en-US" altLang="zh-TW" sz="12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zh-TW" sz="1200" smtClean="0">
              <a:latin typeface="Times New Roman" panose="02020603050405020304" pitchFamily="18" charset="0"/>
            </a:endParaRPr>
          </a:p>
        </p:txBody>
      </p:sp>
      <p:sp>
        <p:nvSpPr>
          <p:cNvPr id="19" name="標題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80168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zh-TW" altLang="en-US" sz="4800" dirty="0" smtClean="0">
                <a:solidFill>
                  <a:srgbClr val="E46C0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人物外貌描寫順序</a:t>
            </a:r>
            <a:endParaRPr lang="zh-HK" altLang="en-US" sz="4800" dirty="0" smtClean="0">
              <a:solidFill>
                <a:srgbClr val="E46C0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內容版面配置區 2"/>
          <p:cNvSpPr>
            <a:spLocks noGrp="1"/>
          </p:cNvSpPr>
          <p:nvPr>
            <p:ph idx="1"/>
          </p:nvPr>
        </p:nvSpPr>
        <p:spPr>
          <a:xfrm>
            <a:off x="3767138" y="2349500"/>
            <a:ext cx="5111750" cy="4100513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zh-TW" altLang="en-US" b="1" dirty="0" smtClean="0">
                <a:solidFill>
                  <a:srgbClr val="102C34"/>
                </a:solidFill>
                <a:latin typeface="DFKai-SB" panose="03000509000000000000" pitchFamily="65" charset="-120"/>
              </a:rPr>
              <a:t>描寫次序：</a:t>
            </a:r>
            <a:endParaRPr lang="en-US" altLang="zh-TW" b="1" dirty="0" smtClean="0">
              <a:solidFill>
                <a:srgbClr val="102C34"/>
              </a:solidFill>
              <a:latin typeface="DFKai-SB" panose="03000509000000000000" pitchFamily="65" charset="-120"/>
            </a:endParaRPr>
          </a:p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TW" sz="4000" b="1" dirty="0" smtClean="0">
                <a:solidFill>
                  <a:srgbClr val="C00000"/>
                </a:solidFill>
                <a:latin typeface="DFKai-SB" panose="03000509000000000000" pitchFamily="65" charset="-120"/>
              </a:rPr>
              <a:t>(</a:t>
            </a:r>
            <a:r>
              <a:rPr lang="zh-TW" altLang="en-US" sz="4000" b="1" dirty="0" smtClean="0">
                <a:solidFill>
                  <a:srgbClr val="C00000"/>
                </a:solidFill>
                <a:latin typeface="DFKai-SB" panose="03000509000000000000" pitchFamily="65" charset="-120"/>
              </a:rPr>
              <a:t>四</a:t>
            </a:r>
            <a:r>
              <a:rPr lang="en-US" altLang="zh-TW" sz="4000" b="1" dirty="0" smtClean="0">
                <a:solidFill>
                  <a:srgbClr val="C00000"/>
                </a:solidFill>
                <a:latin typeface="DFKai-SB" panose="03000509000000000000" pitchFamily="65" charset="-120"/>
              </a:rPr>
              <a:t>)</a:t>
            </a:r>
            <a:r>
              <a:rPr lang="zh-TW" altLang="en-US" sz="4000" b="1" dirty="0" smtClean="0">
                <a:solidFill>
                  <a:srgbClr val="C00000"/>
                </a:solidFill>
                <a:latin typeface="DFKai-SB" panose="03000509000000000000" pitchFamily="65" charset="-120"/>
              </a:rPr>
              <a:t>先下而上</a:t>
            </a:r>
            <a:endParaRPr lang="en-US" altLang="zh-TW" sz="4000" b="1" dirty="0" smtClean="0">
              <a:solidFill>
                <a:srgbClr val="C00000"/>
              </a:solidFill>
              <a:latin typeface="DFKai-SB" panose="03000509000000000000" pitchFamily="65" charset="-120"/>
            </a:endParaRPr>
          </a:p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TW" altLang="en-US" dirty="0" smtClean="0">
                <a:solidFill>
                  <a:srgbClr val="000000"/>
                </a:solidFill>
                <a:latin typeface="DFKai-SB" panose="03000509000000000000" pitchFamily="65" charset="-120"/>
              </a:rPr>
              <a:t>嘴　　鼻子　　眼睛</a:t>
            </a:r>
            <a:r>
              <a:rPr lang="en-US" altLang="zh-TW" dirty="0" smtClean="0">
                <a:solidFill>
                  <a:srgbClr val="000000"/>
                </a:solidFill>
                <a:latin typeface="DFKai-SB" panose="03000509000000000000" pitchFamily="65" charset="-120"/>
              </a:rPr>
              <a:t/>
            </a:r>
            <a:br>
              <a:rPr lang="en-US" altLang="zh-TW" dirty="0" smtClean="0">
                <a:solidFill>
                  <a:srgbClr val="000000"/>
                </a:solidFill>
                <a:latin typeface="DFKai-SB" panose="03000509000000000000" pitchFamily="65" charset="-120"/>
              </a:rPr>
            </a:br>
            <a:r>
              <a:rPr lang="zh-TW" altLang="en-US" dirty="0" smtClean="0">
                <a:solidFill>
                  <a:srgbClr val="000000"/>
                </a:solidFill>
                <a:latin typeface="DFKai-SB" panose="03000509000000000000" pitchFamily="65" charset="-120"/>
              </a:rPr>
              <a:t>　　眉毛　　</a:t>
            </a:r>
            <a:r>
              <a:rPr lang="zh-TW" altLang="en-US" sz="2800" dirty="0" smtClean="0">
                <a:solidFill>
                  <a:srgbClr val="000000"/>
                </a:solidFill>
                <a:latin typeface="DFKai-SB" panose="03000509000000000000" pitchFamily="65" charset="-120"/>
              </a:rPr>
              <a:t>髮型</a:t>
            </a:r>
            <a:endParaRPr lang="en-US" altLang="zh-TW" sz="3000" dirty="0" smtClean="0">
              <a:latin typeface="DFKai-SB" panose="03000509000000000000" pitchFamily="65" charset="-120"/>
            </a:endParaRPr>
          </a:p>
        </p:txBody>
      </p:sp>
      <p:sp>
        <p:nvSpPr>
          <p:cNvPr id="9" name="向右箭號 8"/>
          <p:cNvSpPr/>
          <p:nvPr/>
        </p:nvSpPr>
        <p:spPr>
          <a:xfrm>
            <a:off x="4427538" y="4540250"/>
            <a:ext cx="436562" cy="257175"/>
          </a:xfrm>
          <a:prstGeom prst="rightArrow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HK" altLang="en-US" smtClean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0" name="向右箭號 9"/>
          <p:cNvSpPr/>
          <p:nvPr/>
        </p:nvSpPr>
        <p:spPr>
          <a:xfrm>
            <a:off x="6092825" y="4551363"/>
            <a:ext cx="436563" cy="257175"/>
          </a:xfrm>
          <a:prstGeom prst="rightArrow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HK" altLang="en-US" smtClean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2" name="向右箭號 11"/>
          <p:cNvSpPr/>
          <p:nvPr/>
        </p:nvSpPr>
        <p:spPr>
          <a:xfrm>
            <a:off x="4135438" y="5229225"/>
            <a:ext cx="436562" cy="252413"/>
          </a:xfrm>
          <a:prstGeom prst="rightArrow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HK" altLang="en-US" smtClean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3" name="向右箭號 12"/>
          <p:cNvSpPr/>
          <p:nvPr/>
        </p:nvSpPr>
        <p:spPr>
          <a:xfrm>
            <a:off x="5724525" y="5248275"/>
            <a:ext cx="434975" cy="257175"/>
          </a:xfrm>
          <a:prstGeom prst="rightArrow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HK" altLang="en-US" smtClean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14" name="Picture 3" descr="C:\Users\chanyufung\Desktop\2018-03-27-PHOTO-000006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4384675"/>
            <a:ext cx="1455738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C:\Users\chanyufung\Desktop\2018-03-27-PHOTO-000006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1503363"/>
            <a:ext cx="145415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向下箭號 15"/>
          <p:cNvSpPr/>
          <p:nvPr/>
        </p:nvSpPr>
        <p:spPr>
          <a:xfrm rot="10800000">
            <a:off x="1693863" y="3668713"/>
            <a:ext cx="360362" cy="5540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HK" altLang="en-US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11188" y="1773238"/>
            <a:ext cx="415925" cy="369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b="1" smtClean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上</a:t>
            </a:r>
            <a:endParaRPr lang="en-US" altLang="zh-TW" b="1" smtClean="0">
              <a:solidFill>
                <a:srgbClr val="C0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55625" y="4797425"/>
            <a:ext cx="415925" cy="36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b="1" dirty="0" smtClean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下</a:t>
            </a:r>
            <a:endParaRPr lang="en-US" altLang="zh-TW" b="1" dirty="0" smtClean="0">
              <a:solidFill>
                <a:srgbClr val="C0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9" name="圓角矩形圖說文字 18"/>
          <p:cNvSpPr/>
          <p:nvPr/>
        </p:nvSpPr>
        <p:spPr>
          <a:xfrm>
            <a:off x="4500563" y="1019175"/>
            <a:ext cx="3959225" cy="1296988"/>
          </a:xfrm>
          <a:prstGeom prst="wedgeRoundRectCallout">
            <a:avLst>
              <a:gd name="adj1" fmla="val 49526"/>
              <a:gd name="adj2" fmla="val 7252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kumimoji="0" lang="zh-TW" altLang="en-US" sz="2800" b="1" smtClean="0">
                <a:solidFill>
                  <a:srgbClr val="C00000"/>
                </a:solidFill>
                <a:latin typeface="DFKai-SB" panose="03000509000000000000" pitchFamily="65" charset="-120"/>
              </a:rPr>
              <a:t>我們可以怎樣</a:t>
            </a:r>
            <a:endParaRPr kumimoji="0" lang="en-US" altLang="zh-TW" sz="2800" b="1" smtClean="0">
              <a:solidFill>
                <a:srgbClr val="C00000"/>
              </a:solidFill>
              <a:latin typeface="DFKai-SB" panose="03000509000000000000" pitchFamily="65" charset="-120"/>
            </a:endParaRPr>
          </a:p>
          <a:p>
            <a:pPr eaLnBrk="1" hangingPunct="1">
              <a:buFontTx/>
              <a:buNone/>
              <a:defRPr/>
            </a:pPr>
            <a:r>
              <a:rPr kumimoji="0" lang="zh-TW" altLang="en-US" sz="2800" b="1" smtClean="0">
                <a:solidFill>
                  <a:srgbClr val="C00000"/>
                </a:solidFill>
                <a:latin typeface="DFKai-SB" panose="03000509000000000000" pitchFamily="65" charset="-120"/>
              </a:rPr>
              <a:t>描寫人物的外貌呢？ </a:t>
            </a:r>
          </a:p>
        </p:txBody>
      </p:sp>
      <p:sp>
        <p:nvSpPr>
          <p:cNvPr id="20" name="圓角矩形圖說文字 19"/>
          <p:cNvSpPr/>
          <p:nvPr/>
        </p:nvSpPr>
        <p:spPr>
          <a:xfrm>
            <a:off x="7380288" y="3417888"/>
            <a:ext cx="1584325" cy="965200"/>
          </a:xfrm>
          <a:prstGeom prst="wedgeRoundRectCallout">
            <a:avLst>
              <a:gd name="adj1" fmla="val 20799"/>
              <a:gd name="adj2" fmla="val 9911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kumimoji="0" lang="zh-TW" altLang="en-US" sz="2000" b="1" smtClean="0">
                <a:solidFill>
                  <a:srgbClr val="C00000"/>
                </a:solidFill>
                <a:latin typeface="DFKai-SB" panose="03000509000000000000" pitchFamily="65" charset="-120"/>
              </a:rPr>
              <a:t>這描寫次序常見嗎？</a:t>
            </a:r>
          </a:p>
        </p:txBody>
      </p:sp>
      <p:sp>
        <p:nvSpPr>
          <p:cNvPr id="7183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HK" altLang="en-US" sz="1200" smtClean="0">
                <a:latin typeface="Times New Roman" panose="02020603050405020304" pitchFamily="18" charset="0"/>
              </a:rPr>
              <a:t>單元三 描寫單元</a:t>
            </a:r>
            <a:r>
              <a:rPr lang="en-US" altLang="zh-HK" sz="1200" smtClean="0">
                <a:latin typeface="Times New Roman" panose="02020603050405020304" pitchFamily="18" charset="0"/>
              </a:rPr>
              <a:t>(</a:t>
            </a:r>
            <a:r>
              <a:rPr lang="zh-HK" altLang="en-US" sz="1200" smtClean="0">
                <a:latin typeface="Times New Roman" panose="02020603050405020304" pitchFamily="18" charset="0"/>
              </a:rPr>
              <a:t>人物</a:t>
            </a:r>
            <a:r>
              <a:rPr lang="en-US" altLang="zh-HK" sz="1200" smtClean="0">
                <a:latin typeface="Times New Roman" panose="02020603050405020304" pitchFamily="18" charset="0"/>
              </a:rPr>
              <a:t>) (</a:t>
            </a:r>
            <a:r>
              <a:rPr lang="zh-HK" altLang="en-US" sz="1200" smtClean="0">
                <a:latin typeface="Times New Roman" panose="02020603050405020304" pitchFamily="18" charset="0"/>
              </a:rPr>
              <a:t>閱讀</a:t>
            </a:r>
            <a:r>
              <a:rPr lang="en-US" altLang="zh-HK" sz="1200" smtClean="0">
                <a:latin typeface="Times New Roman" panose="02020603050405020304" pitchFamily="18" charset="0"/>
              </a:rPr>
              <a:t>)</a:t>
            </a:r>
            <a:endParaRPr lang="en-US" altLang="zh-TW" sz="1200">
              <a:latin typeface="Times New Roman" panose="02020603050405020304" pitchFamily="18" charset="0"/>
            </a:endParaRPr>
          </a:p>
        </p:txBody>
      </p:sp>
      <p:sp>
        <p:nvSpPr>
          <p:cNvPr id="7184" name="頁尾版面配置區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>
                <a:latin typeface="Times New Roman" panose="02020603050405020304" pitchFamily="18" charset="0"/>
              </a:rPr>
              <a:t>教育局教育心理服務</a:t>
            </a:r>
            <a:r>
              <a:rPr lang="en-US" altLang="zh-TW" sz="1200" smtClean="0">
                <a:latin typeface="Times New Roman" panose="02020603050405020304" pitchFamily="18" charset="0"/>
              </a:rPr>
              <a:t>(</a:t>
            </a:r>
            <a:r>
              <a:rPr lang="zh-TW" altLang="en-US" sz="1200" smtClean="0">
                <a:latin typeface="Times New Roman" panose="02020603050405020304" pitchFamily="18" charset="0"/>
              </a:rPr>
              <a:t>新界東</a:t>
            </a:r>
            <a:r>
              <a:rPr lang="en-US" altLang="zh-TW" sz="1200" smtClean="0">
                <a:latin typeface="Times New Roman" panose="02020603050405020304" pitchFamily="18" charset="0"/>
              </a:rPr>
              <a:t>)</a:t>
            </a:r>
            <a:r>
              <a:rPr lang="zh-TW" altLang="en-US" sz="1200" smtClean="0">
                <a:latin typeface="Times New Roman" panose="02020603050405020304" pitchFamily="18" charset="0"/>
              </a:rPr>
              <a:t>組 </a:t>
            </a:r>
            <a:r>
              <a:rPr lang="en-US" altLang="zh-TW" sz="1200" smtClean="0">
                <a:latin typeface="Times New Roman" panose="02020603050405020304" pitchFamily="18" charset="0"/>
              </a:rPr>
              <a:t>©2019</a:t>
            </a:r>
          </a:p>
        </p:txBody>
      </p:sp>
      <p:sp>
        <p:nvSpPr>
          <p:cNvPr id="718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6CD256-C076-45B8-94B5-BA6563F3D516}" type="slidenum">
              <a:rPr lang="en-US" altLang="zh-TW" sz="12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zh-TW" sz="1200" smtClean="0">
              <a:latin typeface="Times New Roman" panose="02020603050405020304" pitchFamily="18" charset="0"/>
            </a:endParaRPr>
          </a:p>
        </p:txBody>
      </p:sp>
      <p:sp>
        <p:nvSpPr>
          <p:cNvPr id="21" name="標題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80168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zh-TW" altLang="en-US" sz="4800" dirty="0" smtClean="0">
                <a:solidFill>
                  <a:srgbClr val="E46C0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人物外貌描寫順序</a:t>
            </a:r>
            <a:endParaRPr lang="zh-HK" altLang="en-US" sz="4800" dirty="0" smtClean="0">
              <a:solidFill>
                <a:srgbClr val="E46C0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/>
      <p:bldP spid="9" grpId="0" animBg="1"/>
      <p:bldP spid="10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6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/>
          <a:lstStyle/>
          <a:p>
            <a:r>
              <a:rPr lang="zh-TW" altLang="en-US" sz="5400" dirty="0" smtClean="0"/>
              <a:t>活動：猜猜他是誰？</a:t>
            </a:r>
            <a:endParaRPr lang="en-GB" altLang="zh-HK" sz="5400" dirty="0" smtClean="0"/>
          </a:p>
        </p:txBody>
      </p:sp>
      <p:sp>
        <p:nvSpPr>
          <p:cNvPr id="8195" name="副標題 7"/>
          <p:cNvSpPr>
            <a:spLocks noGrp="1"/>
          </p:cNvSpPr>
          <p:nvPr>
            <p:ph type="subTitle" idx="1"/>
          </p:nvPr>
        </p:nvSpPr>
        <p:spPr>
          <a:xfrm>
            <a:off x="1022350" y="2276872"/>
            <a:ext cx="7664450" cy="3168352"/>
          </a:xfrm>
        </p:spPr>
        <p:txBody>
          <a:bodyPr/>
          <a:lstStyle/>
          <a:p>
            <a:pPr algn="l">
              <a:lnSpc>
                <a:spcPct val="200000"/>
              </a:lnSpc>
            </a:pP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以下是幾位卡通人物的外貌描寫：</a:t>
            </a: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找出外貌描寫的次序；</a:t>
            </a: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猜猜這個卡通人物是誰。</a:t>
            </a:r>
            <a:endParaRPr lang="en-GB" altLang="zh-HK" dirty="0" smtClean="0">
              <a:solidFill>
                <a:srgbClr val="898989"/>
              </a:solidFill>
            </a:endParaRPr>
          </a:p>
        </p:txBody>
      </p:sp>
      <p:sp>
        <p:nvSpPr>
          <p:cNvPr id="8196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HK" altLang="en-US" sz="1200" smtClean="0">
                <a:latin typeface="Times New Roman" panose="02020603050405020304" pitchFamily="18" charset="0"/>
              </a:rPr>
              <a:t>單元三 描寫單元</a:t>
            </a:r>
            <a:r>
              <a:rPr lang="en-US" altLang="zh-HK" sz="1200" smtClean="0">
                <a:latin typeface="Times New Roman" panose="02020603050405020304" pitchFamily="18" charset="0"/>
              </a:rPr>
              <a:t>(</a:t>
            </a:r>
            <a:r>
              <a:rPr lang="zh-HK" altLang="en-US" sz="1200" smtClean="0">
                <a:latin typeface="Times New Roman" panose="02020603050405020304" pitchFamily="18" charset="0"/>
              </a:rPr>
              <a:t>人物</a:t>
            </a:r>
            <a:r>
              <a:rPr lang="en-US" altLang="zh-HK" sz="1200" smtClean="0">
                <a:latin typeface="Times New Roman" panose="02020603050405020304" pitchFamily="18" charset="0"/>
              </a:rPr>
              <a:t>) (</a:t>
            </a:r>
            <a:r>
              <a:rPr lang="zh-HK" altLang="en-US" sz="1200" smtClean="0">
                <a:latin typeface="Times New Roman" panose="02020603050405020304" pitchFamily="18" charset="0"/>
              </a:rPr>
              <a:t>閱讀</a:t>
            </a:r>
            <a:r>
              <a:rPr lang="en-US" altLang="zh-HK" sz="1200" smtClean="0">
                <a:latin typeface="Times New Roman" panose="02020603050405020304" pitchFamily="18" charset="0"/>
              </a:rPr>
              <a:t>)</a:t>
            </a:r>
            <a:endParaRPr lang="en-US" altLang="zh-TW" sz="1200">
              <a:latin typeface="Times New Roman" panose="02020603050405020304" pitchFamily="18" charset="0"/>
            </a:endParaRPr>
          </a:p>
        </p:txBody>
      </p:sp>
      <p:sp>
        <p:nvSpPr>
          <p:cNvPr id="8197" name="頁尾版面配置區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>
                <a:latin typeface="Times New Roman" panose="02020603050405020304" pitchFamily="18" charset="0"/>
              </a:rPr>
              <a:t>教育局教育心理服務</a:t>
            </a:r>
            <a:r>
              <a:rPr lang="en-US" altLang="zh-TW" sz="1200" smtClean="0">
                <a:latin typeface="Times New Roman" panose="02020603050405020304" pitchFamily="18" charset="0"/>
              </a:rPr>
              <a:t>(</a:t>
            </a:r>
            <a:r>
              <a:rPr lang="zh-TW" altLang="en-US" sz="1200" smtClean="0">
                <a:latin typeface="Times New Roman" panose="02020603050405020304" pitchFamily="18" charset="0"/>
              </a:rPr>
              <a:t>新界東</a:t>
            </a:r>
            <a:r>
              <a:rPr lang="en-US" altLang="zh-TW" sz="1200" smtClean="0">
                <a:latin typeface="Times New Roman" panose="02020603050405020304" pitchFamily="18" charset="0"/>
              </a:rPr>
              <a:t>)</a:t>
            </a:r>
            <a:r>
              <a:rPr lang="zh-TW" altLang="en-US" sz="1200" smtClean="0">
                <a:latin typeface="Times New Roman" panose="02020603050405020304" pitchFamily="18" charset="0"/>
              </a:rPr>
              <a:t>組 </a:t>
            </a:r>
            <a:r>
              <a:rPr lang="en-US" altLang="zh-TW" sz="1200" smtClean="0">
                <a:latin typeface="Times New Roman" panose="02020603050405020304" pitchFamily="18" charset="0"/>
              </a:rPr>
              <a:t>©2019</a:t>
            </a:r>
          </a:p>
        </p:txBody>
      </p:sp>
      <p:sp>
        <p:nvSpPr>
          <p:cNvPr id="819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C1C8C5-2592-4B3F-95FC-1123C8F88E96}" type="slidenum">
              <a:rPr lang="en-US" altLang="zh-TW" sz="12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zh-TW" sz="120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圓角矩形圖說文字 10"/>
          <p:cNvSpPr/>
          <p:nvPr/>
        </p:nvSpPr>
        <p:spPr>
          <a:xfrm>
            <a:off x="3923928" y="188912"/>
            <a:ext cx="3960440" cy="1655911"/>
          </a:xfrm>
          <a:prstGeom prst="wedgeRoundRectCallout">
            <a:avLst>
              <a:gd name="adj1" fmla="val 60728"/>
              <a:gd name="adj2" fmla="val 3089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2500" dirty="0" smtClean="0">
                <a:solidFill>
                  <a:srgbClr val="000000"/>
                </a:solidFill>
                <a:latin typeface="DFKai-SB" panose="03000509000000000000" pitchFamily="65" charset="-120"/>
              </a:rPr>
              <a:t>一邊聆聽老師朗讀， </a:t>
            </a:r>
            <a:endParaRPr lang="en-US" altLang="zh-TW" sz="2500" dirty="0" smtClean="0">
              <a:solidFill>
                <a:srgbClr val="000000"/>
              </a:solidFill>
              <a:latin typeface="DFKai-SB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2500" dirty="0" smtClean="0">
                <a:solidFill>
                  <a:srgbClr val="000000"/>
                </a:solidFill>
                <a:latin typeface="DFKai-SB" panose="03000509000000000000" pitchFamily="65" charset="-120"/>
              </a:rPr>
              <a:t>一邊想像卡通人物的外貌。</a:t>
            </a:r>
            <a:endParaRPr lang="en-GB" altLang="zh-HK" sz="2500" dirty="0" smtClean="0">
              <a:solidFill>
                <a:srgbClr val="000000"/>
              </a:solidFill>
              <a:latin typeface="DFKai-SB" panose="03000509000000000000" pitchFamily="65" charset="-120"/>
            </a:endParaRPr>
          </a:p>
        </p:txBody>
      </p:sp>
      <p:pic>
        <p:nvPicPr>
          <p:cNvPr id="15" name="圖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838" y="288925"/>
            <a:ext cx="1322387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HK" altLang="en-US" sz="1200" smtClean="0">
                <a:latin typeface="Times New Roman" panose="02020603050405020304" pitchFamily="18" charset="0"/>
              </a:rPr>
              <a:t>單元三 描寫單元</a:t>
            </a:r>
            <a:r>
              <a:rPr lang="en-US" altLang="zh-HK" sz="1200" smtClean="0">
                <a:latin typeface="Times New Roman" panose="02020603050405020304" pitchFamily="18" charset="0"/>
              </a:rPr>
              <a:t>(</a:t>
            </a:r>
            <a:r>
              <a:rPr lang="zh-HK" altLang="en-US" sz="1200" smtClean="0">
                <a:latin typeface="Times New Roman" panose="02020603050405020304" pitchFamily="18" charset="0"/>
              </a:rPr>
              <a:t>人物</a:t>
            </a:r>
            <a:r>
              <a:rPr lang="en-US" altLang="zh-HK" sz="1200" smtClean="0">
                <a:latin typeface="Times New Roman" panose="02020603050405020304" pitchFamily="18" charset="0"/>
              </a:rPr>
              <a:t>) (</a:t>
            </a:r>
            <a:r>
              <a:rPr lang="zh-HK" altLang="en-US" sz="1200" smtClean="0">
                <a:latin typeface="Times New Roman" panose="02020603050405020304" pitchFamily="18" charset="0"/>
              </a:rPr>
              <a:t>閱讀</a:t>
            </a:r>
            <a:r>
              <a:rPr lang="en-US" altLang="zh-HK" sz="1200" smtClean="0">
                <a:latin typeface="Times New Roman" panose="02020603050405020304" pitchFamily="18" charset="0"/>
              </a:rPr>
              <a:t>)</a:t>
            </a:r>
            <a:endParaRPr lang="en-US" altLang="zh-TW" sz="1200">
              <a:latin typeface="Times New Roman" panose="02020603050405020304" pitchFamily="18" charset="0"/>
            </a:endParaRPr>
          </a:p>
        </p:txBody>
      </p:sp>
      <p:sp>
        <p:nvSpPr>
          <p:cNvPr id="9227" name="頁尾版面配置區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>
                <a:latin typeface="Times New Roman" panose="02020603050405020304" pitchFamily="18" charset="0"/>
              </a:rPr>
              <a:t>教育局教育心理服務</a:t>
            </a:r>
            <a:r>
              <a:rPr lang="en-US" altLang="zh-TW" sz="1200" smtClean="0">
                <a:latin typeface="Times New Roman" panose="02020603050405020304" pitchFamily="18" charset="0"/>
              </a:rPr>
              <a:t>(</a:t>
            </a:r>
            <a:r>
              <a:rPr lang="zh-TW" altLang="en-US" sz="1200" smtClean="0">
                <a:latin typeface="Times New Roman" panose="02020603050405020304" pitchFamily="18" charset="0"/>
              </a:rPr>
              <a:t>新界東</a:t>
            </a:r>
            <a:r>
              <a:rPr lang="en-US" altLang="zh-TW" sz="1200" smtClean="0">
                <a:latin typeface="Times New Roman" panose="02020603050405020304" pitchFamily="18" charset="0"/>
              </a:rPr>
              <a:t>)</a:t>
            </a:r>
            <a:r>
              <a:rPr lang="zh-TW" altLang="en-US" sz="1200" smtClean="0">
                <a:latin typeface="Times New Roman" panose="02020603050405020304" pitchFamily="18" charset="0"/>
              </a:rPr>
              <a:t>組 </a:t>
            </a:r>
            <a:r>
              <a:rPr lang="en-US" altLang="zh-TW" sz="1200" smtClean="0">
                <a:latin typeface="Times New Roman" panose="02020603050405020304" pitchFamily="18" charset="0"/>
              </a:rPr>
              <a:t>©2019</a:t>
            </a:r>
          </a:p>
        </p:txBody>
      </p:sp>
      <p:sp>
        <p:nvSpPr>
          <p:cNvPr id="922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7A9F5C-59B1-45A9-A5F9-77D516976C7E}" type="slidenum">
              <a:rPr lang="en-US" altLang="zh-TW" sz="12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zh-TW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81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內容版面配置區 5"/>
          <p:cNvSpPr>
            <a:spLocks noGrp="1"/>
          </p:cNvSpPr>
          <p:nvPr>
            <p:ph sz="half" idx="2"/>
          </p:nvPr>
        </p:nvSpPr>
        <p:spPr>
          <a:xfrm>
            <a:off x="250825" y="1844675"/>
            <a:ext cx="8569325" cy="2006600"/>
          </a:xfr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marL="0" indent="0" eaLnBrk="1" hangingPunct="1">
              <a:lnSpc>
                <a:spcPct val="130000"/>
              </a:lnSpc>
              <a:buNone/>
              <a:defRPr/>
            </a:pPr>
            <a:r>
              <a:rPr lang="zh-TW" altLang="en-US" sz="3200" dirty="0" smtClean="0">
                <a:latin typeface="DFKai-SB" panose="03000509000000000000" pitchFamily="65" charset="-120"/>
              </a:rPr>
              <a:t>他有一個圓圓的紅鼻子，脖子繫着紅色的絲帶，絲帶上掛着一個黃色的鈴鐺。他的身形矮而胖，身體是藍色和白色的。</a:t>
            </a:r>
          </a:p>
        </p:txBody>
      </p:sp>
      <p:sp>
        <p:nvSpPr>
          <p:cNvPr id="9219" name="文字方塊 6"/>
          <p:cNvSpPr txBox="1">
            <a:spLocks noChangeArrowheads="1"/>
          </p:cNvSpPr>
          <p:nvPr/>
        </p:nvSpPr>
        <p:spPr bwMode="auto">
          <a:xfrm>
            <a:off x="250825" y="4149080"/>
            <a:ext cx="480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000" dirty="0">
                <a:solidFill>
                  <a:srgbClr val="FF0000"/>
                </a:solidFill>
                <a:latin typeface="DFKai-SB" panose="03000509000000000000" pitchFamily="65" charset="-120"/>
              </a:rPr>
              <a:t>人物外貌描寫順序：</a:t>
            </a:r>
          </a:p>
        </p:txBody>
      </p:sp>
      <p:sp>
        <p:nvSpPr>
          <p:cNvPr id="9220" name="標題 3"/>
          <p:cNvSpPr>
            <a:spLocks noGrp="1"/>
          </p:cNvSpPr>
          <p:nvPr>
            <p:ph type="title"/>
          </p:nvPr>
        </p:nvSpPr>
        <p:spPr>
          <a:xfrm>
            <a:off x="107950" y="44450"/>
            <a:ext cx="9036050" cy="1439863"/>
          </a:xfrm>
        </p:spPr>
        <p:txBody>
          <a:bodyPr/>
          <a:lstStyle/>
          <a:p>
            <a:pPr algn="l" eaLnBrk="1" hangingPunct="1"/>
            <a:r>
              <a:rPr lang="zh-TW" altLang="en-US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第一題</a:t>
            </a:r>
          </a:p>
        </p:txBody>
      </p:sp>
      <p:sp>
        <p:nvSpPr>
          <p:cNvPr id="9221" name="文字方塊 11"/>
          <p:cNvSpPr txBox="1">
            <a:spLocks noChangeArrowheads="1"/>
          </p:cNvSpPr>
          <p:nvPr/>
        </p:nvSpPr>
        <p:spPr bwMode="auto">
          <a:xfrm>
            <a:off x="250825" y="5013325"/>
            <a:ext cx="4289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000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這個卡通角色是：</a:t>
            </a:r>
          </a:p>
        </p:txBody>
      </p:sp>
      <p:sp>
        <p:nvSpPr>
          <p:cNvPr id="14" name="文字方塊 13"/>
          <p:cNvSpPr txBox="1">
            <a:spLocks noChangeArrowheads="1"/>
          </p:cNvSpPr>
          <p:nvPr/>
        </p:nvSpPr>
        <p:spPr bwMode="auto">
          <a:xfrm>
            <a:off x="4313238" y="5013325"/>
            <a:ext cx="20939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00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多啦</a:t>
            </a:r>
            <a:r>
              <a:rPr lang="en-US" altLang="zh-TW" sz="400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TW" altLang="en-US" sz="400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夢</a:t>
            </a:r>
          </a:p>
        </p:txBody>
      </p:sp>
      <p:sp>
        <p:nvSpPr>
          <p:cNvPr id="11" name="圓角矩形圖說文字 10"/>
          <p:cNvSpPr/>
          <p:nvPr/>
        </p:nvSpPr>
        <p:spPr>
          <a:xfrm>
            <a:off x="5435600" y="188913"/>
            <a:ext cx="2941638" cy="806450"/>
          </a:xfrm>
          <a:prstGeom prst="wedgeRoundRectCallout">
            <a:avLst>
              <a:gd name="adj1" fmla="val 52588"/>
              <a:gd name="adj2" fmla="val 3030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1800" smtClean="0">
                <a:solidFill>
                  <a:srgbClr val="000000"/>
                </a:solidFill>
                <a:latin typeface="DFKai-SB" panose="03000509000000000000" pitchFamily="65" charset="-120"/>
              </a:rPr>
              <a:t>一邊聆聽老師朗讀， </a:t>
            </a:r>
            <a:endParaRPr lang="en-US" altLang="zh-TW" sz="1800" smtClean="0">
              <a:solidFill>
                <a:srgbClr val="000000"/>
              </a:solidFill>
              <a:latin typeface="DFKai-SB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1800" smtClean="0">
                <a:solidFill>
                  <a:srgbClr val="000000"/>
                </a:solidFill>
                <a:latin typeface="DFKai-SB" panose="03000509000000000000" pitchFamily="65" charset="-120"/>
              </a:rPr>
              <a:t>一邊想像卡通角色的外貌。</a:t>
            </a:r>
            <a:endParaRPr lang="en-GB" altLang="zh-HK" sz="1800" smtClean="0">
              <a:solidFill>
                <a:srgbClr val="000000"/>
              </a:solidFill>
              <a:latin typeface="DFKai-SB" panose="03000509000000000000" pitchFamily="65" charset="-120"/>
            </a:endParaRPr>
          </a:p>
        </p:txBody>
      </p:sp>
      <p:pic>
        <p:nvPicPr>
          <p:cNvPr id="15" name="圖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838" y="288925"/>
            <a:ext cx="1322387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859338" y="4149080"/>
            <a:ext cx="3263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4000" dirty="0">
                <a:solidFill>
                  <a:srgbClr val="FF0000"/>
                </a:solidFill>
                <a:latin typeface="DFKai-SB" panose="03000509000000000000" pitchFamily="65" charset="-120"/>
              </a:rPr>
              <a:t>先局部後整體</a:t>
            </a:r>
            <a:endParaRPr lang="zh-TW" altLang="en-US" sz="1800" dirty="0">
              <a:latin typeface="DFKai-SB" panose="03000509000000000000" pitchFamily="65" charset="-120"/>
            </a:endParaRPr>
          </a:p>
        </p:txBody>
      </p:sp>
      <p:sp>
        <p:nvSpPr>
          <p:cNvPr id="9226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HK" altLang="en-US" sz="1200" smtClean="0">
                <a:latin typeface="Times New Roman" panose="02020603050405020304" pitchFamily="18" charset="0"/>
              </a:rPr>
              <a:t>單元三 描寫單元</a:t>
            </a:r>
            <a:r>
              <a:rPr lang="en-US" altLang="zh-HK" sz="1200" smtClean="0">
                <a:latin typeface="Times New Roman" panose="02020603050405020304" pitchFamily="18" charset="0"/>
              </a:rPr>
              <a:t>(</a:t>
            </a:r>
            <a:r>
              <a:rPr lang="zh-HK" altLang="en-US" sz="1200" smtClean="0">
                <a:latin typeface="Times New Roman" panose="02020603050405020304" pitchFamily="18" charset="0"/>
              </a:rPr>
              <a:t>人物</a:t>
            </a:r>
            <a:r>
              <a:rPr lang="en-US" altLang="zh-HK" sz="1200" smtClean="0">
                <a:latin typeface="Times New Roman" panose="02020603050405020304" pitchFamily="18" charset="0"/>
              </a:rPr>
              <a:t>) (</a:t>
            </a:r>
            <a:r>
              <a:rPr lang="zh-HK" altLang="en-US" sz="1200" smtClean="0">
                <a:latin typeface="Times New Roman" panose="02020603050405020304" pitchFamily="18" charset="0"/>
              </a:rPr>
              <a:t>閱讀</a:t>
            </a:r>
            <a:r>
              <a:rPr lang="en-US" altLang="zh-HK" sz="1200" smtClean="0">
                <a:latin typeface="Times New Roman" panose="02020603050405020304" pitchFamily="18" charset="0"/>
              </a:rPr>
              <a:t>)</a:t>
            </a:r>
            <a:endParaRPr lang="en-US" altLang="zh-TW" sz="1200">
              <a:latin typeface="Times New Roman" panose="02020603050405020304" pitchFamily="18" charset="0"/>
            </a:endParaRPr>
          </a:p>
        </p:txBody>
      </p:sp>
      <p:sp>
        <p:nvSpPr>
          <p:cNvPr id="9227" name="頁尾版面配置區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>
                <a:latin typeface="Times New Roman" panose="02020603050405020304" pitchFamily="18" charset="0"/>
              </a:rPr>
              <a:t>教育局教育心理服務</a:t>
            </a:r>
            <a:r>
              <a:rPr lang="en-US" altLang="zh-TW" sz="1200" smtClean="0">
                <a:latin typeface="Times New Roman" panose="02020603050405020304" pitchFamily="18" charset="0"/>
              </a:rPr>
              <a:t>(</a:t>
            </a:r>
            <a:r>
              <a:rPr lang="zh-TW" altLang="en-US" sz="1200" smtClean="0">
                <a:latin typeface="Times New Roman" panose="02020603050405020304" pitchFamily="18" charset="0"/>
              </a:rPr>
              <a:t>新界東</a:t>
            </a:r>
            <a:r>
              <a:rPr lang="en-US" altLang="zh-TW" sz="1200" smtClean="0">
                <a:latin typeface="Times New Roman" panose="02020603050405020304" pitchFamily="18" charset="0"/>
              </a:rPr>
              <a:t>)</a:t>
            </a:r>
            <a:r>
              <a:rPr lang="zh-TW" altLang="en-US" sz="1200" smtClean="0">
                <a:latin typeface="Times New Roman" panose="02020603050405020304" pitchFamily="18" charset="0"/>
              </a:rPr>
              <a:t>組 </a:t>
            </a:r>
            <a:r>
              <a:rPr lang="en-US" altLang="zh-TW" sz="1200" smtClean="0">
                <a:latin typeface="Times New Roman" panose="02020603050405020304" pitchFamily="18" charset="0"/>
              </a:rPr>
              <a:t>©2019</a:t>
            </a:r>
          </a:p>
        </p:txBody>
      </p:sp>
      <p:sp>
        <p:nvSpPr>
          <p:cNvPr id="922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7A9F5C-59B1-45A9-A5F9-77D516976C7E}" type="slidenum">
              <a:rPr lang="en-US" altLang="zh-TW" sz="12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zh-TW" sz="120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內容版面配置區 5"/>
          <p:cNvSpPr>
            <a:spLocks noGrp="1"/>
          </p:cNvSpPr>
          <p:nvPr>
            <p:ph sz="half" idx="2"/>
          </p:nvPr>
        </p:nvSpPr>
        <p:spPr>
          <a:xfrm>
            <a:off x="250825" y="1341438"/>
            <a:ext cx="8569325" cy="2676525"/>
          </a:xfr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marL="0" indent="0" eaLnBrk="1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zh-TW" altLang="en-US" sz="3200" dirty="0" smtClean="0">
                <a:latin typeface="DFKai-SB" panose="03000509000000000000" pitchFamily="65" charset="-120"/>
              </a:rPr>
              <a:t>他頭上豎着一對又圓又大的黑色耳朵，一雙橢圓形的眼睛下有一個大大的黑色鼻子。他穿着紅色的短褲，褲子上有兩顆白色的圓形鈕扣。他腳上穿着一雙黃色的大皮鞋。</a:t>
            </a:r>
          </a:p>
        </p:txBody>
      </p:sp>
      <p:sp>
        <p:nvSpPr>
          <p:cNvPr id="10243" name="文字方塊 6"/>
          <p:cNvSpPr txBox="1">
            <a:spLocks noChangeArrowheads="1"/>
          </p:cNvSpPr>
          <p:nvPr/>
        </p:nvSpPr>
        <p:spPr bwMode="auto">
          <a:xfrm>
            <a:off x="581025" y="4089127"/>
            <a:ext cx="48021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000" dirty="0">
                <a:solidFill>
                  <a:srgbClr val="FF0000"/>
                </a:solidFill>
                <a:latin typeface="DFKai-SB" panose="03000509000000000000" pitchFamily="65" charset="-120"/>
              </a:rPr>
              <a:t>人物外貌描寫順序：</a:t>
            </a:r>
          </a:p>
        </p:txBody>
      </p:sp>
      <p:sp>
        <p:nvSpPr>
          <p:cNvPr id="10244" name="標題 3"/>
          <p:cNvSpPr>
            <a:spLocks noGrp="1"/>
          </p:cNvSpPr>
          <p:nvPr>
            <p:ph type="title"/>
          </p:nvPr>
        </p:nvSpPr>
        <p:spPr>
          <a:xfrm>
            <a:off x="107950" y="44450"/>
            <a:ext cx="9036050" cy="1152525"/>
          </a:xfrm>
        </p:spPr>
        <p:txBody>
          <a:bodyPr/>
          <a:lstStyle/>
          <a:p>
            <a:pPr algn="l" eaLnBrk="1" hangingPunct="1"/>
            <a:r>
              <a:rPr lang="zh-TW" altLang="en-US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第二題</a:t>
            </a:r>
          </a:p>
        </p:txBody>
      </p:sp>
      <p:sp>
        <p:nvSpPr>
          <p:cNvPr id="10245" name="文字方塊 11"/>
          <p:cNvSpPr txBox="1">
            <a:spLocks noChangeArrowheads="1"/>
          </p:cNvSpPr>
          <p:nvPr/>
        </p:nvSpPr>
        <p:spPr bwMode="auto">
          <a:xfrm>
            <a:off x="581025" y="5025231"/>
            <a:ext cx="4289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000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這個卡通角色是：</a:t>
            </a:r>
          </a:p>
        </p:txBody>
      </p:sp>
      <p:sp>
        <p:nvSpPr>
          <p:cNvPr id="13" name="文字方塊 12"/>
          <p:cNvSpPr txBox="1">
            <a:spLocks noChangeArrowheads="1"/>
          </p:cNvSpPr>
          <p:nvPr/>
        </p:nvSpPr>
        <p:spPr bwMode="auto">
          <a:xfrm>
            <a:off x="5148263" y="4089127"/>
            <a:ext cx="22367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000" dirty="0">
                <a:solidFill>
                  <a:srgbClr val="FF0000"/>
                </a:solidFill>
                <a:latin typeface="DFKai-SB" panose="03000509000000000000" pitchFamily="65" charset="-120"/>
              </a:rPr>
              <a:t>由上而下</a:t>
            </a:r>
          </a:p>
        </p:txBody>
      </p:sp>
      <p:sp>
        <p:nvSpPr>
          <p:cNvPr id="14" name="文字方塊 13"/>
          <p:cNvSpPr txBox="1">
            <a:spLocks noChangeArrowheads="1"/>
          </p:cNvSpPr>
          <p:nvPr/>
        </p:nvSpPr>
        <p:spPr bwMode="auto">
          <a:xfrm>
            <a:off x="4643438" y="5025231"/>
            <a:ext cx="22367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00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米奇老鼠</a:t>
            </a:r>
          </a:p>
        </p:txBody>
      </p:sp>
      <p:sp>
        <p:nvSpPr>
          <p:cNvPr id="10248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HK" altLang="en-US" sz="1200" smtClean="0">
                <a:latin typeface="Times New Roman" panose="02020603050405020304" pitchFamily="18" charset="0"/>
              </a:rPr>
              <a:t>單元三 描寫單元</a:t>
            </a:r>
            <a:r>
              <a:rPr lang="en-US" altLang="zh-HK" sz="1200" smtClean="0">
                <a:latin typeface="Times New Roman" panose="02020603050405020304" pitchFamily="18" charset="0"/>
              </a:rPr>
              <a:t>(</a:t>
            </a:r>
            <a:r>
              <a:rPr lang="zh-HK" altLang="en-US" sz="1200" smtClean="0">
                <a:latin typeface="Times New Roman" panose="02020603050405020304" pitchFamily="18" charset="0"/>
              </a:rPr>
              <a:t>人物</a:t>
            </a:r>
            <a:r>
              <a:rPr lang="en-US" altLang="zh-HK" sz="1200" smtClean="0">
                <a:latin typeface="Times New Roman" panose="02020603050405020304" pitchFamily="18" charset="0"/>
              </a:rPr>
              <a:t>) (</a:t>
            </a:r>
            <a:r>
              <a:rPr lang="zh-HK" altLang="en-US" sz="1200" smtClean="0">
                <a:latin typeface="Times New Roman" panose="02020603050405020304" pitchFamily="18" charset="0"/>
              </a:rPr>
              <a:t>閱讀</a:t>
            </a:r>
            <a:r>
              <a:rPr lang="en-US" altLang="zh-HK" sz="1200" smtClean="0">
                <a:latin typeface="Times New Roman" panose="02020603050405020304" pitchFamily="18" charset="0"/>
              </a:rPr>
              <a:t>)</a:t>
            </a:r>
            <a:endParaRPr lang="en-US" altLang="zh-TW" sz="1200">
              <a:latin typeface="Times New Roman" panose="02020603050405020304" pitchFamily="18" charset="0"/>
            </a:endParaRPr>
          </a:p>
        </p:txBody>
      </p:sp>
      <p:sp>
        <p:nvSpPr>
          <p:cNvPr id="10249" name="頁尾版面配置區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>
                <a:latin typeface="Times New Roman" panose="02020603050405020304" pitchFamily="18" charset="0"/>
              </a:rPr>
              <a:t>教育局教育心理服務</a:t>
            </a:r>
            <a:r>
              <a:rPr lang="en-US" altLang="zh-TW" sz="1200" smtClean="0">
                <a:latin typeface="Times New Roman" panose="02020603050405020304" pitchFamily="18" charset="0"/>
              </a:rPr>
              <a:t>(</a:t>
            </a:r>
            <a:r>
              <a:rPr lang="zh-TW" altLang="en-US" sz="1200" smtClean="0">
                <a:latin typeface="Times New Roman" panose="02020603050405020304" pitchFamily="18" charset="0"/>
              </a:rPr>
              <a:t>新界東</a:t>
            </a:r>
            <a:r>
              <a:rPr lang="en-US" altLang="zh-TW" sz="1200" smtClean="0">
                <a:latin typeface="Times New Roman" panose="02020603050405020304" pitchFamily="18" charset="0"/>
              </a:rPr>
              <a:t>)</a:t>
            </a:r>
            <a:r>
              <a:rPr lang="zh-TW" altLang="en-US" sz="1200" smtClean="0">
                <a:latin typeface="Times New Roman" panose="02020603050405020304" pitchFamily="18" charset="0"/>
              </a:rPr>
              <a:t>組 </a:t>
            </a:r>
            <a:r>
              <a:rPr lang="en-US" altLang="zh-TW" sz="1200" smtClean="0">
                <a:latin typeface="Times New Roman" panose="02020603050405020304" pitchFamily="18" charset="0"/>
              </a:rPr>
              <a:t>©2019</a:t>
            </a:r>
          </a:p>
        </p:txBody>
      </p:sp>
      <p:sp>
        <p:nvSpPr>
          <p:cNvPr id="1025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FD0F19-26C9-4038-99A6-8E31CCFD3C60}" type="slidenum">
              <a:rPr lang="en-US" altLang="zh-TW" sz="12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zh-TW" sz="120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1769</TotalTime>
  <Words>1485</Words>
  <Application>Microsoft Office PowerPoint</Application>
  <PresentationFormat>On-screen Show (4:3)</PresentationFormat>
  <Paragraphs>167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PMingLiU</vt:lpstr>
      <vt:lpstr>PMingLiU</vt:lpstr>
      <vt:lpstr>標楷體</vt:lpstr>
      <vt:lpstr>標楷體</vt:lpstr>
      <vt:lpstr>Arial</vt:lpstr>
      <vt:lpstr>Calibri</vt:lpstr>
      <vt:lpstr>Times New Roman</vt:lpstr>
      <vt:lpstr>Verdana</vt:lpstr>
      <vt:lpstr>Wingdings</vt:lpstr>
      <vt:lpstr>Office 佈景主題</vt:lpstr>
      <vt:lpstr>PowerPoint Presentation</vt:lpstr>
      <vt:lpstr>人物外貌描寫順序</vt:lpstr>
      <vt:lpstr>人物外貌描寫順序</vt:lpstr>
      <vt:lpstr>人物外貌描寫順序</vt:lpstr>
      <vt:lpstr>人物外貌描寫順序</vt:lpstr>
      <vt:lpstr>活動：猜猜他是誰？</vt:lpstr>
      <vt:lpstr>PowerPoint Presentation</vt:lpstr>
      <vt:lpstr>第一題</vt:lpstr>
      <vt:lpstr>第二題</vt:lpstr>
      <vt:lpstr>第三題</vt:lpstr>
      <vt:lpstr>第四題</vt:lpstr>
      <vt:lpstr>第五題</vt:lpstr>
      <vt:lpstr>閱讀文字，找出人物外貌描寫的次序。</vt:lpstr>
      <vt:lpstr>PowerPoint Presentation</vt:lpstr>
      <vt:lpstr>PowerPoint Presentation</vt:lpstr>
      <vt:lpstr>PowerPoint Presentation</vt:lpstr>
      <vt:lpstr>PowerPoint Presentation</vt:lpstr>
      <vt:lpstr>小結：人物外貌描寫順序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Ben</dc:creator>
  <cp:lastModifiedBy>LAU, Suk-kau</cp:lastModifiedBy>
  <cp:revision>290</cp:revision>
  <cp:lastPrinted>2018-06-01T03:20:32Z</cp:lastPrinted>
  <dcterms:created xsi:type="dcterms:W3CDTF">2008-05-06T05:50:22Z</dcterms:created>
  <dcterms:modified xsi:type="dcterms:W3CDTF">2019-11-02T03:46:09Z</dcterms:modified>
</cp:coreProperties>
</file>