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21"/>
  </p:notesMasterIdLst>
  <p:handoutMasterIdLst>
    <p:handoutMasterId r:id="rId22"/>
  </p:handoutMasterIdLst>
  <p:sldIdLst>
    <p:sldId id="268" r:id="rId2"/>
    <p:sldId id="283" r:id="rId3"/>
    <p:sldId id="284" r:id="rId4"/>
    <p:sldId id="274" r:id="rId5"/>
    <p:sldId id="294" r:id="rId6"/>
    <p:sldId id="296" r:id="rId7"/>
    <p:sldId id="288" r:id="rId8"/>
    <p:sldId id="295" r:id="rId9"/>
    <p:sldId id="291" r:id="rId10"/>
    <p:sldId id="275" r:id="rId11"/>
    <p:sldId id="277" r:id="rId12"/>
    <p:sldId id="276" r:id="rId13"/>
    <p:sldId id="292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7519292-6F0B-403D-B548-E9ED8C5D0B44}">
          <p14:sldIdLst>
            <p14:sldId id="268"/>
            <p14:sldId id="283"/>
            <p14:sldId id="284"/>
            <p14:sldId id="274"/>
          </p14:sldIdLst>
        </p14:section>
        <p14:section name="未命名的章節" id="{8CE66AE9-BF27-4ECE-A4D0-49FAE8E9C7DF}">
          <p14:sldIdLst>
            <p14:sldId id="294"/>
            <p14:sldId id="296"/>
            <p14:sldId id="288"/>
            <p14:sldId id="295"/>
            <p14:sldId id="291"/>
            <p14:sldId id="275"/>
            <p14:sldId id="277"/>
            <p14:sldId id="276"/>
            <p14:sldId id="292"/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AF6FF"/>
    <a:srgbClr val="FF33CC"/>
    <a:srgbClr val="FFFFCC"/>
    <a:srgbClr val="000099"/>
    <a:srgbClr val="FF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25" autoAdjust="0"/>
  </p:normalViewPr>
  <p:slideViewPr>
    <p:cSldViewPr>
      <p:cViewPr varScale="1">
        <p:scale>
          <a:sx n="70" d="100"/>
          <a:sy n="70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46"/>
    </p:cViewPr>
  </p:sorterViewPr>
  <p:notesViewPr>
    <p:cSldViewPr>
      <p:cViewPr varScale="1">
        <p:scale>
          <a:sx n="49" d="100"/>
          <a:sy n="49" d="100"/>
        </p:scale>
        <p:origin x="-27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48A97C-A37E-444F-B37B-CD9882D25A26}" type="datetimeFigureOut">
              <a:rPr lang="zh-HK" altLang="en-US"/>
              <a:pPr>
                <a:defRPr/>
              </a:pPr>
              <a:t>27/10/2019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E16326-F63C-4F0A-8F97-2B6EF965C09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354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fld id="{24B90E6F-A9D8-4460-A723-64B470B378A8}" type="datetimeFigureOut">
              <a:rPr lang="zh-TW" altLang="en-US"/>
              <a:pPr>
                <a:defRPr/>
              </a:pPr>
              <a:t>2019/10/27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fld id="{46BAE227-7F3A-4B1B-BA65-4174943ED0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623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microscope-graphic-vector-clipart.png.php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圖片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Enlarger icon</a:t>
            </a:r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(publicdomainvectors.org)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CC0 1.0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https://publicdomainvectors.org/en/free-clipart/Enlarger-icon/44013.html</a:t>
            </a:r>
            <a:endParaRPr lang="zh-HK" altLang="en-US" dirty="0" smtClean="0"/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HK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Microscope graphic vector clipart (811/1995</a:t>
            </a:r>
            <a:r>
              <a:rPr lang="en-US" altLang="zh-HK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)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A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1200" b="0" i="0" kern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Ducuchu</a:t>
            </a:r>
            <a:endParaRPr lang="en-US" altLang="zh-HK" sz="1200" b="0" i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FKai-SB" panose="03000509000000000000" pitchFamily="65" charset="-120"/>
              <a:cs typeface="+mn-cs"/>
            </a:endParaRPr>
          </a:p>
          <a:p>
            <a:r>
              <a:rPr lang="en-US" altLang="zh-HK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L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CC0/ public domain</a:t>
            </a:r>
            <a:endParaRPr lang="en-US" altLang="zh-HK" sz="1200" b="0" i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DFKai-SB" panose="03000509000000000000" pitchFamily="65" charset="-120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L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Photo via &lt;a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href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+mn-cs"/>
              </a:rPr>
              <a:t>="https://www.goodfreephotos.com/"&gt;Good Free Photos&lt;/a&gt;</a:t>
            </a:r>
          </a:p>
          <a:p>
            <a:r>
              <a:rPr lang="zh-TW" altLang="en-US" baseline="0" dirty="0" smtClean="0"/>
              <a:t>  </a:t>
            </a:r>
            <a:r>
              <a:rPr lang="zh-TW" altLang="en-US" dirty="0" smtClean="0"/>
              <a:t>：</a:t>
            </a:r>
            <a:r>
              <a:rPr lang="en-US" altLang="zh-HK" dirty="0" smtClean="0">
                <a:hlinkClick r:id="rId3"/>
              </a:rPr>
              <a:t>https://www.goodfreephotos.com/vector-images/microscope-graphic-vector-clipart.png.php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31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51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 smtClean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fld id="{553F0E5B-0149-4A04-A311-58966E61BBB5}" type="slidenum">
              <a:rPr lang="zh-TW" altLang="en-US" smtClean="0">
                <a:latin typeface="Times New Roman" panose="02020603050405020304" pitchFamily="18" charset="0"/>
                <a:ea typeface="DFKai-SB" panose="03000509000000000000" pitchFamily="65" charset="-120"/>
              </a:rPr>
              <a:pPr/>
              <a:t>11</a:t>
            </a:fld>
            <a:endParaRPr lang="zh-TW" altLang="en-US" smtClean="0"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64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</a:rPr>
              <a:t>刻苦：</a:t>
            </a:r>
            <a:r>
              <a:rPr lang="zh-HK" altLang="en-US" sz="1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勤奮而辛苦 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77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82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7FB5-F88B-4464-ABB8-E22108122E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75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E34E-1E20-45E9-8F2A-18D6FD2991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961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8684-6275-448D-ABBB-213359C0BF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0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D4A4-4A79-4E51-BBDE-4973F36319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99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3A40-3145-4AE5-B967-1FFF82EBF7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385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A566-E105-4563-A956-3594C29B38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23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7A37-C749-4490-8AFC-55955E1A6D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50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5213-3643-4534-A716-721A818941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4792-FB89-41B9-A238-E1A63725CA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369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6ED9-33A9-44AF-AF49-E132BC2E2C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69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4907-B906-4B3A-8B02-926CE6D741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92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019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1F433A7-CA77-4135-9639-4A55123BEA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FKai-SB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51731" y="1268760"/>
            <a:ext cx="684053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zh-HK" sz="4400" b="1" dirty="0">
                <a:latin typeface="Times New Roman" panose="02020603050405020304" pitchFamily="18" charset="0"/>
              </a:rPr>
              <a:t>四年級讀寫小組輔助教材</a:t>
            </a:r>
            <a:endParaRPr lang="en-US" altLang="zh-TW" sz="44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4400" b="1" u="sng" dirty="0" smtClean="0">
                <a:latin typeface="Times New Roman" panose="02020603050405020304" pitchFamily="18" charset="0"/>
              </a:rPr>
              <a:t>單元</a:t>
            </a:r>
            <a:r>
              <a:rPr lang="zh-TW" altLang="en-US" sz="4400" b="1" u="sng" dirty="0">
                <a:latin typeface="Times New Roman" panose="02020603050405020304" pitchFamily="18" charset="0"/>
              </a:rPr>
              <a:t>三　描寫</a:t>
            </a:r>
            <a:r>
              <a:rPr lang="zh-TW" altLang="en-US" sz="4400" b="1" u="sng" dirty="0" smtClean="0">
                <a:latin typeface="Times New Roman" panose="02020603050405020304" pitchFamily="18" charset="0"/>
              </a:rPr>
              <a:t>單元</a:t>
            </a:r>
            <a:r>
              <a:rPr lang="en-US" altLang="zh-TW" sz="4400" b="1" u="sng" dirty="0" smtClean="0">
                <a:latin typeface="Times New Roman" panose="02020603050405020304" pitchFamily="18" charset="0"/>
              </a:rPr>
              <a:t>(</a:t>
            </a:r>
            <a:r>
              <a:rPr lang="zh-TW" altLang="en-US" sz="4400" b="1" u="sng" dirty="0" smtClean="0">
                <a:latin typeface="Times New Roman" panose="02020603050405020304" pitchFamily="18" charset="0"/>
              </a:rPr>
              <a:t>人物</a:t>
            </a:r>
            <a:r>
              <a:rPr lang="en-US" altLang="zh-TW" sz="4400" b="1" u="sng" dirty="0" smtClean="0">
                <a:latin typeface="Times New Roman" panose="02020603050405020304" pitchFamily="18" charset="0"/>
              </a:rPr>
              <a:t>)</a:t>
            </a:r>
            <a:endParaRPr lang="en-US" altLang="zh-TW" sz="4400" b="1" u="sng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4400" b="1" dirty="0">
                <a:latin typeface="Times New Roman" panose="02020603050405020304" pitchFamily="18" charset="0"/>
              </a:rPr>
              <a:t>閱讀：人物性格特點</a:t>
            </a:r>
          </a:p>
        </p:txBody>
      </p:sp>
      <p:sp>
        <p:nvSpPr>
          <p:cNvPr id="4099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dirty="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dirty="0" smtClean="0">
                <a:latin typeface="Times New Roman" panose="02020603050405020304" pitchFamily="18" charset="0"/>
              </a:rPr>
              <a:t>(</a:t>
            </a:r>
            <a:r>
              <a:rPr lang="zh-HK" altLang="en-US" sz="1200" dirty="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dirty="0" smtClean="0">
                <a:latin typeface="Times New Roman" panose="02020603050405020304" pitchFamily="18" charset="0"/>
              </a:rPr>
              <a:t>)(</a:t>
            </a:r>
            <a:r>
              <a:rPr lang="zh-HK" altLang="en-US" sz="1200" dirty="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dirty="0" smtClean="0">
                <a:latin typeface="Times New Roman" panose="02020603050405020304" pitchFamily="18" charset="0"/>
              </a:rPr>
              <a:t>)</a:t>
            </a:r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sp>
        <p:nvSpPr>
          <p:cNvPr id="4100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410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2A53F6-F264-4F99-B5B9-75A44D8AA880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表格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55844"/>
              </p:ext>
            </p:extLst>
          </p:nvPr>
        </p:nvGraphicFramePr>
        <p:xfrm>
          <a:off x="160338" y="1984529"/>
          <a:ext cx="7208837" cy="2585903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91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8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 </a:t>
                      </a:r>
                      <a:endParaRPr kumimoji="0" lang="zh-HK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性格特點</a:t>
                      </a:r>
                      <a:endParaRPr kumimoji="0" lang="zh-TW" altLang="zh-H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事情</a:t>
                      </a:r>
                      <a:endParaRPr kumimoji="0" lang="zh-TW" altLang="zh-H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5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4</a:t>
                      </a:r>
                      <a:endParaRPr kumimoji="0" lang="zh-HK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每當同學需要幫助，</a:t>
                      </a:r>
                      <a:r>
                        <a:rPr kumimoji="0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小雄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總是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  <a:cs typeface="+mn-cs"/>
                        </a:rPr>
                        <a:t>毫不吝</a:t>
                      </a:r>
                      <a:r>
                        <a:rPr kumimoji="0" lang="zh-TW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  <a:cs typeface="+mn-cs"/>
                        </a:rPr>
                        <a:t>嗇地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  <a:cs typeface="+mn-cs"/>
                        </a:rPr>
                        <a:t>付出</a:t>
                      </a:r>
                      <a:r>
                        <a:rPr lang="zh-TW" alt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FKai-SB" pitchFamily="65" charset="-120"/>
                          <a:cs typeface="+mn-cs"/>
                        </a:rPr>
                        <a:t>，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第一個站出來幫忙。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7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5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有一次，</a:t>
                      </a:r>
                      <a:r>
                        <a:rPr kumimoji="0" lang="zh-TW" altLang="zh-HK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小智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看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到附近發生劫案，立即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見機行事，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在安全情況下報警，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並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向警方提供劫案的詳情。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7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6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  <a:cs typeface="+mn-cs"/>
                        </a:rPr>
                        <a:t>每天晚飯後，媽媽都會仔細地檢查我的功課。每次當她   看到字體潦草，她便會把功課擦掉，還要求我重寫。</a:t>
                      </a:r>
                      <a:endParaRPr kumimoji="0" lang="zh-TW" altLang="zh-HK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  <a:cs typeface="+mn-cs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314" name="日期版面配置區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1315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131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CAAA5-A0DF-414D-8B7D-4E88A5F4B63E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44" name="文字方塊 43"/>
          <p:cNvSpPr txBox="1">
            <a:spLocks noChangeArrowheads="1"/>
          </p:cNvSpPr>
          <p:nvPr/>
        </p:nvSpPr>
        <p:spPr bwMode="auto">
          <a:xfrm>
            <a:off x="385764" y="2650081"/>
            <a:ext cx="576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C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45" name="文字方塊 44"/>
          <p:cNvSpPr txBox="1">
            <a:spLocks noChangeArrowheads="1"/>
          </p:cNvSpPr>
          <p:nvPr/>
        </p:nvSpPr>
        <p:spPr bwMode="auto">
          <a:xfrm>
            <a:off x="395288" y="3335937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D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57768" y="3955496"/>
            <a:ext cx="5642821" cy="586277"/>
            <a:chOff x="1057768" y="3955496"/>
            <a:chExt cx="5642821" cy="586277"/>
          </a:xfrm>
        </p:grpSpPr>
        <p:sp>
          <p:nvSpPr>
            <p:cNvPr id="48" name="圓角矩形 47"/>
            <p:cNvSpPr/>
            <p:nvPr/>
          </p:nvSpPr>
          <p:spPr bwMode="auto">
            <a:xfrm>
              <a:off x="5379475" y="4287804"/>
              <a:ext cx="1321114" cy="25396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50" name="圓角矩形 49"/>
            <p:cNvSpPr/>
            <p:nvPr/>
          </p:nvSpPr>
          <p:spPr bwMode="auto">
            <a:xfrm>
              <a:off x="4339662" y="4297746"/>
              <a:ext cx="503742" cy="244026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51" name="圓角矩形 50"/>
            <p:cNvSpPr/>
            <p:nvPr/>
          </p:nvSpPr>
          <p:spPr bwMode="auto">
            <a:xfrm>
              <a:off x="3556175" y="3955496"/>
              <a:ext cx="1033055" cy="30160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52" name="圓角矩形 51"/>
            <p:cNvSpPr/>
            <p:nvPr/>
          </p:nvSpPr>
          <p:spPr bwMode="auto">
            <a:xfrm>
              <a:off x="1057768" y="4292507"/>
              <a:ext cx="1558925" cy="249266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46" name="文字方塊 45"/>
          <p:cNvSpPr txBox="1">
            <a:spLocks noChangeArrowheads="1"/>
          </p:cNvSpPr>
          <p:nvPr/>
        </p:nvSpPr>
        <p:spPr bwMode="auto">
          <a:xfrm>
            <a:off x="395288" y="3998934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E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53" name="群組 52"/>
          <p:cNvGrpSpPr>
            <a:grpSpLocks/>
          </p:cNvGrpSpPr>
          <p:nvPr/>
        </p:nvGrpSpPr>
        <p:grpSpPr bwMode="auto">
          <a:xfrm>
            <a:off x="4339663" y="2619026"/>
            <a:ext cx="2896634" cy="305921"/>
            <a:chOff x="4356117" y="4557736"/>
            <a:chExt cx="2897091" cy="305842"/>
          </a:xfrm>
        </p:grpSpPr>
        <p:sp>
          <p:nvSpPr>
            <p:cNvPr id="54" name="圓角矩形 53"/>
            <p:cNvSpPr/>
            <p:nvPr/>
          </p:nvSpPr>
          <p:spPr>
            <a:xfrm>
              <a:off x="4356117" y="4557736"/>
              <a:ext cx="1816801" cy="30583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55" name="圓角矩形 54"/>
            <p:cNvSpPr/>
            <p:nvPr/>
          </p:nvSpPr>
          <p:spPr>
            <a:xfrm>
              <a:off x="6389071" y="4559327"/>
              <a:ext cx="864137" cy="304251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grpSp>
        <p:nvGrpSpPr>
          <p:cNvPr id="56" name="群組 55"/>
          <p:cNvGrpSpPr>
            <a:grpSpLocks/>
          </p:cNvGrpSpPr>
          <p:nvPr/>
        </p:nvGrpSpPr>
        <p:grpSpPr bwMode="auto">
          <a:xfrm>
            <a:off x="1007500" y="3313361"/>
            <a:ext cx="6211887" cy="547687"/>
            <a:chOff x="1023938" y="5220817"/>
            <a:chExt cx="6212359" cy="548158"/>
          </a:xfrm>
        </p:grpSpPr>
        <p:grpSp>
          <p:nvGrpSpPr>
            <p:cNvPr id="57" name="群組 5"/>
            <p:cNvGrpSpPr>
              <a:grpSpLocks/>
            </p:cNvGrpSpPr>
            <p:nvPr/>
          </p:nvGrpSpPr>
          <p:grpSpPr bwMode="auto">
            <a:xfrm>
              <a:off x="1023938" y="5228761"/>
              <a:ext cx="5420137" cy="540214"/>
              <a:chOff x="1023938" y="5028471"/>
              <a:chExt cx="5420137" cy="540214"/>
            </a:xfrm>
          </p:grpSpPr>
          <p:sp>
            <p:nvSpPr>
              <p:cNvPr id="59" name="圓角矩形 58"/>
              <p:cNvSpPr/>
              <p:nvPr/>
            </p:nvSpPr>
            <p:spPr>
              <a:xfrm>
                <a:off x="1023938" y="5290634"/>
                <a:ext cx="790635" cy="278051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60" name="圓角矩形 59"/>
              <p:cNvSpPr/>
              <p:nvPr/>
            </p:nvSpPr>
            <p:spPr>
              <a:xfrm>
                <a:off x="3572807" y="5028471"/>
                <a:ext cx="1159929" cy="262163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61" name="圓角矩形 60"/>
              <p:cNvSpPr/>
              <p:nvPr/>
            </p:nvSpPr>
            <p:spPr>
              <a:xfrm>
                <a:off x="5396245" y="5028471"/>
                <a:ext cx="1047830" cy="273285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</p:grpSp>
        <p:sp>
          <p:nvSpPr>
            <p:cNvPr id="58" name="圓角矩形 57"/>
            <p:cNvSpPr/>
            <p:nvPr/>
          </p:nvSpPr>
          <p:spPr>
            <a:xfrm>
              <a:off x="6891784" y="5220817"/>
              <a:ext cx="344513" cy="270107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7" name="標題 1"/>
          <p:cNvSpPr txBox="1">
            <a:spLocks/>
          </p:cNvSpPr>
          <p:nvPr/>
        </p:nvSpPr>
        <p:spPr bwMode="auto">
          <a:xfrm>
            <a:off x="395288" y="72366"/>
            <a:ext cx="8243888" cy="1648273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     </a:t>
            </a:r>
            <a:endParaRPr lang="en-US" altLang="zh-TW" sz="3500" b="1" dirty="0" smtClean="0">
              <a:solidFill>
                <a:srgbClr val="FF6699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工作紙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(</a:t>
            </a: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二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人物</a:t>
            </a:r>
            <a:r>
              <a:rPr lang="zh-TW" altLang="en-US" sz="3800" b="1" dirty="0">
                <a:solidFill>
                  <a:srgbClr val="FF0000"/>
                </a:solidFill>
                <a:latin typeface="DFKai-SB" panose="03000509000000000000" pitchFamily="65" charset="-120"/>
              </a:rPr>
              <a:t>性格</a:t>
            </a: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顯微鏡</a:t>
            </a:r>
            <a:endParaRPr lang="en-US" altLang="zh-TW" sz="3800" b="1" dirty="0" smtClean="0">
              <a:solidFill>
                <a:srgbClr val="FF0000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>認識描寫性格的詞語</a:t>
            </a:r>
            <a: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</a:b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</a:t>
            </a:r>
            <a:endParaRPr lang="zh-HK" altLang="en-US" sz="2000" b="1" dirty="0">
              <a:latin typeface="DFKai-SB" panose="03000509000000000000" pitchFamily="65" charset="-120"/>
            </a:endParaRPr>
          </a:p>
        </p:txBody>
      </p:sp>
      <p:graphicFrame>
        <p:nvGraphicFramePr>
          <p:cNvPr id="29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90363"/>
              </p:ext>
            </p:extLst>
          </p:nvPr>
        </p:nvGraphicFramePr>
        <p:xfrm>
          <a:off x="7369175" y="1989138"/>
          <a:ext cx="1736725" cy="3264081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640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(A)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膽小</a:t>
                      </a:r>
                      <a:endParaRPr kumimoji="0" lang="en-US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(B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頑皮</a:t>
                      </a:r>
                      <a:endParaRPr kumimoji="0" lang="en-US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(C)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樂於助人</a:t>
                      </a:r>
                      <a:endParaRPr kumimoji="0" lang="zh-TW" altLang="zh-HK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(D)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機智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(E)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嚴謹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(F)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粗心大意</a:t>
                      </a:r>
                      <a:endParaRPr kumimoji="0" lang="zh-TW" altLang="zh-HK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57" marR="685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2" name="Picture 31" descr="https://www.goodfreephotos.com/cache/vector-images/microscope-graphic-vector-clipar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9" y="210158"/>
            <a:ext cx="968701" cy="113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25678"/>
              </p:ext>
            </p:extLst>
          </p:nvPr>
        </p:nvGraphicFramePr>
        <p:xfrm>
          <a:off x="125156" y="2587224"/>
          <a:ext cx="7455355" cy="3794125"/>
        </p:xfrm>
        <a:graphic>
          <a:graphicData uri="http://schemas.openxmlformats.org/drawingml/2006/table">
            <a:tbl>
              <a:tblPr/>
              <a:tblGrid>
                <a:gridCol w="295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88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 </a:t>
                      </a:r>
                      <a:endParaRPr kumimoji="0" lang="zh-HK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性格特點</a:t>
                      </a:r>
                      <a:endParaRPr kumimoji="0" lang="zh-TW" altLang="zh-H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事情</a:t>
                      </a:r>
                      <a:endParaRPr kumimoji="0" lang="zh-TW" altLang="zh-HK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1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早上，</a:t>
                      </a:r>
                      <a:r>
                        <a:rPr kumimoji="0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小明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在路上看見一隻瘦弱的流浪貓。他馬上停下腳步，聯絡愛護動物協會，尋求協助。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一次，狐狸想吃掉烏鴉口中的肥肉，便稱讚烏鴉唱歌動聽。烏鴉聽了忍不住唱起歌來。牠一張開口，肥肉便落在地上。狐狸詭計得逞後，立刻叼起肥肉，飛快地走了。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3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陳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先生總是正面看待身邊發生的事情。那天的連場大雨不但把房子淹沒，還把馬路上的車子都浸壞了。當記者訪問</a:t>
                      </a:r>
                      <a:r>
                        <a:rPr kumimoji="0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陳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先生的感受時，他竟笑說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︰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「那也好的！我可以有藉口翻新房子和換一輛新車了！」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94214"/>
              </p:ext>
            </p:extLst>
          </p:nvPr>
        </p:nvGraphicFramePr>
        <p:xfrm>
          <a:off x="7580511" y="2580818"/>
          <a:ext cx="1455093" cy="3903980"/>
        </p:xfrm>
        <a:graphic>
          <a:graphicData uri="http://schemas.openxmlformats.org/drawingml/2006/table">
            <a:tbl>
              <a:tblPr/>
              <a:tblGrid>
                <a:gridCol w="1455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05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A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刻苦  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B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樂觀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C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狡猾  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D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固執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E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有愛心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(F)</a:t>
                      </a:r>
                      <a:r>
                        <a:rPr kumimoji="0" lang="zh-TW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暴躁</a:t>
                      </a:r>
                      <a:endParaRPr kumimoji="0" lang="zh-TW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625" marR="68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378951" y="3509034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E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78951" y="5452134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B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378951" y="4517097"/>
            <a:ext cx="576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C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2323" name="日期版面配置區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2324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232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77BE44-80DA-43D2-8452-28533C0A5116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1052052" y="3349081"/>
            <a:ext cx="6472276" cy="617580"/>
            <a:chOff x="1138632" y="2626516"/>
            <a:chExt cx="6392468" cy="615648"/>
          </a:xfrm>
        </p:grpSpPr>
        <p:sp>
          <p:nvSpPr>
            <p:cNvPr id="15" name="圓角矩形 14"/>
            <p:cNvSpPr/>
            <p:nvPr/>
          </p:nvSpPr>
          <p:spPr>
            <a:xfrm>
              <a:off x="3152775" y="2650323"/>
              <a:ext cx="517525" cy="261871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4932363" y="2642387"/>
              <a:ext cx="719137" cy="269807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6642100" y="2626516"/>
              <a:ext cx="889000" cy="28567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1138632" y="2947110"/>
              <a:ext cx="276141" cy="25160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9" name="圓角矩形 18"/>
            <p:cNvSpPr/>
            <p:nvPr/>
          </p:nvSpPr>
          <p:spPr>
            <a:xfrm>
              <a:off x="1547018" y="2975531"/>
              <a:ext cx="576263" cy="266633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3924300" y="2947110"/>
              <a:ext cx="1008063" cy="26822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4" name="圓角矩形 23"/>
          <p:cNvSpPr/>
          <p:nvPr/>
        </p:nvSpPr>
        <p:spPr>
          <a:xfrm>
            <a:off x="1536414" y="4827047"/>
            <a:ext cx="1091370" cy="33481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2309430" y="5198443"/>
            <a:ext cx="4915183" cy="901015"/>
            <a:chOff x="2380506" y="4469770"/>
            <a:chExt cx="4854575" cy="898423"/>
          </a:xfrm>
        </p:grpSpPr>
        <p:grpSp>
          <p:nvGrpSpPr>
            <p:cNvPr id="7" name="群組 6"/>
            <p:cNvGrpSpPr>
              <a:grpSpLocks/>
            </p:cNvGrpSpPr>
            <p:nvPr/>
          </p:nvGrpSpPr>
          <p:grpSpPr bwMode="auto">
            <a:xfrm>
              <a:off x="2380506" y="4469770"/>
              <a:ext cx="4854575" cy="898423"/>
              <a:chOff x="2380764" y="4590125"/>
              <a:chExt cx="4855531" cy="846102"/>
            </a:xfrm>
          </p:grpSpPr>
          <p:sp>
            <p:nvSpPr>
              <p:cNvPr id="25" name="圓角矩形 24"/>
              <p:cNvSpPr/>
              <p:nvPr/>
            </p:nvSpPr>
            <p:spPr>
              <a:xfrm>
                <a:off x="2380764" y="4590125"/>
                <a:ext cx="535093" cy="279388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26" name="圓角矩形 25"/>
              <p:cNvSpPr/>
              <p:nvPr/>
            </p:nvSpPr>
            <p:spPr>
              <a:xfrm>
                <a:off x="3653977" y="5156839"/>
                <a:ext cx="535093" cy="279388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28" name="圓角矩形 27"/>
              <p:cNvSpPr/>
              <p:nvPr/>
            </p:nvSpPr>
            <p:spPr>
              <a:xfrm>
                <a:off x="6191514" y="4590125"/>
                <a:ext cx="1044781" cy="279388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</p:grpSp>
        <p:sp>
          <p:nvSpPr>
            <p:cNvPr id="29" name="圓角矩形 28"/>
            <p:cNvSpPr/>
            <p:nvPr/>
          </p:nvSpPr>
          <p:spPr bwMode="auto">
            <a:xfrm flipV="1">
              <a:off x="4441123" y="4766434"/>
              <a:ext cx="1253291" cy="305093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30" name="標題 1"/>
          <p:cNvSpPr txBox="1">
            <a:spLocks/>
          </p:cNvSpPr>
          <p:nvPr/>
        </p:nvSpPr>
        <p:spPr bwMode="auto">
          <a:xfrm>
            <a:off x="519094" y="72159"/>
            <a:ext cx="8243888" cy="1648273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     </a:t>
            </a:r>
            <a:endParaRPr lang="en-US" altLang="zh-TW" sz="3500" b="1" dirty="0" smtClean="0">
              <a:solidFill>
                <a:srgbClr val="FF6699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工作紙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(</a:t>
            </a: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二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人物</a:t>
            </a:r>
            <a:r>
              <a:rPr lang="zh-TW" altLang="en-US" sz="3800" b="1" dirty="0">
                <a:solidFill>
                  <a:srgbClr val="FF0000"/>
                </a:solidFill>
                <a:latin typeface="DFKai-SB" panose="03000509000000000000" pitchFamily="65" charset="-120"/>
              </a:rPr>
              <a:t>性格</a:t>
            </a: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顯微鏡</a:t>
            </a:r>
            <a:endParaRPr lang="en-US" altLang="zh-TW" sz="3800" b="1" dirty="0" smtClean="0">
              <a:solidFill>
                <a:srgbClr val="FF0000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>認識描寫性格的詞語</a:t>
            </a:r>
            <a: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</a:b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</a:t>
            </a:r>
            <a:endParaRPr lang="zh-HK" altLang="en-US" sz="2000" b="1" dirty="0">
              <a:latin typeface="DFKai-SB" panose="03000509000000000000" pitchFamily="65" charset="-120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 bwMode="auto">
          <a:xfrm>
            <a:off x="107504" y="1700808"/>
            <a:ext cx="8928100" cy="849832"/>
          </a:xfrm>
          <a:prstGeom prst="rect">
            <a:avLst/>
          </a:prstGeom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kumimoji="0"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細閱以下事例，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(1)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根據事例判斷該人物的性格，圈出能突顯該性格的關鍵詞；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把該性格的英文代號填在左邊的方格內 。</a:t>
            </a:r>
            <a:endParaRPr lang="zh-TW" altLang="zh-HK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3" name="Picture 32" descr="https://www.goodfreephotos.com/cache/vector-images/microscope-graphic-vector-clipar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9" y="210158"/>
            <a:ext cx="968701" cy="113061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圓角矩形 28"/>
          <p:cNvSpPr/>
          <p:nvPr/>
        </p:nvSpPr>
        <p:spPr bwMode="auto">
          <a:xfrm flipV="1">
            <a:off x="2051776" y="5500419"/>
            <a:ext cx="541667" cy="283825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8" name="Rectangular Callout 7"/>
          <p:cNvSpPr/>
          <p:nvPr/>
        </p:nvSpPr>
        <p:spPr>
          <a:xfrm>
            <a:off x="904417" y="346023"/>
            <a:ext cx="1689025" cy="729732"/>
          </a:xfrm>
          <a:prstGeom prst="wedgeRectCallout">
            <a:avLst>
              <a:gd name="adj1" fmla="val -68165"/>
              <a:gd name="adj2" fmla="val 945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挑戰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4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29280"/>
              </p:ext>
            </p:extLst>
          </p:nvPr>
        </p:nvGraphicFramePr>
        <p:xfrm>
          <a:off x="123825" y="1964677"/>
          <a:ext cx="7496175" cy="4210333"/>
        </p:xfrm>
        <a:graphic>
          <a:graphicData uri="http://schemas.openxmlformats.org/drawingml/2006/table">
            <a:tbl>
              <a:tblPr/>
              <a:tblGrid>
                <a:gridCol w="296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46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5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 </a:t>
                      </a:r>
                      <a:endParaRPr kumimoji="0" lang="zh-HK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性格特點</a:t>
                      </a:r>
                      <a:endParaRPr kumimoji="0" lang="zh-TW" altLang="zh-H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事情</a:t>
                      </a:r>
                      <a:endParaRPr kumimoji="0" lang="zh-TW" altLang="zh-H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71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４</a:t>
                      </a:r>
                      <a:endParaRPr kumimoji="0" lang="zh-HK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媽媽對我說：「改天再去遊樂場吧！ 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 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爸爸不能放下還未完成的工作啊！」我不但不肯順從，更不斷重複說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︰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「說了今天就是要今天去！」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５</a:t>
                      </a:r>
                      <a:endParaRPr kumimoji="0" lang="zh-HK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HK" altLang="zh-HK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王羲之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非常熱愛書法，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連吃飯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、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走路都不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忘練習。當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沒有紙筆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時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，他就在身上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畫，久而久之，衣服都被劃破了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。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他又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常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常在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池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中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洗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墨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硯，時間長了，池水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都變成了黑色</a:t>
                      </a:r>
                      <a:r>
                        <a:rPr kumimoji="0" lang="zh-HK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0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６</a:t>
                      </a:r>
                      <a:endParaRPr kumimoji="0" lang="zh-HK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李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先生常常因小事大發脾氣。有一次，鄰居不小心碰到他，他便怒氣沖沖地指着鄰居罵個不停，嚇得鄰居不知所措。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32576"/>
              </p:ext>
            </p:extLst>
          </p:nvPr>
        </p:nvGraphicFramePr>
        <p:xfrm>
          <a:off x="7604125" y="1978025"/>
          <a:ext cx="1504950" cy="4196985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9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A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刻苦  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B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樂觀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C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狡猾   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D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固執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</a:t>
                      </a: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E</a:t>
                      </a:r>
                      <a:r>
                        <a:rPr kumimoji="0" lang="en-US" altLang="zh-HK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HK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有愛心</a:t>
                      </a:r>
                      <a:endParaRPr kumimoji="0" lang="en-US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(F)</a:t>
                      </a:r>
                      <a:r>
                        <a:rPr kumimoji="0" lang="zh-TW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暴躁</a:t>
                      </a:r>
                      <a:endParaRPr kumimoji="0" lang="zh-TW" altLang="zh-HK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625" marR="68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87130" y="2996952"/>
            <a:ext cx="65647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D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27238" y="5446929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F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418301" y="4306206"/>
            <a:ext cx="576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A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4371" name="日期版面配置區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4372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437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B29658-677B-4BE6-88A6-CD72A53F9B54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3640013" y="3068960"/>
            <a:ext cx="2507038" cy="341312"/>
            <a:chOff x="3918017" y="2872418"/>
            <a:chExt cx="2041180" cy="268550"/>
          </a:xfrm>
        </p:grpSpPr>
        <p:sp>
          <p:nvSpPr>
            <p:cNvPr id="13" name="圓角矩形 12"/>
            <p:cNvSpPr/>
            <p:nvPr/>
          </p:nvSpPr>
          <p:spPr>
            <a:xfrm>
              <a:off x="3918017" y="2872418"/>
              <a:ext cx="876059" cy="26855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5121391" y="2872418"/>
              <a:ext cx="837806" cy="26855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44765" y="4077072"/>
            <a:ext cx="2130996" cy="1100912"/>
            <a:chOff x="4844765" y="4131108"/>
            <a:chExt cx="2130996" cy="1046876"/>
          </a:xfrm>
        </p:grpSpPr>
        <p:sp>
          <p:nvSpPr>
            <p:cNvPr id="17" name="圓角矩形 16"/>
            <p:cNvSpPr/>
            <p:nvPr/>
          </p:nvSpPr>
          <p:spPr bwMode="auto">
            <a:xfrm>
              <a:off x="5415589" y="4131108"/>
              <a:ext cx="1008063" cy="26828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8" name="圓角矩形 17"/>
            <p:cNvSpPr/>
            <p:nvPr/>
          </p:nvSpPr>
          <p:spPr bwMode="auto">
            <a:xfrm>
              <a:off x="5173654" y="4518005"/>
              <a:ext cx="1512887" cy="255587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9" name="圓角矩形 18"/>
            <p:cNvSpPr/>
            <p:nvPr/>
          </p:nvSpPr>
          <p:spPr bwMode="auto">
            <a:xfrm>
              <a:off x="4844765" y="4914310"/>
              <a:ext cx="2130996" cy="263674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2" name="圓角矩形 21"/>
          <p:cNvSpPr/>
          <p:nvPr/>
        </p:nvSpPr>
        <p:spPr>
          <a:xfrm>
            <a:off x="2339752" y="5438628"/>
            <a:ext cx="1871662" cy="2794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21" name="標題 1"/>
          <p:cNvSpPr txBox="1">
            <a:spLocks/>
          </p:cNvSpPr>
          <p:nvPr/>
        </p:nvSpPr>
        <p:spPr bwMode="auto">
          <a:xfrm>
            <a:off x="497810" y="381910"/>
            <a:ext cx="8243888" cy="116571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     </a:t>
            </a:r>
            <a:endParaRPr lang="en-US" altLang="zh-TW" sz="3500" b="1" dirty="0" smtClean="0">
              <a:solidFill>
                <a:srgbClr val="FF6699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工作紙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(</a:t>
            </a: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二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人物</a:t>
            </a:r>
            <a:r>
              <a:rPr lang="zh-TW" altLang="en-US" sz="3800" b="1" dirty="0">
                <a:solidFill>
                  <a:srgbClr val="FF0000"/>
                </a:solidFill>
                <a:latin typeface="DFKai-SB" panose="03000509000000000000" pitchFamily="65" charset="-120"/>
              </a:rPr>
              <a:t>性格</a:t>
            </a: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顯微鏡</a:t>
            </a:r>
            <a:endParaRPr lang="en-US" altLang="zh-TW" sz="3800" b="1" dirty="0" smtClean="0">
              <a:solidFill>
                <a:srgbClr val="FF0000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>認識描寫性格的詞語</a:t>
            </a:r>
            <a: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</a:b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</a:t>
            </a:r>
            <a:endParaRPr lang="zh-HK" altLang="en-US" sz="2000" b="1" dirty="0">
              <a:latin typeface="DFKai-SB" panose="03000509000000000000" pitchFamily="65" charset="-120"/>
            </a:endParaRPr>
          </a:p>
        </p:txBody>
      </p:sp>
      <p:sp>
        <p:nvSpPr>
          <p:cNvPr id="25" name="圓角矩形 21"/>
          <p:cNvSpPr/>
          <p:nvPr/>
        </p:nvSpPr>
        <p:spPr>
          <a:xfrm>
            <a:off x="1554211" y="5879042"/>
            <a:ext cx="1039231" cy="24766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26" name="圓角矩形 21"/>
          <p:cNvSpPr/>
          <p:nvPr/>
        </p:nvSpPr>
        <p:spPr>
          <a:xfrm>
            <a:off x="3830493" y="5858477"/>
            <a:ext cx="1073573" cy="268233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27" name="圓角矩形 16"/>
          <p:cNvSpPr/>
          <p:nvPr/>
        </p:nvSpPr>
        <p:spPr bwMode="auto">
          <a:xfrm>
            <a:off x="2052227" y="4895778"/>
            <a:ext cx="1367645" cy="282205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pic>
        <p:nvPicPr>
          <p:cNvPr id="28" name="Picture 27" descr="https://www.goodfreephotos.com/cache/vector-images/microscope-graphic-vector-clipar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9" y="210158"/>
            <a:ext cx="968701" cy="113061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ular Callout 22"/>
          <p:cNvSpPr/>
          <p:nvPr/>
        </p:nvSpPr>
        <p:spPr>
          <a:xfrm>
            <a:off x="904417" y="346023"/>
            <a:ext cx="1689025" cy="729732"/>
          </a:xfrm>
          <a:prstGeom prst="wedgeRectCallout">
            <a:avLst>
              <a:gd name="adj1" fmla="val -68165"/>
              <a:gd name="adj2" fmla="val 945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挑戰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22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21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工作紙</a:t>
            </a:r>
            <a:r>
              <a:rPr lang="en-US" altLang="zh-TW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HK" altLang="en-US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TW" altLang="en-US" b="1" dirty="0">
                <a:solidFill>
                  <a:srgbClr val="77933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特點全接觸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9280" y="2041702"/>
            <a:ext cx="648072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zh-TW" altLang="en-US" sz="4400" dirty="0">
                <a:latin typeface="DFKai-SB" panose="03000509000000000000" pitchFamily="65" charset="-120"/>
              </a:rPr>
              <a:t>分組</a:t>
            </a:r>
            <a:r>
              <a:rPr lang="zh-TW" altLang="en-US" sz="4400" dirty="0" smtClean="0">
                <a:latin typeface="DFKai-SB" panose="03000509000000000000" pitchFamily="65" charset="-120"/>
              </a:rPr>
              <a:t>討論</a:t>
            </a:r>
            <a:endParaRPr lang="en-US" altLang="zh-TW" sz="4400" dirty="0" smtClean="0">
              <a:latin typeface="DFKai-SB" panose="03000509000000000000" pitchFamily="65" charset="-12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zh-TW" altLang="en-US" sz="2800" dirty="0" smtClean="0">
                <a:latin typeface="DFKai-SB" panose="03000509000000000000" pitchFamily="65" charset="-120"/>
              </a:rPr>
              <a:t>根據</a:t>
            </a:r>
            <a:r>
              <a:rPr lang="zh-TW" altLang="en-US" sz="2800" dirty="0">
                <a:latin typeface="DFKai-SB" panose="03000509000000000000" pitchFamily="65" charset="-120"/>
              </a:rPr>
              <a:t>事例判斷人物的</a:t>
            </a:r>
            <a:r>
              <a:rPr lang="zh-HK" altLang="zh-HK" sz="2800" dirty="0">
                <a:latin typeface="DFKai-SB" panose="03000509000000000000" pitchFamily="65" charset="-120"/>
              </a:rPr>
              <a:t>的</a:t>
            </a:r>
            <a:r>
              <a:rPr lang="zh-TW" altLang="zh-HK" sz="2800" dirty="0">
                <a:latin typeface="DFKai-SB" panose="03000509000000000000" pitchFamily="65" charset="-120"/>
              </a:rPr>
              <a:t>性格特點，</a:t>
            </a:r>
            <a:r>
              <a:rPr lang="zh-HK" altLang="zh-HK" sz="2800" dirty="0">
                <a:latin typeface="DFKai-SB" panose="03000509000000000000" pitchFamily="65" charset="-120"/>
              </a:rPr>
              <a:t>並</a:t>
            </a:r>
            <a:r>
              <a:rPr lang="zh-TW" altLang="zh-HK" sz="2800" dirty="0">
                <a:latin typeface="DFKai-SB" panose="03000509000000000000" pitchFamily="65" charset="-120"/>
              </a:rPr>
              <a:t>把答案寫在</a:t>
            </a:r>
            <a:r>
              <a:rPr lang="en-US" altLang="zh-HK" sz="2800" dirty="0">
                <a:latin typeface="DFKai-SB" panose="03000509000000000000" pitchFamily="65" charset="-120"/>
              </a:rPr>
              <a:t>________</a:t>
            </a:r>
            <a:r>
              <a:rPr lang="zh-TW" altLang="zh-HK" sz="2800" dirty="0">
                <a:latin typeface="DFKai-SB" panose="03000509000000000000" pitchFamily="65" charset="-120"/>
              </a:rPr>
              <a:t>上</a:t>
            </a:r>
            <a:r>
              <a:rPr lang="zh-TW" altLang="en-US" sz="2800" dirty="0" smtClean="0">
                <a:latin typeface="DFKai-SB" panose="03000509000000000000" pitchFamily="65" charset="-120"/>
              </a:rPr>
              <a:t>；</a:t>
            </a:r>
            <a:endParaRPr lang="en-US" altLang="zh-TW" sz="2800" dirty="0" smtClean="0">
              <a:latin typeface="DFKai-SB" panose="03000509000000000000" pitchFamily="65" charset="-120"/>
            </a:endParaRPr>
          </a:p>
          <a:p>
            <a:pPr marL="514350" indent="-514350" eaLnBrk="1" hangingPunct="1">
              <a:buFontTx/>
              <a:buAutoNum type="arabicPeriod"/>
            </a:pPr>
            <a:endParaRPr lang="en-US" altLang="zh-TW" sz="2800" dirty="0">
              <a:latin typeface="DFKai-SB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sz="2800" dirty="0">
                <a:latin typeface="DFKai-SB" panose="03000509000000000000" pitchFamily="65" charset="-120"/>
              </a:rPr>
              <a:t>2. </a:t>
            </a:r>
            <a:r>
              <a:rPr lang="zh-TW" altLang="en-US" sz="2800" dirty="0">
                <a:latin typeface="DFKai-SB" panose="03000509000000000000" pitchFamily="65" charset="-120"/>
              </a:rPr>
              <a:t>圈出顯示該性格的關鍵</a:t>
            </a:r>
            <a:r>
              <a:rPr lang="zh-TW" altLang="en-US" sz="2800" dirty="0" smtClean="0">
                <a:latin typeface="DFKai-SB" panose="03000509000000000000" pitchFamily="65" charset="-120"/>
              </a:rPr>
              <a:t>詞</a:t>
            </a:r>
            <a:r>
              <a:rPr lang="zh-TW" altLang="en-US" sz="2800" dirty="0">
                <a:latin typeface="DFKai-SB" panose="03000509000000000000" pitchFamily="65" charset="-120"/>
              </a:rPr>
              <a:t>。</a:t>
            </a:r>
            <a:endParaRPr lang="en-US" altLang="zh-TW" sz="2800" dirty="0">
              <a:latin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D4A4-4A79-4E51-BBDE-4973F363198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25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101600" y="1052736"/>
            <a:ext cx="8929688" cy="47879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zh-TW" sz="2800" b="1" dirty="0" smtClean="0">
              <a:latin typeface="DFKai-SB" panose="03000509000000000000" pitchFamily="65" charset="-120"/>
            </a:endParaRPr>
          </a:p>
          <a:p>
            <a:pPr marL="0" indent="0" eaLnBrk="1" hangingPunct="1">
              <a:buFontTx/>
              <a:buNone/>
            </a:pPr>
            <a:endParaRPr lang="zh-HK" altLang="en-US" sz="2800" b="1" dirty="0" smtClean="0">
              <a:latin typeface="DFKai-SB" panose="03000509000000000000" pitchFamily="65" charset="-120"/>
            </a:endParaRPr>
          </a:p>
        </p:txBody>
      </p:sp>
      <p:sp>
        <p:nvSpPr>
          <p:cNvPr id="15363" name="標題 1"/>
          <p:cNvSpPr txBox="1">
            <a:spLocks/>
          </p:cNvSpPr>
          <p:nvPr/>
        </p:nvSpPr>
        <p:spPr bwMode="auto">
          <a:xfrm>
            <a:off x="444500" y="114300"/>
            <a:ext cx="8243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2000" b="1" dirty="0" smtClean="0">
                <a:solidFill>
                  <a:srgbClr val="77933C"/>
                </a:solidFill>
                <a:latin typeface="DFKai-SB" panose="03000509000000000000" pitchFamily="65" charset="-120"/>
              </a:rPr>
              <a:t>工作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紙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三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)</a:t>
            </a:r>
            <a:endParaRPr lang="zh-HK" altLang="en-US" sz="2000" b="1" dirty="0">
              <a:solidFill>
                <a:srgbClr val="77933C"/>
              </a:solidFill>
              <a:latin typeface="DFKai-SB" panose="03000509000000000000" pitchFamily="65" charset="-120"/>
            </a:endParaRPr>
          </a:p>
        </p:txBody>
      </p:sp>
      <p:sp>
        <p:nvSpPr>
          <p:cNvPr id="16" name="雲朵形圖說文字 15"/>
          <p:cNvSpPr/>
          <p:nvPr/>
        </p:nvSpPr>
        <p:spPr>
          <a:xfrm>
            <a:off x="101600" y="128078"/>
            <a:ext cx="5741361" cy="1180021"/>
          </a:xfrm>
          <a:prstGeom prst="cloudCallout">
            <a:avLst>
              <a:gd name="adj1" fmla="val -42441"/>
              <a:gd name="adj2" fmla="val 7031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kumimoji="0" lang="zh-TW" altLang="en-US" sz="2900" b="1" dirty="0" smtClean="0">
                <a:solidFill>
                  <a:srgbClr val="008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「我」的媽媽是一個怎樣的人？</a:t>
            </a:r>
            <a:endParaRPr lang="zh-HK" altLang="en-US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23850" y="3284860"/>
            <a:ext cx="8496300" cy="25923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indent="304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媽媽是個</a:t>
            </a:r>
            <a:r>
              <a:rPr lang="en-US" altLang="zh-TW" sz="3000" b="1" dirty="0" smtClean="0">
                <a:latin typeface="DFKai-SB" pitchFamily="65" charset="-120"/>
                <a:cs typeface="Times New Roman" pitchFamily="18" charset="0"/>
              </a:rPr>
              <a:t>________</a:t>
            </a: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的人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，</a:t>
            </a: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每天早出晚歸，</a:t>
            </a:r>
            <a:endParaRPr lang="en-US" altLang="zh-TW" sz="3000" b="1" dirty="0" smtClean="0">
              <a:latin typeface="DFKai-SB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忙於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工作</a:t>
            </a: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。晚飯後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，她先</a:t>
            </a: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教我做功課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，然後    </a:t>
            </a:r>
            <a:endParaRPr lang="en-US" altLang="zh-TW" sz="3000" b="1" dirty="0" smtClean="0">
              <a:latin typeface="DFKai-SB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再處理</a:t>
            </a:r>
            <a:r>
              <a:rPr lang="zh-TW" altLang="zh-HK" sz="3000" b="1" dirty="0" smtClean="0">
                <a:latin typeface="DFKai-SB" pitchFamily="65" charset="-120"/>
                <a:cs typeface="Times New Roman" pitchFamily="18" charset="0"/>
              </a:rPr>
              <a:t>家務，直到深夜才休息。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HK" altLang="en-US" sz="1800" dirty="0" smtClean="0">
              <a:solidFill>
                <a:srgbClr val="FFFFFF"/>
              </a:solidFill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2339975" y="3657923"/>
            <a:ext cx="16557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勤勞</a:t>
            </a:r>
          </a:p>
        </p:txBody>
      </p:sp>
      <p:sp>
        <p:nvSpPr>
          <p:cNvPr id="15367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5368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536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CA8A91-BDDE-4765-BEA4-BDBF4417090B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5076057" y="3198935"/>
            <a:ext cx="2704932" cy="1013021"/>
            <a:chOff x="5070276" y="3559329"/>
            <a:chExt cx="2752148" cy="1012671"/>
          </a:xfrm>
        </p:grpSpPr>
        <p:sp>
          <p:nvSpPr>
            <p:cNvPr id="12" name="圓角矩形 11"/>
            <p:cNvSpPr/>
            <p:nvPr/>
          </p:nvSpPr>
          <p:spPr>
            <a:xfrm>
              <a:off x="5070276" y="4149871"/>
              <a:ext cx="720761" cy="42212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3" name="直線圖說文字 2 12"/>
            <p:cNvSpPr/>
            <p:nvPr/>
          </p:nvSpPr>
          <p:spPr>
            <a:xfrm>
              <a:off x="5876189" y="3559329"/>
              <a:ext cx="1946235" cy="445933"/>
            </a:xfrm>
            <a:prstGeom prst="borderCallout2">
              <a:avLst>
                <a:gd name="adj1" fmla="val 42016"/>
                <a:gd name="adj2" fmla="val -1744"/>
                <a:gd name="adj3" fmla="val 41843"/>
                <a:gd name="adj4" fmla="val -13482"/>
                <a:gd name="adj5" fmla="val 104981"/>
                <a:gd name="adj6" fmla="val -22398"/>
              </a:avLst>
            </a:prstGeom>
            <a:ln w="190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常常發生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827088" y="3789684"/>
            <a:ext cx="6625381" cy="2015578"/>
            <a:chOff x="827584" y="4149080"/>
            <a:chExt cx="6625167" cy="2016606"/>
          </a:xfrm>
        </p:grpSpPr>
        <p:sp>
          <p:nvSpPr>
            <p:cNvPr id="2" name="圓角矩形 1"/>
            <p:cNvSpPr/>
            <p:nvPr/>
          </p:nvSpPr>
          <p:spPr>
            <a:xfrm>
              <a:off x="5868477" y="4149080"/>
              <a:ext cx="1584274" cy="42249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3887341" y="5084595"/>
              <a:ext cx="1981136" cy="42407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827584" y="4617632"/>
              <a:ext cx="396862" cy="42249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5" name="直線圖說文字 2 14"/>
            <p:cNvSpPr/>
            <p:nvPr/>
          </p:nvSpPr>
          <p:spPr>
            <a:xfrm>
              <a:off x="5305732" y="5753272"/>
              <a:ext cx="1786841" cy="412414"/>
            </a:xfrm>
            <a:prstGeom prst="borderCallout2">
              <a:avLst>
                <a:gd name="adj1" fmla="val 18750"/>
                <a:gd name="adj2" fmla="val -2675"/>
                <a:gd name="adj3" fmla="val 20128"/>
                <a:gd name="adj4" fmla="val -22326"/>
                <a:gd name="adj5" fmla="val -51519"/>
                <a:gd name="adj6" fmla="val -230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事例關鍵字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4226014" y="1465794"/>
            <a:ext cx="4666466" cy="1339963"/>
            <a:chOff x="3942984" y="2264019"/>
            <a:chExt cx="4666466" cy="1339963"/>
          </a:xfrm>
        </p:grpSpPr>
        <p:pic>
          <p:nvPicPr>
            <p:cNvPr id="18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42984" y="2264019"/>
              <a:ext cx="1043722" cy="1330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圓角矩形圖說文字 18"/>
            <p:cNvSpPr/>
            <p:nvPr/>
          </p:nvSpPr>
          <p:spPr>
            <a:xfrm>
              <a:off x="5257056" y="2430257"/>
              <a:ext cx="3352394" cy="1173725"/>
            </a:xfrm>
            <a:prstGeom prst="wedgeRoundRectCallout">
              <a:avLst>
                <a:gd name="adj1" fmla="val -69860"/>
                <a:gd name="adj2" fmla="val -14921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zh-TW" altLang="en-US" sz="24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「勤勞」是</a:t>
              </a:r>
              <a:r>
                <a:rPr lang="zh-TW" altLang="en-US" sz="2400" dirty="0" smtClean="0">
                  <a:solidFill>
                    <a:srgbClr val="7030A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甚麼意思</a:t>
              </a:r>
              <a:r>
                <a:rPr lang="zh-TW" altLang="en-US" sz="24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？</a:t>
              </a:r>
              <a:endPara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  <a:p>
              <a:pPr eaLnBrk="1" hangingPunct="1">
                <a:defRPr/>
              </a:pPr>
              <a:r>
                <a:rPr lang="zh-TW" altLang="en-US" sz="24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你</a:t>
              </a:r>
              <a:r>
                <a:rPr lang="zh-TW" altLang="en-US" sz="2400" dirty="0" smtClean="0">
                  <a:solidFill>
                    <a:srgbClr val="7030A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怎樣知道</a:t>
              </a:r>
              <a:r>
                <a:rPr lang="zh-TW" altLang="en-US" sz="24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媽媽</a:t>
              </a:r>
              <a:r>
                <a:rPr lang="zh-TW" altLang="en-US" sz="2400" dirty="0">
                  <a:latin typeface="DFKai-SB" panose="03000509000000000000" pitchFamily="65" charset="-120"/>
                  <a:ea typeface="DFKai-SB" panose="03000509000000000000" pitchFamily="65" charset="-120"/>
                </a:rPr>
                <a:t>勤勞</a:t>
              </a:r>
              <a:r>
                <a:rPr lang="zh-TW" altLang="en-US" sz="24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？在事例中找出</a:t>
              </a:r>
              <a:r>
                <a:rPr lang="zh-TW" altLang="en-US" sz="2400" dirty="0">
                  <a:solidFill>
                    <a:srgbClr val="7030A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關鍵字</a:t>
              </a:r>
              <a:r>
                <a:rPr lang="zh-TW" altLang="en-US" sz="2400" dirty="0">
                  <a:latin typeface="DFKai-SB" panose="03000509000000000000" pitchFamily="65" charset="-120"/>
                  <a:ea typeface="DFKai-SB" panose="03000509000000000000" pitchFamily="65" charset="-120"/>
                </a:rPr>
                <a:t>。</a:t>
              </a:r>
              <a:endPara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sp>
        <p:nvSpPr>
          <p:cNvPr id="22" name="圓角矩形圖說文字 21"/>
          <p:cNvSpPr/>
          <p:nvPr/>
        </p:nvSpPr>
        <p:spPr>
          <a:xfrm>
            <a:off x="101600" y="1899370"/>
            <a:ext cx="3434145" cy="906388"/>
          </a:xfrm>
          <a:prstGeom prst="wedgeRoundRectCallout">
            <a:avLst>
              <a:gd name="adj1" fmla="val 72805"/>
              <a:gd name="adj2" fmla="val 26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描寫的事例是常常發生的</a:t>
            </a:r>
            <a:r>
              <a:rPr lang="en-US" altLang="zh-TW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﹖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代表性的？</a:t>
            </a:r>
            <a:endParaRPr lang="en-US" altLang="zh-TW" sz="2400" dirty="0" smtClean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0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標題 1"/>
          <p:cNvSpPr txBox="1">
            <a:spLocks/>
          </p:cNvSpPr>
          <p:nvPr/>
        </p:nvSpPr>
        <p:spPr bwMode="auto">
          <a:xfrm>
            <a:off x="444500" y="114300"/>
            <a:ext cx="8243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2000" b="1" dirty="0" smtClean="0">
                <a:solidFill>
                  <a:srgbClr val="77933C"/>
                </a:solidFill>
                <a:latin typeface="DFKai-SB" panose="03000509000000000000" pitchFamily="65" charset="-120"/>
              </a:rPr>
              <a:t>工作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紙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三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)</a:t>
            </a:r>
            <a:endParaRPr lang="zh-HK" altLang="en-US" sz="2000" b="1" dirty="0">
              <a:solidFill>
                <a:srgbClr val="77933C"/>
              </a:solidFill>
              <a:latin typeface="DFKai-SB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23850" y="3081689"/>
            <a:ext cx="8496300" cy="25923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indent="304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媽媽也很</a:t>
            </a:r>
            <a:r>
              <a:rPr lang="en-US" altLang="zh-TW" sz="3000" b="1" dirty="0" smtClean="0">
                <a:latin typeface="DFKai-SB" pitchFamily="65" charset="-120"/>
                <a:cs typeface="Times New Roman" pitchFamily="18" charset="0"/>
              </a:rPr>
              <a:t>________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，從不間斷地學習。</a:t>
            </a:r>
            <a:r>
              <a:rPr lang="zh-TW" altLang="zh-HK" b="1" dirty="0" smtClean="0"/>
              <a:t>她參加</a:t>
            </a:r>
            <a:endParaRPr lang="en-US" altLang="zh-TW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zh-HK" b="1" dirty="0" smtClean="0"/>
              <a:t>了</a:t>
            </a:r>
            <a:r>
              <a:rPr lang="zh-TW" altLang="zh-HK" b="1" dirty="0"/>
              <a:t>很多興趣班，有學插花的、有學編織的</a:t>
            </a:r>
            <a:r>
              <a:rPr lang="zh-TW" altLang="zh-HK" b="1" dirty="0" smtClean="0"/>
              <a:t>和</a:t>
            </a:r>
            <a:endParaRPr lang="en-US" altLang="zh-TW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zh-HK" b="1" dirty="0" smtClean="0"/>
              <a:t>學</a:t>
            </a:r>
            <a:r>
              <a:rPr lang="zh-TW" altLang="zh-HK" b="1" dirty="0"/>
              <a:t>烹飪的。一有空閒時間</a:t>
            </a:r>
            <a:r>
              <a:rPr lang="zh-TW" altLang="zh-HK" b="1" dirty="0" smtClean="0"/>
              <a:t>，</a:t>
            </a:r>
            <a:r>
              <a:rPr lang="zh-TW" altLang="en-US" b="1" dirty="0" smtClean="0"/>
              <a:t>她</a:t>
            </a:r>
            <a:r>
              <a:rPr lang="zh-TW" altLang="zh-HK" b="1" dirty="0" smtClean="0"/>
              <a:t>便</a:t>
            </a:r>
            <a:r>
              <a:rPr lang="zh-TW" altLang="zh-HK" b="1" dirty="0"/>
              <a:t>帶我到</a:t>
            </a:r>
            <a:r>
              <a:rPr lang="zh-TW" altLang="zh-HK" b="1" dirty="0" smtClean="0"/>
              <a:t>圖書</a:t>
            </a:r>
            <a:endParaRPr lang="en-US" altLang="zh-TW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zh-HK" b="1" dirty="0" smtClean="0"/>
              <a:t>館，一起</a:t>
            </a:r>
            <a:r>
              <a:rPr lang="zh-TW" altLang="zh-HK" b="1" dirty="0"/>
              <a:t>看書增進知識。</a:t>
            </a: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2263930" y="3331142"/>
            <a:ext cx="16557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上進</a:t>
            </a:r>
          </a:p>
        </p:txBody>
      </p:sp>
      <p:sp>
        <p:nvSpPr>
          <p:cNvPr id="1639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639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639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829EBD-5154-49BB-B583-FB0B869ED60C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2" name="群組 1"/>
          <p:cNvGrpSpPr>
            <a:grpSpLocks/>
          </p:cNvGrpSpPr>
          <p:nvPr/>
        </p:nvGrpSpPr>
        <p:grpSpPr bwMode="auto">
          <a:xfrm>
            <a:off x="4217990" y="2649764"/>
            <a:ext cx="3162324" cy="1233924"/>
            <a:chOff x="4217452" y="3263915"/>
            <a:chExt cx="3163430" cy="1233473"/>
          </a:xfrm>
        </p:grpSpPr>
        <p:sp>
          <p:nvSpPr>
            <p:cNvPr id="10" name="圓角矩形 9"/>
            <p:cNvSpPr/>
            <p:nvPr/>
          </p:nvSpPr>
          <p:spPr>
            <a:xfrm>
              <a:off x="4217452" y="4073681"/>
              <a:ext cx="2010478" cy="42370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1" name="直線圖說文字 2 10"/>
            <p:cNvSpPr/>
            <p:nvPr/>
          </p:nvSpPr>
          <p:spPr>
            <a:xfrm>
              <a:off x="5652087" y="3263915"/>
              <a:ext cx="1728795" cy="481203"/>
            </a:xfrm>
            <a:prstGeom prst="borderCallout2">
              <a:avLst>
                <a:gd name="adj1" fmla="val 40465"/>
                <a:gd name="adj2" fmla="val -3094"/>
                <a:gd name="adj3" fmla="val 40292"/>
                <a:gd name="adj4" fmla="val -12259"/>
                <a:gd name="adj5" fmla="val 162787"/>
                <a:gd name="adj6" fmla="val -14607"/>
              </a:avLst>
            </a:prstGeom>
            <a:ln w="190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solidFill>
                    <a:srgbClr val="0000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有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代表性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2" name="圓角矩形圖說文字 21"/>
          <p:cNvSpPr/>
          <p:nvPr/>
        </p:nvSpPr>
        <p:spPr>
          <a:xfrm>
            <a:off x="5343558" y="1324876"/>
            <a:ext cx="3476592" cy="1123995"/>
          </a:xfrm>
          <a:prstGeom prst="wedgeRoundRectCallout">
            <a:avLst>
              <a:gd name="adj1" fmla="val -69860"/>
              <a:gd name="adj2" fmla="val -149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上進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」是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甚麼意思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怎樣知道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媽媽上進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？從事例中找出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關鍵字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1149175" y="3456662"/>
            <a:ext cx="7405070" cy="2431769"/>
            <a:chOff x="939129" y="4027314"/>
            <a:chExt cx="7405070" cy="2431769"/>
          </a:xfrm>
        </p:grpSpPr>
        <p:sp>
          <p:nvSpPr>
            <p:cNvPr id="12" name="圓角矩形 11"/>
            <p:cNvSpPr/>
            <p:nvPr/>
          </p:nvSpPr>
          <p:spPr bwMode="auto">
            <a:xfrm>
              <a:off x="6018138" y="4027314"/>
              <a:ext cx="708025" cy="42227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3" name="圓角矩形 12"/>
            <p:cNvSpPr/>
            <p:nvPr/>
          </p:nvSpPr>
          <p:spPr bwMode="auto">
            <a:xfrm>
              <a:off x="7527404" y="4033258"/>
              <a:ext cx="816795" cy="42227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4" name="圓角矩形 13"/>
            <p:cNvSpPr/>
            <p:nvPr/>
          </p:nvSpPr>
          <p:spPr bwMode="auto">
            <a:xfrm>
              <a:off x="1481634" y="5494535"/>
              <a:ext cx="3234382" cy="382737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5" name="直線圖說文字 2 14"/>
            <p:cNvSpPr/>
            <p:nvPr/>
          </p:nvSpPr>
          <p:spPr bwMode="auto">
            <a:xfrm>
              <a:off x="3516681" y="6067029"/>
              <a:ext cx="1853385" cy="392054"/>
            </a:xfrm>
            <a:prstGeom prst="borderCallout2">
              <a:avLst>
                <a:gd name="adj1" fmla="val 18750"/>
                <a:gd name="adj2" fmla="val -2675"/>
                <a:gd name="adj3" fmla="val 20128"/>
                <a:gd name="adj4" fmla="val -22326"/>
                <a:gd name="adj5" fmla="val -51519"/>
                <a:gd name="adj6" fmla="val -230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事例關鍵字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 bwMode="auto">
            <a:xfrm>
              <a:off x="939129" y="4518819"/>
              <a:ext cx="2119984" cy="39390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6" name="圓角矩形圖說文字 25"/>
          <p:cNvSpPr/>
          <p:nvPr/>
        </p:nvSpPr>
        <p:spPr>
          <a:xfrm>
            <a:off x="101600" y="1797576"/>
            <a:ext cx="3434145" cy="906388"/>
          </a:xfrm>
          <a:prstGeom prst="wedgeRoundRectCallout">
            <a:avLst>
              <a:gd name="adj1" fmla="val 72805"/>
              <a:gd name="adj2" fmla="val 26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描寫的事例是常常發生的</a:t>
            </a:r>
            <a:r>
              <a:rPr lang="en-US" altLang="zh-TW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﹖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代表性的？</a:t>
            </a:r>
            <a:endParaRPr lang="en-US" altLang="zh-TW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1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0330" y="1318793"/>
            <a:ext cx="1043722" cy="133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雲朵形圖說文字 15"/>
          <p:cNvSpPr/>
          <p:nvPr/>
        </p:nvSpPr>
        <p:spPr>
          <a:xfrm>
            <a:off x="101600" y="128078"/>
            <a:ext cx="5741361" cy="1087687"/>
          </a:xfrm>
          <a:prstGeom prst="cloudCallout">
            <a:avLst>
              <a:gd name="adj1" fmla="val -36276"/>
              <a:gd name="adj2" fmla="val 8570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kumimoji="0" lang="zh-TW" altLang="en-US" sz="2900" b="1" dirty="0" smtClean="0">
                <a:solidFill>
                  <a:srgbClr val="008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「我」的媽媽是一個怎樣的人？</a:t>
            </a:r>
            <a:endParaRPr lang="zh-HK" altLang="en-US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7417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23850" y="3501008"/>
            <a:ext cx="8496300" cy="31667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indent="304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媽媽待人</a:t>
            </a:r>
            <a:r>
              <a:rPr lang="en-US" altLang="zh-TW" sz="3000" b="1" dirty="0" smtClean="0">
                <a:latin typeface="DFKai-SB" pitchFamily="65" charset="-120"/>
                <a:cs typeface="Times New Roman" pitchFamily="18" charset="0"/>
              </a:rPr>
              <a:t>___________</a:t>
            </a:r>
            <a:r>
              <a:rPr lang="zh-TW" altLang="en-US" sz="3000" b="1" dirty="0">
                <a:latin typeface="DFKai-SB" pitchFamily="65" charset="-120"/>
                <a:cs typeface="Times New Roman" pitchFamily="18" charset="0"/>
              </a:rPr>
              <a:t>，所以她有很多好朋友。她跟鄰居、同事和朋友都相處融洽，從不跟人家爭吵，大家都愛接近她。</a:t>
            </a:r>
            <a:endParaRPr lang="zh-HK" altLang="en-US" sz="3000" b="1" dirty="0" smtClean="0">
              <a:latin typeface="DFKai-SB" pitchFamily="65" charset="-120"/>
              <a:cs typeface="Times New Roman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6553200" y="4931655"/>
            <a:ext cx="1763215" cy="939536"/>
            <a:chOff x="7308304" y="4187424"/>
            <a:chExt cx="1763215" cy="2410268"/>
          </a:xfrm>
        </p:grpSpPr>
        <p:sp>
          <p:nvSpPr>
            <p:cNvPr id="10" name="圓角矩形 9"/>
            <p:cNvSpPr/>
            <p:nvPr/>
          </p:nvSpPr>
          <p:spPr bwMode="auto">
            <a:xfrm>
              <a:off x="7308304" y="4187424"/>
              <a:ext cx="864096" cy="960107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1" name="直線圖說文字 2 10"/>
            <p:cNvSpPr/>
            <p:nvPr/>
          </p:nvSpPr>
          <p:spPr bwMode="auto">
            <a:xfrm>
              <a:off x="7568552" y="5661810"/>
              <a:ext cx="1502967" cy="935882"/>
            </a:xfrm>
            <a:prstGeom prst="borderCallout2">
              <a:avLst>
                <a:gd name="adj1" fmla="val 80027"/>
                <a:gd name="adj2" fmla="val -336"/>
                <a:gd name="adj3" fmla="val 79854"/>
                <a:gd name="adj4" fmla="val -7277"/>
                <a:gd name="adj5" fmla="val -32868"/>
                <a:gd name="adj6" fmla="val -6990"/>
              </a:avLst>
            </a:prstGeom>
            <a:ln w="190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常常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發生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2386867" y="4269475"/>
            <a:ext cx="21605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和藹可親</a:t>
            </a:r>
            <a:endParaRPr lang="zh-HK" altLang="en-US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41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C5867F-A405-4B04-8296-207F46626146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91552" y="3881214"/>
            <a:ext cx="8552448" cy="1908361"/>
            <a:chOff x="591552" y="3881214"/>
            <a:chExt cx="8552448" cy="1908361"/>
          </a:xfrm>
        </p:grpSpPr>
        <p:grpSp>
          <p:nvGrpSpPr>
            <p:cNvPr id="18" name="群組 17"/>
            <p:cNvGrpSpPr/>
            <p:nvPr/>
          </p:nvGrpSpPr>
          <p:grpSpPr>
            <a:xfrm>
              <a:off x="591552" y="3881214"/>
              <a:ext cx="8552448" cy="1908361"/>
              <a:chOff x="591552" y="3187517"/>
              <a:chExt cx="8552448" cy="1908361"/>
            </a:xfrm>
          </p:grpSpPr>
          <p:sp>
            <p:nvSpPr>
              <p:cNvPr id="12" name="圓角矩形 11"/>
              <p:cNvSpPr/>
              <p:nvPr/>
            </p:nvSpPr>
            <p:spPr bwMode="auto">
              <a:xfrm>
                <a:off x="6087268" y="3704778"/>
                <a:ext cx="2297113" cy="422275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14" name="圓角矩形 13"/>
              <p:cNvSpPr/>
              <p:nvPr/>
            </p:nvSpPr>
            <p:spPr bwMode="auto">
              <a:xfrm>
                <a:off x="2871018" y="4686871"/>
                <a:ext cx="1664657" cy="409007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15" name="圓角矩形 14"/>
              <p:cNvSpPr/>
              <p:nvPr/>
            </p:nvSpPr>
            <p:spPr bwMode="auto">
              <a:xfrm>
                <a:off x="591552" y="4645028"/>
                <a:ext cx="735013" cy="450850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HK" altLang="en-US"/>
              </a:p>
            </p:txBody>
          </p:sp>
          <p:sp>
            <p:nvSpPr>
              <p:cNvPr id="17" name="直線圖說文字 2 16"/>
              <p:cNvSpPr/>
              <p:nvPr/>
            </p:nvSpPr>
            <p:spPr bwMode="auto">
              <a:xfrm>
                <a:off x="7308304" y="3187517"/>
                <a:ext cx="1835696" cy="442857"/>
              </a:xfrm>
              <a:prstGeom prst="borderCallout2">
                <a:avLst>
                  <a:gd name="adj1" fmla="val 18750"/>
                  <a:gd name="adj2" fmla="val -2675"/>
                  <a:gd name="adj3" fmla="val 20128"/>
                  <a:gd name="adj4" fmla="val -22326"/>
                  <a:gd name="adj5" fmla="val 116496"/>
                  <a:gd name="adj6" fmla="val -22398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2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事例關鍵字</a:t>
                </a:r>
                <a:endParaRPr lang="en-GB" sz="2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32" name="圓角矩形 31"/>
            <p:cNvSpPr/>
            <p:nvPr/>
          </p:nvSpPr>
          <p:spPr bwMode="auto">
            <a:xfrm>
              <a:off x="4788024" y="4882885"/>
              <a:ext cx="1541402" cy="455840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4" name="標題 1"/>
          <p:cNvSpPr txBox="1">
            <a:spLocks/>
          </p:cNvSpPr>
          <p:nvPr/>
        </p:nvSpPr>
        <p:spPr bwMode="auto">
          <a:xfrm>
            <a:off x="444500" y="114300"/>
            <a:ext cx="8243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2000" b="1" dirty="0" smtClean="0">
                <a:solidFill>
                  <a:srgbClr val="77933C"/>
                </a:solidFill>
                <a:latin typeface="DFKai-SB" panose="03000509000000000000" pitchFamily="65" charset="-120"/>
              </a:rPr>
              <a:t>工作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紙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三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)</a:t>
            </a:r>
            <a:endParaRPr lang="zh-HK" altLang="en-US" sz="2000" b="1" dirty="0">
              <a:solidFill>
                <a:srgbClr val="77933C"/>
              </a:solidFill>
              <a:latin typeface="DFKai-SB" panose="03000509000000000000" pitchFamily="65" charset="-120"/>
            </a:endParaRPr>
          </a:p>
        </p:txBody>
      </p:sp>
      <p:sp>
        <p:nvSpPr>
          <p:cNvPr id="26" name="圓角矩形圖說文字 25"/>
          <p:cNvSpPr/>
          <p:nvPr/>
        </p:nvSpPr>
        <p:spPr>
          <a:xfrm>
            <a:off x="5174052" y="1324876"/>
            <a:ext cx="3862444" cy="1744616"/>
          </a:xfrm>
          <a:prstGeom prst="wedgeRoundRectCallout">
            <a:avLst>
              <a:gd name="adj1" fmla="val -60775"/>
              <a:gd name="adj2" fmla="val 104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「和藹可親」是</a:t>
            </a:r>
            <a:r>
              <a:rPr lang="zh-TW" altLang="en-US" sz="2400" dirty="0" smtClean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甚麼意思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怎樣知道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媽媽和藹可親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2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從事例中找出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關鍵字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</p:txBody>
      </p:sp>
      <p:pic>
        <p:nvPicPr>
          <p:cNvPr id="28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0330" y="1318793"/>
            <a:ext cx="1043722" cy="133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圓角矩形圖說文字 28"/>
          <p:cNvSpPr/>
          <p:nvPr/>
        </p:nvSpPr>
        <p:spPr>
          <a:xfrm>
            <a:off x="101600" y="1797576"/>
            <a:ext cx="3434145" cy="906388"/>
          </a:xfrm>
          <a:prstGeom prst="wedgeRoundRectCallout">
            <a:avLst>
              <a:gd name="adj1" fmla="val 72805"/>
              <a:gd name="adj2" fmla="val 26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描寫的事例是常常發生的</a:t>
            </a:r>
            <a:r>
              <a:rPr lang="en-US" altLang="zh-TW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﹖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代表性的？</a:t>
            </a:r>
            <a:endParaRPr lang="en-US" altLang="zh-TW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5" name="圓角矩形 14"/>
          <p:cNvSpPr/>
          <p:nvPr/>
        </p:nvSpPr>
        <p:spPr bwMode="auto">
          <a:xfrm>
            <a:off x="7045632" y="4903342"/>
            <a:ext cx="396000" cy="45085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36" name="雲朵形圖說文字 15"/>
          <p:cNvSpPr/>
          <p:nvPr/>
        </p:nvSpPr>
        <p:spPr>
          <a:xfrm>
            <a:off x="101600" y="128079"/>
            <a:ext cx="5741361" cy="1112442"/>
          </a:xfrm>
          <a:prstGeom prst="cloudCallout">
            <a:avLst>
              <a:gd name="adj1" fmla="val -33536"/>
              <a:gd name="adj2" fmla="val 629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kumimoji="0" lang="zh-TW" altLang="en-US" sz="2900" b="1" dirty="0" smtClean="0">
                <a:solidFill>
                  <a:srgbClr val="008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「我」的媽媽是一個怎樣的人？</a:t>
            </a:r>
            <a:endParaRPr lang="zh-HK" altLang="en-US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0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 animBg="1"/>
      <p:bldP spid="29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179388" y="3644924"/>
            <a:ext cx="8851900" cy="25923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indent="304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有一次，我生病了，醫生說我得了嚴重的感冒，</a:t>
            </a:r>
            <a:endParaRPr lang="en-US" altLang="zh-TW" sz="3000" b="1" dirty="0" smtClean="0">
              <a:latin typeface="DFKai-SB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不可上學，需要休息數天。媽媽就請假陪伴我，</a:t>
            </a:r>
            <a:endParaRPr lang="en-US" altLang="zh-TW" sz="3000" b="1" dirty="0" smtClean="0">
              <a:latin typeface="DFKai-SB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照顧我的飲食，定時給我服藥，還經常在我床邊</a:t>
            </a:r>
            <a:endParaRPr lang="en-US" altLang="zh-TW" sz="3000" b="1" dirty="0" smtClean="0">
              <a:latin typeface="DFKai-SB" pitchFamily="65" charset="-12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說故事，她真是</a:t>
            </a:r>
            <a:r>
              <a:rPr lang="zh-TW" altLang="en-US" sz="3000" b="1" dirty="0">
                <a:latin typeface="DFKai-SB" pitchFamily="65" charset="-120"/>
                <a:cs typeface="Times New Roman" pitchFamily="18" charset="0"/>
              </a:rPr>
              <a:t>一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個</a:t>
            </a:r>
            <a:r>
              <a:rPr lang="en-US" altLang="zh-TW" sz="3000" b="1" dirty="0" smtClean="0">
                <a:latin typeface="DFKai-SB" pitchFamily="65" charset="-120"/>
                <a:cs typeface="Times New Roman" pitchFamily="18" charset="0"/>
              </a:rPr>
              <a:t>_________</a:t>
            </a:r>
            <a:r>
              <a:rPr lang="zh-TW" altLang="en-US" sz="3000" b="1" dirty="0" smtClean="0">
                <a:latin typeface="DFKai-SB" pitchFamily="65" charset="-120"/>
                <a:cs typeface="Times New Roman" pitchFamily="18" charset="0"/>
              </a:rPr>
              <a:t>的媽媽。</a:t>
            </a: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140373" y="5299075"/>
            <a:ext cx="16557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盡責</a:t>
            </a:r>
            <a:endParaRPr lang="zh-HK" altLang="en-US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9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8440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844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C05C2-56DE-4C87-AA29-AA9F5C2B529E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2" name="群組 1"/>
          <p:cNvGrpSpPr>
            <a:grpSpLocks/>
          </p:cNvGrpSpPr>
          <p:nvPr/>
        </p:nvGrpSpPr>
        <p:grpSpPr bwMode="auto">
          <a:xfrm>
            <a:off x="712788" y="3525886"/>
            <a:ext cx="3139132" cy="958803"/>
            <a:chOff x="712466" y="3644776"/>
            <a:chExt cx="2851251" cy="839832"/>
          </a:xfrm>
        </p:grpSpPr>
        <p:sp>
          <p:nvSpPr>
            <p:cNvPr id="10" name="圓角矩形 9"/>
            <p:cNvSpPr/>
            <p:nvPr/>
          </p:nvSpPr>
          <p:spPr>
            <a:xfrm>
              <a:off x="712466" y="4090887"/>
              <a:ext cx="1195450" cy="393721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1" name="直線圖說文字 2 10"/>
            <p:cNvSpPr/>
            <p:nvPr/>
          </p:nvSpPr>
          <p:spPr>
            <a:xfrm>
              <a:off x="1979718" y="3644776"/>
              <a:ext cx="1583999" cy="360382"/>
            </a:xfrm>
            <a:prstGeom prst="borderCallout2">
              <a:avLst>
                <a:gd name="adj1" fmla="val 39401"/>
                <a:gd name="adj2" fmla="val -1915"/>
                <a:gd name="adj3" fmla="val 38097"/>
                <a:gd name="adj4" fmla="val -11082"/>
                <a:gd name="adj5" fmla="val 100567"/>
                <a:gd name="adj6" fmla="val -26077"/>
              </a:avLst>
            </a:prstGeom>
            <a:ln w="190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solidFill>
                    <a:srgbClr val="0000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有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代表性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666750" y="4529138"/>
            <a:ext cx="7721600" cy="1924199"/>
            <a:chOff x="666079" y="4529747"/>
            <a:chExt cx="7722345" cy="1924031"/>
          </a:xfrm>
        </p:grpSpPr>
        <p:sp>
          <p:nvSpPr>
            <p:cNvPr id="12" name="圓角矩形 11"/>
            <p:cNvSpPr/>
            <p:nvPr/>
          </p:nvSpPr>
          <p:spPr>
            <a:xfrm>
              <a:off x="5206767" y="4529747"/>
              <a:ext cx="3181657" cy="38572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666079" y="5012305"/>
              <a:ext cx="2392594" cy="360331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3347626" y="5017066"/>
              <a:ext cx="2392593" cy="36191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666079" y="5444067"/>
              <a:ext cx="1241545" cy="407951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17" name="直線圖說文字 2 16"/>
            <p:cNvSpPr/>
            <p:nvPr/>
          </p:nvSpPr>
          <p:spPr>
            <a:xfrm>
              <a:off x="1574217" y="6021768"/>
              <a:ext cx="1773409" cy="432010"/>
            </a:xfrm>
            <a:prstGeom prst="borderCallout2">
              <a:avLst>
                <a:gd name="adj1" fmla="val 18750"/>
                <a:gd name="adj2" fmla="val -2675"/>
                <a:gd name="adj3" fmla="val 20128"/>
                <a:gd name="adj4" fmla="val -22326"/>
                <a:gd name="adj5" fmla="val -51519"/>
                <a:gd name="adj6" fmla="val -230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事例關鍵字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2" name="圓角矩形圖說文字 21"/>
          <p:cNvSpPr/>
          <p:nvPr/>
        </p:nvSpPr>
        <p:spPr>
          <a:xfrm>
            <a:off x="5507038" y="2078822"/>
            <a:ext cx="3476592" cy="1123995"/>
          </a:xfrm>
          <a:prstGeom prst="wedgeRoundRectCallout">
            <a:avLst>
              <a:gd name="adj1" fmla="val -69860"/>
              <a:gd name="adj2" fmla="val -149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「盡責」是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甚麼意思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怎樣知道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媽媽盡責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？從事例中找出</a:t>
            </a:r>
            <a:r>
              <a:rPr lang="zh-TW" altLang="en-US" sz="2400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關鍵字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</p:txBody>
      </p:sp>
      <p:pic>
        <p:nvPicPr>
          <p:cNvPr id="24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0330" y="1318793"/>
            <a:ext cx="1043722" cy="133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圓角矩形圖說文字 29"/>
          <p:cNvSpPr/>
          <p:nvPr/>
        </p:nvSpPr>
        <p:spPr>
          <a:xfrm>
            <a:off x="101600" y="1797576"/>
            <a:ext cx="3434145" cy="906388"/>
          </a:xfrm>
          <a:prstGeom prst="wedgeRoundRectCallout">
            <a:avLst>
              <a:gd name="adj1" fmla="val 72805"/>
              <a:gd name="adj2" fmla="val 26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描寫的事例是常常發生的</a:t>
            </a:r>
            <a:r>
              <a:rPr lang="en-US" altLang="zh-TW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﹖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代表性的？</a:t>
            </a:r>
            <a:endParaRPr lang="en-US" altLang="zh-TW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" name="雲朵形圖說文字 15"/>
          <p:cNvSpPr/>
          <p:nvPr/>
        </p:nvSpPr>
        <p:spPr>
          <a:xfrm>
            <a:off x="101600" y="128078"/>
            <a:ext cx="5741361" cy="1026659"/>
          </a:xfrm>
          <a:prstGeom prst="cloudCallout">
            <a:avLst>
              <a:gd name="adj1" fmla="val -34906"/>
              <a:gd name="adj2" fmla="val 6615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kumimoji="0" lang="zh-TW" altLang="en-US" sz="2900" b="1" dirty="0" smtClean="0">
                <a:solidFill>
                  <a:srgbClr val="008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「我」的媽媽是一個怎樣的人？</a:t>
            </a:r>
            <a:endParaRPr lang="zh-HK" altLang="en-US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 bwMode="auto">
          <a:xfrm>
            <a:off x="444500" y="114300"/>
            <a:ext cx="8243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2000" b="1" dirty="0" smtClean="0">
                <a:solidFill>
                  <a:srgbClr val="77933C"/>
                </a:solidFill>
                <a:latin typeface="DFKai-SB" panose="03000509000000000000" pitchFamily="65" charset="-120"/>
              </a:rPr>
              <a:t>工作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紙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三</a:t>
            </a:r>
            <a:r>
              <a:rPr lang="en-US" altLang="zh-TW" sz="2000" b="1" dirty="0">
                <a:solidFill>
                  <a:srgbClr val="77933C"/>
                </a:solidFill>
                <a:latin typeface="DFKai-SB" panose="03000509000000000000" pitchFamily="65" charset="-120"/>
              </a:rPr>
              <a:t>)</a:t>
            </a:r>
            <a:endParaRPr lang="zh-HK" altLang="en-US" sz="2000" b="1" dirty="0">
              <a:solidFill>
                <a:srgbClr val="77933C"/>
              </a:solidFill>
              <a:latin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03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小總結</a:t>
            </a:r>
            <a:endParaRPr lang="en-GB" altLang="zh-HK" dirty="0" smtClean="0"/>
          </a:p>
        </p:txBody>
      </p:sp>
      <p:sp>
        <p:nvSpPr>
          <p:cNvPr id="10" name="雲朵形圖說文字 9"/>
          <p:cNvSpPr/>
          <p:nvPr/>
        </p:nvSpPr>
        <p:spPr>
          <a:xfrm>
            <a:off x="2699792" y="1340768"/>
            <a:ext cx="5763630" cy="3324635"/>
          </a:xfrm>
          <a:prstGeom prst="wedgeRoundRectCallout">
            <a:avLst>
              <a:gd name="adj1" fmla="val -62855"/>
              <a:gd name="adj2" fmla="val 53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DFKai-SB" pitchFamily="65" charset="-120"/>
              </a:rPr>
              <a:t>閱讀描寫人物的文章時，  我們可以留意作者如何描寫  人物的</a:t>
            </a:r>
            <a:r>
              <a:rPr lang="zh-TW" altLang="en-US" dirty="0" smtClean="0">
                <a:solidFill>
                  <a:srgbClr val="FF0000"/>
                </a:solidFill>
                <a:latin typeface="DFKai-SB" pitchFamily="65" charset="-120"/>
              </a:rPr>
              <a:t>外貌</a:t>
            </a:r>
            <a:r>
              <a:rPr lang="zh-TW" altLang="en-US" dirty="0" smtClean="0">
                <a:solidFill>
                  <a:srgbClr val="000000"/>
                </a:solidFill>
                <a:latin typeface="DFKai-SB" pitchFamily="65" charset="-120"/>
              </a:rPr>
              <a:t>和</a:t>
            </a:r>
            <a:r>
              <a:rPr lang="zh-TW" altLang="en-US" dirty="0" smtClean="0">
                <a:solidFill>
                  <a:srgbClr val="FF0000"/>
                </a:solidFill>
                <a:latin typeface="DFKai-SB" pitchFamily="65" charset="-120"/>
              </a:rPr>
              <a:t>性格特點</a:t>
            </a:r>
            <a:r>
              <a:rPr lang="zh-TW" altLang="en-US" dirty="0" smtClean="0">
                <a:latin typeface="DFKai-SB" pitchFamily="65" charset="-120"/>
              </a:rPr>
              <a:t>。</a:t>
            </a:r>
            <a:endParaRPr lang="en-US" altLang="zh-TW" dirty="0" smtClean="0">
              <a:latin typeface="DFKai-SB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dirty="0" smtClean="0">
              <a:solidFill>
                <a:srgbClr val="FF0000"/>
              </a:solidFill>
              <a:latin typeface="DFKai-SB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DFKai-SB" pitchFamily="65" charset="-120"/>
              </a:rPr>
              <a:t>作者</a:t>
            </a:r>
            <a:r>
              <a:rPr lang="zh-TW" altLang="en-US" dirty="0">
                <a:solidFill>
                  <a:srgbClr val="000000"/>
                </a:solidFill>
                <a:latin typeface="DFKai-SB" pitchFamily="65" charset="-120"/>
              </a:rPr>
              <a:t>通常</a:t>
            </a:r>
            <a:r>
              <a:rPr lang="zh-TW" altLang="en-US" dirty="0" smtClean="0">
                <a:solidFill>
                  <a:srgbClr val="000000"/>
                </a:solidFill>
                <a:latin typeface="DFKai-SB" pitchFamily="65" charset="-120"/>
              </a:rPr>
              <a:t>會用</a:t>
            </a:r>
            <a:r>
              <a:rPr lang="zh-TW" altLang="en-US" dirty="0" smtClean="0">
                <a:solidFill>
                  <a:srgbClr val="FF0000"/>
                </a:solidFill>
                <a:latin typeface="DFKai-SB" pitchFamily="65" charset="-120"/>
              </a:rPr>
              <a:t>事例</a:t>
            </a:r>
            <a:r>
              <a:rPr lang="zh-TW" altLang="en-US" dirty="0" smtClean="0">
                <a:solidFill>
                  <a:srgbClr val="000000"/>
                </a:solidFill>
                <a:latin typeface="DFKai-SB" pitchFamily="65" charset="-120"/>
              </a:rPr>
              <a:t>來說出該  人物的性格特點</a:t>
            </a:r>
            <a:r>
              <a:rPr lang="zh-TW" altLang="en-US" dirty="0" smtClean="0">
                <a:latin typeface="DFKai-SB" pitchFamily="65" charset="-120"/>
              </a:rPr>
              <a:t>。</a:t>
            </a:r>
          </a:p>
        </p:txBody>
      </p:sp>
      <p:sp>
        <p:nvSpPr>
          <p:cNvPr id="19460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9461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946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6EE026-674C-4A09-8969-EA5E1D745894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253" y="1824930"/>
            <a:ext cx="2013234" cy="256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0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接點 33"/>
          <p:cNvCxnSpPr>
            <a:stCxn id="11" idx="2"/>
            <a:endCxn id="17" idx="0"/>
          </p:cNvCxnSpPr>
          <p:nvPr/>
        </p:nvCxnSpPr>
        <p:spPr>
          <a:xfrm>
            <a:off x="4680848" y="1527630"/>
            <a:ext cx="1757076" cy="374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863393" y="2858476"/>
            <a:ext cx="13648" cy="2638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圓角矩形 2"/>
          <p:cNvSpPr/>
          <p:nvPr/>
        </p:nvSpPr>
        <p:spPr>
          <a:xfrm>
            <a:off x="1043608" y="5015294"/>
            <a:ext cx="3231554" cy="13190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的字詞：</a:t>
            </a:r>
            <a:endParaRPr lang="en-US" sz="2400" dirty="0"/>
          </a:p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每當</a:t>
            </a: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、每天、總是、</a:t>
            </a: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經常</a:t>
            </a: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從不</a:t>
            </a:r>
            <a:endParaRPr lang="zh-TW" altLang="en-US" sz="2400" dirty="0"/>
          </a:p>
        </p:txBody>
      </p:sp>
      <p:cxnSp>
        <p:nvCxnSpPr>
          <p:cNvPr id="40" name="直線接點 39"/>
          <p:cNvCxnSpPr>
            <a:stCxn id="23" idx="2"/>
          </p:cNvCxnSpPr>
          <p:nvPr/>
        </p:nvCxnSpPr>
        <p:spPr>
          <a:xfrm flipH="1">
            <a:off x="6337032" y="4653138"/>
            <a:ext cx="11206" cy="844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354448" y="3016772"/>
            <a:ext cx="0" cy="412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922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922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93FE95-D887-482E-9860-7A87F001DD2C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3769106" y="482198"/>
            <a:ext cx="1823483" cy="1045432"/>
            <a:chOff x="2423791" y="1718"/>
            <a:chExt cx="1204019" cy="802679"/>
          </a:xfrm>
          <a:scene3d>
            <a:camera prst="orthographicFront"/>
            <a:lightRig rig="flat" dir="t"/>
          </a:scene3d>
        </p:grpSpPr>
        <p:sp>
          <p:nvSpPr>
            <p:cNvPr id="11" name="圓角矩形 10"/>
            <p:cNvSpPr/>
            <p:nvPr/>
          </p:nvSpPr>
          <p:spPr>
            <a:xfrm>
              <a:off x="2423791" y="1718"/>
              <a:ext cx="1204019" cy="80267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圓角矩形 4"/>
            <p:cNvSpPr txBox="1"/>
            <p:nvPr/>
          </p:nvSpPr>
          <p:spPr>
            <a:xfrm>
              <a:off x="2447301" y="25228"/>
              <a:ext cx="1156999" cy="755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kern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40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835696" y="1880622"/>
            <a:ext cx="1969016" cy="1170432"/>
            <a:chOff x="988926" y="1125469"/>
            <a:chExt cx="1969016" cy="1182644"/>
          </a:xfrm>
          <a:scene3d>
            <a:camera prst="orthographicFront"/>
            <a:lightRig rig="flat" dir="t"/>
          </a:scene3d>
        </p:grpSpPr>
        <p:sp>
          <p:nvSpPr>
            <p:cNvPr id="14" name="圓角矩形 13"/>
            <p:cNvSpPr/>
            <p:nvPr/>
          </p:nvSpPr>
          <p:spPr>
            <a:xfrm>
              <a:off x="1176989" y="1125469"/>
              <a:ext cx="1706565" cy="118264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圓角矩形 4"/>
            <p:cNvSpPr txBox="1"/>
            <p:nvPr/>
          </p:nvSpPr>
          <p:spPr>
            <a:xfrm>
              <a:off x="988926" y="1160107"/>
              <a:ext cx="1969016" cy="1113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常常發生</a:t>
              </a:r>
              <a:endParaRPr lang="zh-TW" altLang="en-US" sz="2800" kern="12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520240" y="1902628"/>
            <a:ext cx="1835368" cy="1166332"/>
            <a:chOff x="3300994" y="1125469"/>
            <a:chExt cx="1573617" cy="1022316"/>
          </a:xfrm>
          <a:scene3d>
            <a:camera prst="orthographicFront"/>
            <a:lightRig rig="flat" dir="t"/>
          </a:scene3d>
        </p:grpSpPr>
        <p:sp>
          <p:nvSpPr>
            <p:cNvPr id="17" name="圓角矩形 16"/>
            <p:cNvSpPr/>
            <p:nvPr/>
          </p:nvSpPr>
          <p:spPr>
            <a:xfrm>
              <a:off x="3300994" y="1125469"/>
              <a:ext cx="1573617" cy="102231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3330937" y="1155412"/>
              <a:ext cx="1513731" cy="962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有代表性</a:t>
              </a:r>
              <a:endParaRPr lang="en-US" altLang="zh-TW" sz="2800" kern="12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259632" y="3297008"/>
            <a:ext cx="3015530" cy="1356129"/>
            <a:chOff x="1058936" y="2629185"/>
            <a:chExt cx="1869724" cy="1079412"/>
          </a:xfrm>
          <a:scene3d>
            <a:camera prst="orthographicFront"/>
            <a:lightRig rig="flat" dir="t"/>
          </a:scene3d>
        </p:grpSpPr>
        <p:sp>
          <p:nvSpPr>
            <p:cNvPr id="20" name="圓角矩形 19"/>
            <p:cNvSpPr/>
            <p:nvPr/>
          </p:nvSpPr>
          <p:spPr>
            <a:xfrm>
              <a:off x="1058936" y="2629185"/>
              <a:ext cx="1830536" cy="107941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圓角矩形 4"/>
            <p:cNvSpPr txBox="1"/>
            <p:nvPr/>
          </p:nvSpPr>
          <p:spPr>
            <a:xfrm>
              <a:off x="1058936" y="2671159"/>
              <a:ext cx="1869724" cy="1037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經常發生的事，能 反映描寫對象的性格</a:t>
              </a:r>
              <a:endParaRPr lang="zh-TW" altLang="en-US" sz="2400" kern="12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991288" y="3284702"/>
            <a:ext cx="2713899" cy="1368436"/>
            <a:chOff x="3250678" y="2468858"/>
            <a:chExt cx="1674249" cy="1461125"/>
          </a:xfrm>
          <a:scene3d>
            <a:camera prst="orthographicFront"/>
            <a:lightRig rig="flat" dir="t"/>
          </a:scene3d>
        </p:grpSpPr>
        <p:sp>
          <p:nvSpPr>
            <p:cNvPr id="23" name="圓角矩形 22"/>
            <p:cNvSpPr/>
            <p:nvPr/>
          </p:nvSpPr>
          <p:spPr>
            <a:xfrm>
              <a:off x="3250678" y="2468858"/>
              <a:ext cx="1674249" cy="146112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圓角矩形 4"/>
            <p:cNvSpPr txBox="1"/>
            <p:nvPr/>
          </p:nvSpPr>
          <p:spPr>
            <a:xfrm>
              <a:off x="3293473" y="2638973"/>
              <a:ext cx="1588659" cy="1024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最能夠反映主角性格的事情</a:t>
              </a:r>
              <a:endParaRPr lang="zh-TW" altLang="en-US" sz="2400" kern="1200" dirty="0"/>
            </a:p>
          </p:txBody>
        </p:sp>
      </p:grpSp>
      <p:sp>
        <p:nvSpPr>
          <p:cNvPr id="28" name="圓角矩形 27"/>
          <p:cNvSpPr/>
          <p:nvPr/>
        </p:nvSpPr>
        <p:spPr>
          <a:xfrm>
            <a:off x="5058489" y="4993288"/>
            <a:ext cx="2758870" cy="13410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常用的字詞：</a:t>
            </a:r>
            <a:endParaRPr lang="en-US" altLang="zh-TW" sz="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endParaRPr lang="en-US" sz="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有一次、那天</a:t>
            </a:r>
          </a:p>
        </p:txBody>
      </p:sp>
      <p:cxnSp>
        <p:nvCxnSpPr>
          <p:cNvPr id="29" name="直線接點 28"/>
          <p:cNvCxnSpPr>
            <a:stCxn id="11" idx="2"/>
            <a:endCxn id="14" idx="0"/>
          </p:cNvCxnSpPr>
          <p:nvPr/>
        </p:nvCxnSpPr>
        <p:spPr>
          <a:xfrm flipH="1">
            <a:off x="2877042" y="1527630"/>
            <a:ext cx="1803806" cy="352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標題 1"/>
          <p:cNvSpPr>
            <a:spLocks noGrp="1"/>
          </p:cNvSpPr>
          <p:nvPr>
            <p:ph type="title"/>
          </p:nvPr>
        </p:nvSpPr>
        <p:spPr>
          <a:xfrm>
            <a:off x="160362" y="-63749"/>
            <a:ext cx="82296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小總結</a:t>
            </a:r>
            <a:endParaRPr lang="en-GB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9159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圖說文字 6"/>
          <p:cNvSpPr/>
          <p:nvPr/>
        </p:nvSpPr>
        <p:spPr>
          <a:xfrm>
            <a:off x="676806" y="873125"/>
            <a:ext cx="5903690" cy="2339975"/>
          </a:xfrm>
          <a:prstGeom prst="wedgeRoundRectCallout">
            <a:avLst>
              <a:gd name="adj1" fmla="val 46104"/>
              <a:gd name="adj2" fmla="val 639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800" dirty="0" smtClean="0">
                <a:solidFill>
                  <a:srgbClr val="000000"/>
                </a:solidFill>
                <a:latin typeface="DFKai-SB" pitchFamily="65" charset="-120"/>
              </a:rPr>
              <a:t>描寫人物的文章，除了描述人物的</a:t>
            </a:r>
            <a:r>
              <a:rPr lang="zh-TW" altLang="en-US" sz="2800" dirty="0" smtClean="0">
                <a:solidFill>
                  <a:srgbClr val="FF0000"/>
                </a:solidFill>
                <a:latin typeface="DFKai-SB" pitchFamily="65" charset="-120"/>
              </a:rPr>
              <a:t>外貌</a:t>
            </a:r>
            <a:r>
              <a:rPr lang="zh-TW" altLang="en-US" sz="2800" dirty="0" smtClean="0">
                <a:solidFill>
                  <a:srgbClr val="000000"/>
                </a:solidFill>
                <a:latin typeface="DFKai-SB" pitchFamily="65" charset="-120"/>
              </a:rPr>
              <a:t>之外，還可以描述甚麼，使讀者更認識描寫對象呢？</a:t>
            </a:r>
            <a:endParaRPr lang="en-GB" altLang="zh-HK" sz="2800" dirty="0" smtClean="0">
              <a:solidFill>
                <a:srgbClr val="000000"/>
              </a:solidFill>
              <a:latin typeface="DFKai-SB" pitchFamily="65" charset="-120"/>
            </a:endParaRPr>
          </a:p>
        </p:txBody>
      </p:sp>
      <p:pic>
        <p:nvPicPr>
          <p:cNvPr id="8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213100"/>
            <a:ext cx="2376488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圓角矩形圖說文字 8"/>
          <p:cNvSpPr/>
          <p:nvPr/>
        </p:nvSpPr>
        <p:spPr>
          <a:xfrm>
            <a:off x="2555875" y="3860800"/>
            <a:ext cx="3887788" cy="1439863"/>
          </a:xfrm>
          <a:prstGeom prst="wedgeRoundRectCallout">
            <a:avLst>
              <a:gd name="adj1" fmla="val 56926"/>
              <a:gd name="adj2" fmla="val -4006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8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就是「</a:t>
            </a:r>
            <a:r>
              <a:rPr lang="zh-TW" altLang="en-US" sz="36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性格特點</a:t>
            </a:r>
            <a:r>
              <a:rPr lang="zh-TW" altLang="en-US" sz="28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」！</a:t>
            </a:r>
            <a:endParaRPr lang="en-GB" altLang="zh-HK" sz="28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125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5126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512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0CE65C-6CAE-49E5-8156-BEE63F67825B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385763" y="1196975"/>
            <a:ext cx="8229600" cy="1143000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7030A0"/>
                </a:solidFill>
                <a:latin typeface="DFKai-SB" panose="03000509000000000000" pitchFamily="65" charset="-120"/>
              </a:rPr>
              <a:t>性格特點詞語</a:t>
            </a:r>
            <a:endParaRPr lang="en-GB" altLang="zh-HK" sz="5400" dirty="0" smtClean="0">
              <a:solidFill>
                <a:srgbClr val="7030A0"/>
              </a:solidFill>
            </a:endParaRPr>
          </a:p>
        </p:txBody>
      </p:sp>
      <p:sp>
        <p:nvSpPr>
          <p:cNvPr id="7" name="左-右雙向箭號 6"/>
          <p:cNvSpPr/>
          <p:nvPr/>
        </p:nvSpPr>
        <p:spPr>
          <a:xfrm>
            <a:off x="1116013" y="2924175"/>
            <a:ext cx="6769100" cy="1944688"/>
          </a:xfrm>
          <a:prstGeom prst="leftRightArrow">
            <a:avLst/>
          </a:prstGeom>
          <a:solidFill>
            <a:srgbClr val="FFFFCC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en-GB" altLang="zh-HK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矩形 7"/>
          <p:cNvSpPr>
            <a:spLocks noChangeArrowheads="1"/>
          </p:cNvSpPr>
          <p:nvPr/>
        </p:nvSpPr>
        <p:spPr bwMode="auto">
          <a:xfrm>
            <a:off x="6372200" y="3429000"/>
            <a:ext cx="1314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B050"/>
                </a:solidFill>
                <a:latin typeface="DFKai-SB" panose="03000509000000000000" pitchFamily="65" charset="-120"/>
              </a:rPr>
              <a:t>正面</a:t>
            </a:r>
            <a:endParaRPr lang="en-GB" altLang="zh-HK" sz="4400" dirty="0">
              <a:solidFill>
                <a:srgbClr val="00B050"/>
              </a:solidFill>
              <a:latin typeface="DFKai-SB" panose="03000509000000000000" pitchFamily="65" charset="-120"/>
            </a:endParaRPr>
          </a:p>
        </p:txBody>
      </p:sp>
      <p:sp>
        <p:nvSpPr>
          <p:cNvPr id="6149" name="矩形 8"/>
          <p:cNvSpPr>
            <a:spLocks noChangeArrowheads="1"/>
          </p:cNvSpPr>
          <p:nvPr/>
        </p:nvSpPr>
        <p:spPr bwMode="auto">
          <a:xfrm>
            <a:off x="1260474" y="3429000"/>
            <a:ext cx="13128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FF0000"/>
                </a:solidFill>
                <a:latin typeface="DFKai-SB" panose="03000509000000000000" pitchFamily="65" charset="-120"/>
              </a:rPr>
              <a:t>負面</a:t>
            </a:r>
            <a:endParaRPr lang="en-GB" altLang="zh-HK" sz="4400" dirty="0">
              <a:solidFill>
                <a:srgbClr val="FF0000"/>
              </a:solidFill>
              <a:latin typeface="DFKai-SB" panose="03000509000000000000" pitchFamily="65" charset="-120"/>
            </a:endParaRPr>
          </a:p>
        </p:txBody>
      </p:sp>
      <p:sp>
        <p:nvSpPr>
          <p:cNvPr id="6150" name="矩形 9"/>
          <p:cNvSpPr>
            <a:spLocks noChangeArrowheads="1"/>
          </p:cNvSpPr>
          <p:nvPr/>
        </p:nvSpPr>
        <p:spPr bwMode="auto">
          <a:xfrm>
            <a:off x="3851275" y="3500438"/>
            <a:ext cx="1314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>
                <a:latin typeface="DFKai-SB" panose="03000509000000000000" pitchFamily="65" charset="-120"/>
              </a:rPr>
              <a:t>中性</a:t>
            </a:r>
            <a:endParaRPr lang="en-GB" altLang="zh-HK" sz="4400" dirty="0">
              <a:latin typeface="DFKai-SB" panose="03000509000000000000" pitchFamily="65" charset="-120"/>
            </a:endParaRPr>
          </a:p>
        </p:txBody>
      </p:sp>
      <p:sp>
        <p:nvSpPr>
          <p:cNvPr id="615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615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615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C86454-5B09-4DCC-BE40-FA2521DBA5CF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33894"/>
              </p:ext>
            </p:extLst>
          </p:nvPr>
        </p:nvGraphicFramePr>
        <p:xfrm>
          <a:off x="250825" y="3624263"/>
          <a:ext cx="8642350" cy="2393952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頑皮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温</a:t>
                      </a: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柔</a:t>
                      </a:r>
                      <a:endParaRPr kumimoji="0" lang="zh-TW" altLang="zh-HK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勇敢</a:t>
                      </a:r>
                      <a:endParaRPr kumimoji="0" lang="zh-TW" altLang="zh-HK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膽小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暴躁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上進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嚴謹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活潑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狡猾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機智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孝順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口不擇言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盡責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有愛心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健談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固執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平易近人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勤勞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粗心大意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樂於助人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和藹可親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樂觀</a:t>
                      </a:r>
                      <a:endParaRPr kumimoji="0" lang="zh-TW" altLang="zh-HK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風趣幽默</a:t>
                      </a:r>
                      <a:endParaRPr kumimoji="0" lang="zh-TW" altLang="zh-HK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衝動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橢圓 20"/>
          <p:cNvSpPr/>
          <p:nvPr/>
        </p:nvSpPr>
        <p:spPr>
          <a:xfrm>
            <a:off x="503238" y="4365625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3376613" y="4965700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536575" y="4975225"/>
            <a:ext cx="912813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1997075" y="4359275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4899025" y="4362450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6281738" y="4367213"/>
            <a:ext cx="914400" cy="409575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3398838" y="3771900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2006600" y="3771900"/>
            <a:ext cx="914400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011863" y="5572125"/>
            <a:ext cx="1387475" cy="409575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6040438" y="4965700"/>
            <a:ext cx="1387475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1736725" y="4975225"/>
            <a:ext cx="1387475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1727200" y="5570538"/>
            <a:ext cx="1387475" cy="411162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8" name="橢圓 37"/>
          <p:cNvSpPr/>
          <p:nvPr/>
        </p:nvSpPr>
        <p:spPr>
          <a:xfrm>
            <a:off x="3132138" y="5570538"/>
            <a:ext cx="1385887" cy="411162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4625975" y="5578475"/>
            <a:ext cx="1385888" cy="411163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7222" name="標題 1"/>
          <p:cNvSpPr txBox="1">
            <a:spLocks/>
          </p:cNvSpPr>
          <p:nvPr/>
        </p:nvSpPr>
        <p:spPr bwMode="auto">
          <a:xfrm>
            <a:off x="536575" y="171058"/>
            <a:ext cx="8243888" cy="1648273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     </a:t>
            </a:r>
            <a:endParaRPr lang="en-US" altLang="zh-TW" sz="3500" b="1" dirty="0" smtClean="0">
              <a:solidFill>
                <a:srgbClr val="FF6699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工作紙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(</a:t>
            </a: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二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人物</a:t>
            </a:r>
            <a:r>
              <a:rPr lang="zh-TW" altLang="en-US" sz="3800" b="1" dirty="0">
                <a:solidFill>
                  <a:srgbClr val="FF0000"/>
                </a:solidFill>
                <a:latin typeface="DFKai-SB" panose="03000509000000000000" pitchFamily="65" charset="-120"/>
              </a:rPr>
              <a:t>性格</a:t>
            </a: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顯微鏡</a:t>
            </a:r>
            <a:endParaRPr lang="en-US" altLang="zh-TW" sz="3800" b="1" dirty="0" smtClean="0">
              <a:solidFill>
                <a:srgbClr val="FF0000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認識描寫性格的詞語</a:t>
            </a:r>
            <a:r>
              <a:rPr lang="en-US" altLang="zh-TW" sz="3000" b="1" dirty="0">
                <a:solidFill>
                  <a:srgbClr val="FF6699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000" b="1" dirty="0">
                <a:solidFill>
                  <a:srgbClr val="FF6699"/>
                </a:solidFill>
                <a:latin typeface="DFKai-SB" panose="03000509000000000000" pitchFamily="65" charset="-120"/>
              </a:rPr>
            </a:br>
            <a:r>
              <a:rPr lang="zh-TW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</a:t>
            </a:r>
            <a:endParaRPr lang="zh-HK" altLang="en-US" sz="1600" b="1" dirty="0">
              <a:latin typeface="DFKai-SB" panose="03000509000000000000" pitchFamily="65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7740650" y="4965700"/>
            <a:ext cx="914400" cy="409575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7740650" y="3756025"/>
            <a:ext cx="914400" cy="409575"/>
          </a:xfrm>
          <a:prstGeom prst="ellipse">
            <a:avLst/>
          </a:prstGeom>
          <a:noFill/>
          <a:ln w="254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en-US" smtClean="0">
              <a:solidFill>
                <a:srgbClr val="FFFFFF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7225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7226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722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D9E38A-515A-4D67-939C-721CF5D8CEA2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25" name="圓角矩形圖說文字 24"/>
          <p:cNvSpPr/>
          <p:nvPr/>
        </p:nvSpPr>
        <p:spPr>
          <a:xfrm>
            <a:off x="536575" y="1929410"/>
            <a:ext cx="7561535" cy="1439863"/>
          </a:xfrm>
          <a:prstGeom prst="wedgeRoundRectCallout">
            <a:avLst>
              <a:gd name="adj1" fmla="val 56926"/>
              <a:gd name="adj2" fmla="val -40064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</a:pPr>
            <a:r>
              <a:rPr lang="zh-TW" altLang="en-US" sz="2800" dirty="0" smtClean="0">
                <a:solidFill>
                  <a:schemeClr val="tx1"/>
                </a:solidFill>
                <a:latin typeface="Calibri" pitchFamily="34" charset="0"/>
                <a:ea typeface="DFKai-SB" pitchFamily="65" charset="-120"/>
              </a:rPr>
              <a:t>下列描寫性格的詞語，有些</a:t>
            </a:r>
            <a:r>
              <a:rPr lang="zh-TW" altLang="en-US" sz="2800" dirty="0">
                <a:solidFill>
                  <a:schemeClr val="tx1"/>
                </a:solidFill>
                <a:latin typeface="Calibri" pitchFamily="34" charset="0"/>
                <a:ea typeface="DFKai-SB" pitchFamily="65" charset="-120"/>
              </a:rPr>
              <a:t>是正面、有些是負面的，請</a:t>
            </a:r>
            <a:r>
              <a:rPr lang="zh-TW" altLang="en-US" sz="2800" dirty="0" smtClean="0">
                <a:solidFill>
                  <a:schemeClr val="tx1"/>
                </a:solidFill>
                <a:latin typeface="Calibri" pitchFamily="34" charset="0"/>
                <a:ea typeface="DFKai-SB" pitchFamily="65" charset="-120"/>
              </a:rPr>
              <a:t>把描寫正面性格的詞語</a:t>
            </a:r>
            <a:r>
              <a:rPr lang="zh-TW" altLang="en-US" sz="2800" dirty="0">
                <a:solidFill>
                  <a:schemeClr val="tx1"/>
                </a:solidFill>
                <a:latin typeface="Calibri" pitchFamily="34" charset="0"/>
                <a:ea typeface="DFKai-SB" pitchFamily="65" charset="-120"/>
              </a:rPr>
              <a:t>圈出來。</a:t>
            </a:r>
          </a:p>
        </p:txBody>
      </p:sp>
      <p:pic>
        <p:nvPicPr>
          <p:cNvPr id="31" name="Picture 32" descr="magnifier iconçåçæå°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80207">
            <a:off x="6237207" y="739125"/>
            <a:ext cx="993937" cy="95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內容版面配置區 2"/>
          <p:cNvSpPr txBox="1">
            <a:spLocks/>
          </p:cNvSpPr>
          <p:nvPr/>
        </p:nvSpPr>
        <p:spPr bwMode="auto">
          <a:xfrm>
            <a:off x="323528" y="768829"/>
            <a:ext cx="8680983" cy="264268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DFKai-SB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DFKai-SB" panose="03000509000000000000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DFKai-SB" panose="03000509000000000000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DFKai-SB" panose="03000509000000000000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DFKai-SB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0" lang="zh-TW" altLang="zh-HK" u="sng" dirty="0" smtClean="0">
                <a:latin typeface="DFKai-SB" panose="03000509000000000000" pitchFamily="65" charset="-120"/>
              </a:rPr>
              <a:t>張美美</a:t>
            </a:r>
            <a:r>
              <a:rPr kumimoji="0" lang="zh-TW" altLang="zh-HK" dirty="0" smtClean="0">
                <a:latin typeface="DFKai-SB" panose="03000509000000000000" pitchFamily="65" charset="-120"/>
              </a:rPr>
              <a:t>有一對大眼睛和一個大嘴巴，配上一張圓臉，最愛束起兩條短短的辮子。她的樣子長得很甜美，身材有點胖。</a:t>
            </a:r>
            <a:r>
              <a:rPr kumimoji="0" lang="zh-TW" altLang="zh-HK" u="sng" dirty="0" smtClean="0">
                <a:latin typeface="DFKai-SB" panose="03000509000000000000" pitchFamily="65" charset="-120"/>
              </a:rPr>
              <a:t>美美</a:t>
            </a:r>
            <a:r>
              <a:rPr kumimoji="0" lang="zh-TW" altLang="en-US" dirty="0" smtClean="0">
                <a:latin typeface="DFKai-SB" panose="03000509000000000000" pitchFamily="65" charset="-120"/>
              </a:rPr>
              <a:t>樂於助人</a:t>
            </a:r>
            <a:r>
              <a:rPr kumimoji="0" lang="zh-TW" altLang="zh-HK" dirty="0" smtClean="0">
                <a:latin typeface="DFKai-SB" panose="03000509000000000000" pitchFamily="65" charset="-120"/>
              </a:rPr>
              <a:t>，是我最</a:t>
            </a:r>
            <a:r>
              <a:rPr kumimoji="0" lang="zh-TW" altLang="en-US" dirty="0" smtClean="0">
                <a:latin typeface="DFKai-SB" panose="03000509000000000000" pitchFamily="65" charset="-120"/>
              </a:rPr>
              <a:t>要</a:t>
            </a:r>
            <a:r>
              <a:rPr kumimoji="0" lang="zh-TW" altLang="zh-HK" dirty="0" smtClean="0">
                <a:latin typeface="DFKai-SB" panose="03000509000000000000" pitchFamily="65" charset="-120"/>
              </a:rPr>
              <a:t>好的朋友。</a:t>
            </a:r>
            <a:r>
              <a:rPr kumimoji="0" lang="zh-TW" altLang="en-US" dirty="0" smtClean="0">
                <a:latin typeface="DFKai-SB" panose="03000509000000000000" pitchFamily="65" charset="-120"/>
              </a:rPr>
              <a:t>每當我在功課上遇到問題，又或是遇到挫折時，她總會幫助我和安慰我。</a:t>
            </a:r>
          </a:p>
          <a:p>
            <a:pPr marL="0" indent="0">
              <a:buFont typeface="Arial" panose="020B0604020202020204" pitchFamily="34" charset="0"/>
              <a:buNone/>
            </a:pPr>
            <a:endParaRPr kumimoji="0" lang="zh-TW" altLang="zh-HK" dirty="0" smtClean="0">
              <a:latin typeface="DFKai-SB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kumimoji="0" lang="en-GB" altLang="zh-HK" dirty="0" smtClean="0"/>
          </a:p>
        </p:txBody>
      </p:sp>
      <p:sp>
        <p:nvSpPr>
          <p:cNvPr id="10244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0245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024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F06F5B-3B6B-461B-BCAB-2AF37C105ADD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2" name="橢圓 1"/>
          <p:cNvSpPr/>
          <p:nvPr/>
        </p:nvSpPr>
        <p:spPr>
          <a:xfrm>
            <a:off x="5651122" y="1810273"/>
            <a:ext cx="1804156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19" name="圓角矩形圖說文字 18"/>
          <p:cNvSpPr/>
          <p:nvPr/>
        </p:nvSpPr>
        <p:spPr>
          <a:xfrm>
            <a:off x="1331640" y="4752281"/>
            <a:ext cx="4938712" cy="1149350"/>
          </a:xfrm>
          <a:prstGeom prst="wedgeRoundRectCallout">
            <a:avLst>
              <a:gd name="adj1" fmla="val 63306"/>
              <a:gd name="adj2" fmla="val 3773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400" u="sng" dirty="0" smtClean="0">
                <a:solidFill>
                  <a:srgbClr val="000000"/>
                </a:solidFill>
                <a:latin typeface="DFKai-SB" pitchFamily="65" charset="-120"/>
              </a:rPr>
              <a:t>美美</a:t>
            </a:r>
            <a:r>
              <a:rPr lang="zh-TW" altLang="en-US" sz="2400" dirty="0" smtClean="0">
                <a:solidFill>
                  <a:srgbClr val="000000"/>
                </a:solidFill>
                <a:latin typeface="DFKai-SB" pitchFamily="65" charset="-120"/>
              </a:rPr>
              <a:t>樂於助人。</a:t>
            </a:r>
            <a:endParaRPr lang="en-US" altLang="zh-TW" sz="2400" dirty="0" smtClean="0">
              <a:solidFill>
                <a:srgbClr val="000000"/>
              </a:solidFill>
              <a:latin typeface="DFKai-SB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itchFamily="65" charset="-120"/>
              </a:rPr>
              <a:t>你知道</a:t>
            </a:r>
            <a:r>
              <a:rPr lang="zh-TW" altLang="en-US" sz="2400" dirty="0">
                <a:solidFill>
                  <a:srgbClr val="000000"/>
                </a:solidFill>
                <a:latin typeface="DFKai-SB" pitchFamily="65" charset="-120"/>
              </a:rPr>
              <a:t>她</a:t>
            </a:r>
            <a:r>
              <a:rPr lang="zh-TW" altLang="en-US" sz="2400" b="1" dirty="0">
                <a:solidFill>
                  <a:srgbClr val="FF33CC"/>
                </a:solidFill>
                <a:latin typeface="DFKai-SB" pitchFamily="65" charset="-120"/>
              </a:rPr>
              <a:t>怎樣</a:t>
            </a:r>
            <a:r>
              <a:rPr lang="zh-TW" altLang="en-US" sz="2400" dirty="0">
                <a:solidFill>
                  <a:srgbClr val="000000"/>
                </a:solidFill>
                <a:latin typeface="DFKai-SB" pitchFamily="65" charset="-120"/>
              </a:rPr>
              <a:t>樂於助人嗎？</a:t>
            </a:r>
            <a:endParaRPr lang="en-GB" altLang="zh-HK" sz="2400" dirty="0" smtClean="0">
              <a:solidFill>
                <a:srgbClr val="000000"/>
              </a:solidFill>
              <a:latin typeface="DFKai-SB" pitchFamily="65" charset="-120"/>
            </a:endParaRPr>
          </a:p>
        </p:txBody>
      </p:sp>
      <p:pic>
        <p:nvPicPr>
          <p:cNvPr id="21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7" y="3493378"/>
            <a:ext cx="2376488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圓角矩形圖說文字 8"/>
          <p:cNvSpPr/>
          <p:nvPr/>
        </p:nvSpPr>
        <p:spPr>
          <a:xfrm>
            <a:off x="2410425" y="3693853"/>
            <a:ext cx="3600400" cy="829098"/>
          </a:xfrm>
          <a:prstGeom prst="wedgeRoundRectCallout">
            <a:avLst>
              <a:gd name="adj1" fmla="val 63306"/>
              <a:gd name="adj2" fmla="val 3773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DFKai-SB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400" u="sng" dirty="0" smtClean="0">
                <a:solidFill>
                  <a:srgbClr val="000000"/>
                </a:solidFill>
                <a:latin typeface="DFKai-SB" pitchFamily="65" charset="-120"/>
              </a:rPr>
              <a:t>美</a:t>
            </a:r>
            <a:r>
              <a:rPr lang="zh-TW" altLang="en-US" sz="2400" u="sng" dirty="0">
                <a:solidFill>
                  <a:srgbClr val="000000"/>
                </a:solidFill>
                <a:latin typeface="DFKai-SB" pitchFamily="65" charset="-120"/>
              </a:rPr>
              <a:t>美</a:t>
            </a:r>
            <a:r>
              <a:rPr lang="zh-TW" altLang="en-US" sz="2400" dirty="0">
                <a:solidFill>
                  <a:srgbClr val="000000"/>
                </a:solidFill>
                <a:latin typeface="DFKai-SB" pitchFamily="65" charset="-120"/>
              </a:rPr>
              <a:t>有甚麼性格特點？</a:t>
            </a:r>
            <a:endParaRPr lang="en-GB" altLang="zh-HK" sz="2400" dirty="0" smtClean="0">
              <a:solidFill>
                <a:srgbClr val="000000"/>
              </a:solidFill>
              <a:latin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0424" y="81333"/>
            <a:ext cx="52579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從事例       看性格</a:t>
            </a:r>
            <a:endParaRPr lang="zh-HK" altLang="en-US" sz="35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3959932" y="204189"/>
            <a:ext cx="1224136" cy="282296"/>
          </a:xfrm>
          <a:prstGeom prst="curvedDownArrow">
            <a:avLst/>
          </a:prstGeom>
          <a:solidFill>
            <a:srgbClr val="7030A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19" grpId="0" animBg="1"/>
      <p:bldP spid="9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21" y="513091"/>
            <a:ext cx="8540158" cy="2627741"/>
          </a:xfrm>
          <a:prstGeom prst="rect">
            <a:avLst/>
          </a:prstGeom>
        </p:spPr>
      </p:pic>
      <p:sp>
        <p:nvSpPr>
          <p:cNvPr id="10244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0245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024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F06F5B-3B6B-461B-BCAB-2AF37C105ADD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500378" y="3905363"/>
            <a:ext cx="4563999" cy="1999639"/>
            <a:chOff x="3799219" y="4621064"/>
            <a:chExt cx="4563999" cy="1999639"/>
          </a:xfrm>
        </p:grpSpPr>
        <p:pic>
          <p:nvPicPr>
            <p:cNvPr id="14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5140" y="4621064"/>
              <a:ext cx="1568078" cy="1999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圓角矩形圖說文字 14"/>
            <p:cNvSpPr/>
            <p:nvPr/>
          </p:nvSpPr>
          <p:spPr>
            <a:xfrm>
              <a:off x="3799219" y="5221230"/>
              <a:ext cx="3271439" cy="801522"/>
            </a:xfrm>
            <a:prstGeom prst="wedgeRoundRectCallout">
              <a:avLst>
                <a:gd name="adj1" fmla="val 60382"/>
                <a:gd name="adj2" fmla="val -9054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zh-TW" altLang="en-US" sz="2400" u="sng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美</a:t>
              </a:r>
              <a:r>
                <a:rPr lang="zh-TW" altLang="en-US" sz="2400" u="sng" dirty="0">
                  <a:latin typeface="DFKai-SB" panose="03000509000000000000" pitchFamily="65" charset="-120"/>
                  <a:ea typeface="DFKai-SB" panose="03000509000000000000" pitchFamily="65" charset="-120"/>
                </a:rPr>
                <a:t>美</a:t>
              </a:r>
              <a:r>
                <a:rPr lang="zh-TW" altLang="en-US" sz="2400" b="1" dirty="0">
                  <a:solidFill>
                    <a:srgbClr val="FF33CC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怎樣</a:t>
              </a:r>
              <a:r>
                <a:rPr lang="zh-TW" altLang="en-US" sz="2400" dirty="0">
                  <a:latin typeface="DFKai-SB" panose="03000509000000000000" pitchFamily="65" charset="-120"/>
                  <a:ea typeface="DFKai-SB" panose="03000509000000000000" pitchFamily="65" charset="-120"/>
                </a:rPr>
                <a:t>樂於助人？</a:t>
              </a:r>
              <a:endPara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sp>
        <p:nvSpPr>
          <p:cNvPr id="8" name="圓角矩形 7"/>
          <p:cNvSpPr/>
          <p:nvPr/>
        </p:nvSpPr>
        <p:spPr>
          <a:xfrm>
            <a:off x="6375079" y="2515740"/>
            <a:ext cx="814598" cy="517679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11" name="圓角矩形 10"/>
          <p:cNvSpPr/>
          <p:nvPr/>
        </p:nvSpPr>
        <p:spPr>
          <a:xfrm>
            <a:off x="4725349" y="2515907"/>
            <a:ext cx="880236" cy="517679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1270040" y="3068918"/>
            <a:ext cx="4022039" cy="1051060"/>
            <a:chOff x="1227502" y="3115325"/>
            <a:chExt cx="4192041" cy="1142176"/>
          </a:xfrm>
        </p:grpSpPr>
        <p:sp>
          <p:nvSpPr>
            <p:cNvPr id="13" name="直線圖說文字 2 12"/>
            <p:cNvSpPr/>
            <p:nvPr/>
          </p:nvSpPr>
          <p:spPr>
            <a:xfrm>
              <a:off x="1227502" y="3791061"/>
              <a:ext cx="1831611" cy="466440"/>
            </a:xfrm>
            <a:prstGeom prst="borderCallout2">
              <a:avLst>
                <a:gd name="adj1" fmla="val 31945"/>
                <a:gd name="adj2" fmla="val 100532"/>
                <a:gd name="adj3" fmla="val -607"/>
                <a:gd name="adj4" fmla="val 117843"/>
                <a:gd name="adj5" fmla="val -283782"/>
                <a:gd name="adj6" fmla="val 148335"/>
              </a:avLst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關鍵詞</a:t>
              </a:r>
              <a:endParaRPr lang="en-GB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0" name="直線接點 19"/>
            <p:cNvCxnSpPr>
              <a:endCxn id="13" idx="0"/>
            </p:cNvCxnSpPr>
            <p:nvPr/>
          </p:nvCxnSpPr>
          <p:spPr>
            <a:xfrm flipH="1">
              <a:off x="3059113" y="3115325"/>
              <a:ext cx="2360430" cy="90895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雲朵形圖說文字 28"/>
          <p:cNvSpPr/>
          <p:nvPr/>
        </p:nvSpPr>
        <p:spPr>
          <a:xfrm>
            <a:off x="4700768" y="3424116"/>
            <a:ext cx="3814101" cy="897452"/>
          </a:xfrm>
          <a:prstGeom prst="cloudCallout">
            <a:avLst>
              <a:gd name="adj1" fmla="val -23085"/>
              <a:gd name="adj2" fmla="val 6190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24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幫助我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安慰我</a:t>
            </a:r>
            <a:endParaRPr lang="zh-HK" altLang="en-US" sz="2400" dirty="0">
              <a:solidFill>
                <a:srgbClr val="FF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圓角矩形圖說文字 21"/>
          <p:cNvSpPr/>
          <p:nvPr/>
        </p:nvSpPr>
        <p:spPr>
          <a:xfrm>
            <a:off x="334119" y="5416772"/>
            <a:ext cx="7162180" cy="991048"/>
          </a:xfrm>
          <a:prstGeom prst="cloudCallout">
            <a:avLst>
              <a:gd name="adj1" fmla="val -46719"/>
              <a:gd name="adj2" fmla="val 4798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找出關鍵詞</a:t>
            </a:r>
            <a:r>
              <a:rPr lang="zh-TW" altLang="en-US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，我就能知道作者為何說</a:t>
            </a:r>
            <a:r>
              <a:rPr lang="zh-TW" altLang="en-US" sz="2400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美美</a:t>
            </a:r>
            <a:r>
              <a:rPr lang="zh-TW" altLang="en-US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「樂於助人」。</a:t>
            </a:r>
            <a:endParaRPr lang="en-US" altLang="zh-TW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3175367" y="2027967"/>
            <a:ext cx="4463185" cy="44150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27" name="圓角矩形 26"/>
          <p:cNvSpPr/>
          <p:nvPr/>
        </p:nvSpPr>
        <p:spPr>
          <a:xfrm>
            <a:off x="1160896" y="2500588"/>
            <a:ext cx="1610904" cy="44150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cxnSp>
        <p:nvCxnSpPr>
          <p:cNvPr id="30" name="直線接點 29"/>
          <p:cNvCxnSpPr>
            <a:stCxn id="8" idx="2"/>
          </p:cNvCxnSpPr>
          <p:nvPr/>
        </p:nvCxnSpPr>
        <p:spPr>
          <a:xfrm flipH="1">
            <a:off x="3059114" y="3033419"/>
            <a:ext cx="3723264" cy="98676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2365617" y="2954094"/>
            <a:ext cx="661756" cy="76747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76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9" grpId="0" animBg="1"/>
      <p:bldP spid="22" grpId="0" animBg="1"/>
      <p:bldP spid="2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0245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024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F06F5B-3B6B-461B-BCAB-2AF37C105ADD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37492"/>
            <a:ext cx="8296275" cy="2552700"/>
          </a:xfrm>
          <a:prstGeom prst="rect">
            <a:avLst/>
          </a:prstGeom>
        </p:spPr>
      </p:pic>
      <p:sp>
        <p:nvSpPr>
          <p:cNvPr id="9" name="圓角矩形 8"/>
          <p:cNvSpPr/>
          <p:nvPr/>
        </p:nvSpPr>
        <p:spPr>
          <a:xfrm>
            <a:off x="4116025" y="2472978"/>
            <a:ext cx="816016" cy="50713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HK" altLang="en-US">
              <a:solidFill>
                <a:schemeClr val="dk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47864" y="2004385"/>
            <a:ext cx="826854" cy="46859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17" name="雲朵形圖說文字 16"/>
          <p:cNvSpPr/>
          <p:nvPr/>
        </p:nvSpPr>
        <p:spPr>
          <a:xfrm>
            <a:off x="1331640" y="4160561"/>
            <a:ext cx="7283152" cy="2016224"/>
          </a:xfrm>
          <a:prstGeom prst="cloudCallout">
            <a:avLst>
              <a:gd name="adj1" fmla="val -25689"/>
              <a:gd name="adj2" fmla="val -8442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句子出現「每當」、「總會」這些字眼，代表她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常常這樣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HK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圖說文字 14"/>
          <p:cNvSpPr/>
          <p:nvPr/>
        </p:nvSpPr>
        <p:spPr>
          <a:xfrm>
            <a:off x="4504123" y="3215580"/>
            <a:ext cx="3740285" cy="801522"/>
          </a:xfrm>
          <a:prstGeom prst="wedgeRoundRectCallout">
            <a:avLst>
              <a:gd name="adj1" fmla="val 60382"/>
              <a:gd name="adj2" fmla="val -905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美美</a:t>
            </a:r>
            <a:r>
              <a:rPr lang="zh-TW" altLang="en-US" sz="28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常常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樂於助人嗎</a:t>
            </a:r>
            <a:r>
              <a:rPr lang="en-US" altLang="zh-TW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接點 33"/>
          <p:cNvCxnSpPr>
            <a:stCxn id="11" idx="2"/>
            <a:endCxn id="17" idx="0"/>
          </p:cNvCxnSpPr>
          <p:nvPr/>
        </p:nvCxnSpPr>
        <p:spPr>
          <a:xfrm>
            <a:off x="4680848" y="1527630"/>
            <a:ext cx="1757076" cy="374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863393" y="2858476"/>
            <a:ext cx="13648" cy="2638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圓角矩形 2"/>
          <p:cNvSpPr/>
          <p:nvPr/>
        </p:nvSpPr>
        <p:spPr>
          <a:xfrm>
            <a:off x="1043608" y="5015294"/>
            <a:ext cx="3231554" cy="13190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的字詞：</a:t>
            </a:r>
            <a:endParaRPr lang="en-US" sz="2400" dirty="0"/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每當</a:t>
            </a: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、每天、總是、經常、</a:t>
            </a: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從不</a:t>
            </a:r>
            <a:endParaRPr lang="zh-TW" altLang="en-US" sz="2400" dirty="0"/>
          </a:p>
        </p:txBody>
      </p:sp>
      <p:cxnSp>
        <p:nvCxnSpPr>
          <p:cNvPr id="40" name="直線接點 39"/>
          <p:cNvCxnSpPr>
            <a:stCxn id="23" idx="2"/>
          </p:cNvCxnSpPr>
          <p:nvPr/>
        </p:nvCxnSpPr>
        <p:spPr>
          <a:xfrm flipH="1">
            <a:off x="6337032" y="4653138"/>
            <a:ext cx="11206" cy="844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354448" y="3016772"/>
            <a:ext cx="0" cy="412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922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922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93FE95-D887-482E-9860-7A87F001DD2C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3769106" y="482198"/>
            <a:ext cx="1823483" cy="1045432"/>
            <a:chOff x="2423791" y="1718"/>
            <a:chExt cx="1204019" cy="802679"/>
          </a:xfrm>
          <a:scene3d>
            <a:camera prst="orthographicFront"/>
            <a:lightRig rig="flat" dir="t"/>
          </a:scene3d>
        </p:grpSpPr>
        <p:sp>
          <p:nvSpPr>
            <p:cNvPr id="11" name="圓角矩形 10"/>
            <p:cNvSpPr/>
            <p:nvPr/>
          </p:nvSpPr>
          <p:spPr>
            <a:xfrm>
              <a:off x="2423791" y="1718"/>
              <a:ext cx="1204019" cy="80267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圓角矩形 4"/>
            <p:cNvSpPr txBox="1"/>
            <p:nvPr/>
          </p:nvSpPr>
          <p:spPr>
            <a:xfrm>
              <a:off x="2447301" y="25228"/>
              <a:ext cx="1156999" cy="755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kern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40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835696" y="1880622"/>
            <a:ext cx="1969016" cy="1170432"/>
            <a:chOff x="988926" y="1125469"/>
            <a:chExt cx="1969016" cy="1182644"/>
          </a:xfrm>
          <a:scene3d>
            <a:camera prst="orthographicFront"/>
            <a:lightRig rig="flat" dir="t"/>
          </a:scene3d>
        </p:grpSpPr>
        <p:sp>
          <p:nvSpPr>
            <p:cNvPr id="14" name="圓角矩形 13"/>
            <p:cNvSpPr/>
            <p:nvPr/>
          </p:nvSpPr>
          <p:spPr>
            <a:xfrm>
              <a:off x="1176989" y="1125469"/>
              <a:ext cx="1706565" cy="118264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圓角矩形 4"/>
            <p:cNvSpPr txBox="1"/>
            <p:nvPr/>
          </p:nvSpPr>
          <p:spPr>
            <a:xfrm>
              <a:off x="988926" y="1160107"/>
              <a:ext cx="1969016" cy="1113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常常發生</a:t>
              </a:r>
              <a:endParaRPr lang="zh-TW" altLang="en-US" sz="2800" kern="12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520240" y="1902628"/>
            <a:ext cx="1835368" cy="1166332"/>
            <a:chOff x="3300994" y="1125469"/>
            <a:chExt cx="1573617" cy="1022316"/>
          </a:xfrm>
          <a:scene3d>
            <a:camera prst="orthographicFront"/>
            <a:lightRig rig="flat" dir="t"/>
          </a:scene3d>
        </p:grpSpPr>
        <p:sp>
          <p:nvSpPr>
            <p:cNvPr id="17" name="圓角矩形 16"/>
            <p:cNvSpPr/>
            <p:nvPr/>
          </p:nvSpPr>
          <p:spPr>
            <a:xfrm>
              <a:off x="3300994" y="1125469"/>
              <a:ext cx="1573617" cy="102231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3330937" y="1155412"/>
              <a:ext cx="1513731" cy="962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有代表性</a:t>
              </a:r>
              <a:endParaRPr lang="en-US" altLang="zh-TW" sz="2800" kern="12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259632" y="3297008"/>
            <a:ext cx="3015530" cy="1356129"/>
            <a:chOff x="1058936" y="2629185"/>
            <a:chExt cx="1869724" cy="1079412"/>
          </a:xfrm>
          <a:scene3d>
            <a:camera prst="orthographicFront"/>
            <a:lightRig rig="flat" dir="t"/>
          </a:scene3d>
        </p:grpSpPr>
        <p:sp>
          <p:nvSpPr>
            <p:cNvPr id="20" name="圓角矩形 19"/>
            <p:cNvSpPr/>
            <p:nvPr/>
          </p:nvSpPr>
          <p:spPr>
            <a:xfrm>
              <a:off x="1058936" y="2629185"/>
              <a:ext cx="1830536" cy="107941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圓角矩形 4"/>
            <p:cNvSpPr txBox="1"/>
            <p:nvPr/>
          </p:nvSpPr>
          <p:spPr>
            <a:xfrm>
              <a:off x="1058936" y="2671159"/>
              <a:ext cx="1869724" cy="1037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經常發生的事，能 反映描寫對象的性格</a:t>
              </a:r>
              <a:endParaRPr lang="zh-TW" altLang="en-US" sz="2400" kern="12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991288" y="3284702"/>
            <a:ext cx="2713899" cy="1368436"/>
            <a:chOff x="3250678" y="2468858"/>
            <a:chExt cx="1674249" cy="1461125"/>
          </a:xfrm>
          <a:scene3d>
            <a:camera prst="orthographicFront"/>
            <a:lightRig rig="flat" dir="t"/>
          </a:scene3d>
        </p:grpSpPr>
        <p:sp>
          <p:nvSpPr>
            <p:cNvPr id="23" name="圓角矩形 22"/>
            <p:cNvSpPr/>
            <p:nvPr/>
          </p:nvSpPr>
          <p:spPr>
            <a:xfrm>
              <a:off x="3250678" y="2468858"/>
              <a:ext cx="1674249" cy="146112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圓角矩形 4"/>
            <p:cNvSpPr txBox="1"/>
            <p:nvPr/>
          </p:nvSpPr>
          <p:spPr>
            <a:xfrm>
              <a:off x="3293473" y="2638973"/>
              <a:ext cx="1588659" cy="1024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最能夠反映主角性格的事情</a:t>
              </a:r>
              <a:endParaRPr lang="zh-TW" altLang="en-US" sz="2400" kern="1200" dirty="0"/>
            </a:p>
          </p:txBody>
        </p:sp>
      </p:grpSp>
      <p:sp>
        <p:nvSpPr>
          <p:cNvPr id="28" name="圓角矩形 27"/>
          <p:cNvSpPr/>
          <p:nvPr/>
        </p:nvSpPr>
        <p:spPr>
          <a:xfrm>
            <a:off x="5058489" y="4993288"/>
            <a:ext cx="2758870" cy="13410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常用的字詞：</a:t>
            </a:r>
            <a:endParaRPr lang="en-US" altLang="zh-TW" sz="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endParaRPr lang="en-US" sz="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有一次、那天</a:t>
            </a:r>
          </a:p>
        </p:txBody>
      </p:sp>
      <p:cxnSp>
        <p:nvCxnSpPr>
          <p:cNvPr id="29" name="直線接點 28"/>
          <p:cNvCxnSpPr>
            <a:stCxn id="11" idx="2"/>
            <a:endCxn id="14" idx="0"/>
          </p:cNvCxnSpPr>
          <p:nvPr/>
        </p:nvCxnSpPr>
        <p:spPr>
          <a:xfrm flipH="1">
            <a:off x="2877042" y="1527630"/>
            <a:ext cx="1803806" cy="352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圓角矩形圖說文字 29"/>
          <p:cNvSpPr/>
          <p:nvPr/>
        </p:nvSpPr>
        <p:spPr>
          <a:xfrm>
            <a:off x="457200" y="162356"/>
            <a:ext cx="2666999" cy="1650688"/>
          </a:xfrm>
          <a:prstGeom prst="wedgeRoundRectCallout">
            <a:avLst>
              <a:gd name="adj1" fmla="val 62591"/>
              <a:gd name="adj2" fmla="val -3578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作者描寫人物的性格時，通常會加入</a:t>
            </a:r>
            <a:r>
              <a:rPr lang="zh-TW" altLang="en-US" sz="2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</a:t>
            </a:r>
            <a:r>
              <a:rPr lang="zh-TW" altLang="en-US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例</a:t>
            </a: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來反映性格特點。</a:t>
            </a:r>
            <a:endParaRPr lang="en-GB" altLang="zh-HK" sz="2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5589240"/>
            <a:ext cx="2880320" cy="64807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31562" y="5588272"/>
            <a:ext cx="2304256" cy="64807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737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5354"/>
              </p:ext>
            </p:extLst>
          </p:nvPr>
        </p:nvGraphicFramePr>
        <p:xfrm>
          <a:off x="129115" y="2749804"/>
          <a:ext cx="7208837" cy="2463974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91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8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 </a:t>
                      </a:r>
                      <a:endParaRPr kumimoji="0" lang="zh-HK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性格特點</a:t>
                      </a:r>
                      <a:endParaRPr kumimoji="0" lang="zh-TW" altLang="zh-H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事情</a:t>
                      </a:r>
                      <a:endParaRPr kumimoji="0" lang="zh-TW" altLang="zh-H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1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那天，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我走進洗手間時，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發現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妹妹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弄得滿地都是衞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生紙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。妹妹看見我生氣了，也不向我道歉。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2</a:t>
                      </a:r>
                      <a:endParaRPr kumimoji="0" lang="zh-HK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有一次，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表妹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看見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書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本上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印有一張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小甲蟲的圖片，竟然嚇得渾身發抖，還大哭起來。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77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3</a:t>
                      </a:r>
                      <a:endParaRPr kumimoji="0" lang="zh-HK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7463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17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 </a:t>
                      </a:r>
                      <a:endParaRPr kumimoji="0" lang="zh-HK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她經常把老師吩咐的事情忘記得一乾二淨，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功課也常常錯漏百出</a:t>
                      </a:r>
                      <a:r>
                        <a:rPr kumimoji="0" lang="zh-TW" altLang="zh-H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。</a:t>
                      </a:r>
                      <a:endParaRPr kumimoji="0" lang="zh-TW" altLang="zh-H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34841"/>
              </p:ext>
            </p:extLst>
          </p:nvPr>
        </p:nvGraphicFramePr>
        <p:xfrm>
          <a:off x="7308304" y="2757207"/>
          <a:ext cx="1736725" cy="3264081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640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(A)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膽小</a:t>
                      </a:r>
                      <a:endParaRPr kumimoji="0" lang="en-US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(B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頑皮</a:t>
                      </a:r>
                      <a:endParaRPr kumimoji="0" lang="en-US" altLang="zh-TW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(C)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樂於助人</a:t>
                      </a:r>
                      <a:endParaRPr kumimoji="0" lang="zh-TW" altLang="zh-HK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(D)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機智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(E)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嚴謹</a:t>
                      </a: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(F)</a:t>
                      </a:r>
                      <a:r>
                        <a:rPr kumimoji="0" lang="zh-TW" altLang="zh-H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粗心大意</a:t>
                      </a:r>
                      <a:endParaRPr kumimoji="0" lang="zh-TW" altLang="zh-HK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57" marR="685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23528" y="3399486"/>
            <a:ext cx="5762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B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354650" y="4046888"/>
            <a:ext cx="576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A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337818" y="4616817"/>
            <a:ext cx="5762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F</a:t>
            </a:r>
            <a:endParaRPr lang="zh-HK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MingLiU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1314" name="日期版面配置區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閱讀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sp>
        <p:nvSpPr>
          <p:cNvPr id="11315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200" smtClean="0">
                <a:latin typeface="Times New Roman" panose="02020603050405020304" pitchFamily="18" charset="0"/>
              </a:rPr>
              <a:t>教育局教育心理服務</a:t>
            </a:r>
            <a:r>
              <a:rPr lang="en-US" altLang="zh-TW" sz="1200" smtClean="0">
                <a:latin typeface="Times New Roman" panose="02020603050405020304" pitchFamily="18" charset="0"/>
              </a:rPr>
              <a:t>(</a:t>
            </a:r>
            <a:r>
              <a:rPr lang="zh-TW" altLang="en-US" sz="1200" smtClean="0">
                <a:latin typeface="Times New Roman" panose="02020603050405020304" pitchFamily="18" charset="0"/>
              </a:rPr>
              <a:t>新界東</a:t>
            </a:r>
            <a:r>
              <a:rPr lang="en-US" altLang="zh-TW" sz="1200" smtClean="0">
                <a:latin typeface="Times New Roman" panose="02020603050405020304" pitchFamily="18" charset="0"/>
              </a:rPr>
              <a:t>)</a:t>
            </a:r>
            <a:r>
              <a:rPr lang="zh-TW" altLang="en-US" sz="1200" smtClean="0">
                <a:latin typeface="Times New Roman" panose="02020603050405020304" pitchFamily="18" charset="0"/>
              </a:rPr>
              <a:t>組 </a:t>
            </a:r>
            <a:r>
              <a:rPr lang="en-US" altLang="zh-TW" sz="1200" smtClean="0">
                <a:latin typeface="Times New Roman" panose="02020603050405020304" pitchFamily="18" charset="0"/>
              </a:rPr>
              <a:t>©2019</a:t>
            </a:r>
          </a:p>
        </p:txBody>
      </p:sp>
      <p:sp>
        <p:nvSpPr>
          <p:cNvPr id="1131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CAAA5-A0DF-414D-8B7D-4E88A5F4B63E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1014016" y="4165664"/>
            <a:ext cx="1541760" cy="3434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sp>
        <p:nvSpPr>
          <p:cNvPr id="23" name="圓角矩形 22"/>
          <p:cNvSpPr/>
          <p:nvPr/>
        </p:nvSpPr>
        <p:spPr bwMode="auto">
          <a:xfrm>
            <a:off x="3044752" y="4165664"/>
            <a:ext cx="519136" cy="34906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/>
          </a:p>
        </p:txBody>
      </p: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1009994" y="4581124"/>
            <a:ext cx="3313043" cy="609936"/>
            <a:chOff x="1031350" y="3775466"/>
            <a:chExt cx="3268491" cy="609187"/>
          </a:xfrm>
        </p:grpSpPr>
        <p:sp>
          <p:nvSpPr>
            <p:cNvPr id="24" name="圓角矩形 23"/>
            <p:cNvSpPr/>
            <p:nvPr/>
          </p:nvSpPr>
          <p:spPr>
            <a:xfrm>
              <a:off x="3787687" y="3775466"/>
              <a:ext cx="512154" cy="30283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1031350" y="4078305"/>
              <a:ext cx="1022473" cy="306348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HK" altLang="en-US"/>
            </a:p>
          </p:txBody>
        </p:sp>
      </p:grpSp>
      <p:sp>
        <p:nvSpPr>
          <p:cNvPr id="20" name="圓角矩形 19"/>
          <p:cNvSpPr/>
          <p:nvPr/>
        </p:nvSpPr>
        <p:spPr bwMode="auto">
          <a:xfrm>
            <a:off x="4796839" y="3356992"/>
            <a:ext cx="2367449" cy="26669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dirty="0"/>
          </a:p>
        </p:txBody>
      </p:sp>
      <p:sp>
        <p:nvSpPr>
          <p:cNvPr id="37" name="圓角矩形 36"/>
          <p:cNvSpPr/>
          <p:nvPr/>
        </p:nvSpPr>
        <p:spPr bwMode="auto">
          <a:xfrm>
            <a:off x="3563888" y="3687192"/>
            <a:ext cx="1296144" cy="245573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dirty="0"/>
          </a:p>
        </p:txBody>
      </p:sp>
      <p:grpSp>
        <p:nvGrpSpPr>
          <p:cNvPr id="42" name="群組 41"/>
          <p:cNvGrpSpPr/>
          <p:nvPr/>
        </p:nvGrpSpPr>
        <p:grpSpPr>
          <a:xfrm>
            <a:off x="2027091" y="5144303"/>
            <a:ext cx="5016085" cy="1368214"/>
            <a:chOff x="3191044" y="4683416"/>
            <a:chExt cx="5016085" cy="1368214"/>
          </a:xfrm>
        </p:grpSpPr>
        <p:pic>
          <p:nvPicPr>
            <p:cNvPr id="43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202" y="4683416"/>
              <a:ext cx="1072927" cy="136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圓角矩形圖說文字 43"/>
            <p:cNvSpPr/>
            <p:nvPr/>
          </p:nvSpPr>
          <p:spPr>
            <a:xfrm>
              <a:off x="3191044" y="4993193"/>
              <a:ext cx="3730346" cy="799306"/>
            </a:xfrm>
            <a:prstGeom prst="wedgeRoundRectCallout">
              <a:avLst>
                <a:gd name="adj1" fmla="val 60382"/>
                <a:gd name="adj2" fmla="val -9054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你能在事例中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圈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出顯示該性格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關鍵詞嗎</a:t>
              </a:r>
              <a:r>
                <a:rPr lang="zh-TW" altLang="en-US" sz="240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？</a:t>
              </a:r>
              <a:endParaRPr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8" name="標題 1"/>
          <p:cNvSpPr txBox="1">
            <a:spLocks/>
          </p:cNvSpPr>
          <p:nvPr/>
        </p:nvSpPr>
        <p:spPr bwMode="auto">
          <a:xfrm>
            <a:off x="575093" y="32090"/>
            <a:ext cx="8243888" cy="1648273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     </a:t>
            </a:r>
            <a:endParaRPr lang="en-US" altLang="zh-TW" sz="3500" b="1" dirty="0" smtClean="0">
              <a:solidFill>
                <a:srgbClr val="FF6699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工作紙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(</a:t>
            </a:r>
            <a:r>
              <a:rPr lang="zh-HK" altLang="en-US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二</a:t>
            </a:r>
            <a:r>
              <a:rPr lang="en-US" altLang="zh-HK" sz="2800" b="1" dirty="0">
                <a:solidFill>
                  <a:srgbClr val="FF6699"/>
                </a:solidFill>
                <a:latin typeface="DFKai-SB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人物</a:t>
            </a:r>
            <a:r>
              <a:rPr lang="zh-TW" altLang="en-US" sz="3800" b="1" dirty="0">
                <a:solidFill>
                  <a:srgbClr val="FF0000"/>
                </a:solidFill>
                <a:latin typeface="DFKai-SB" panose="03000509000000000000" pitchFamily="65" charset="-120"/>
              </a:rPr>
              <a:t>性格</a:t>
            </a:r>
            <a:r>
              <a:rPr lang="zh-TW" altLang="en-US" sz="3800" b="1" dirty="0" smtClean="0">
                <a:solidFill>
                  <a:srgbClr val="FF0000"/>
                </a:solidFill>
                <a:latin typeface="DFKai-SB" panose="03000509000000000000" pitchFamily="65" charset="-120"/>
              </a:rPr>
              <a:t>顯微鏡</a:t>
            </a:r>
            <a:endParaRPr lang="en-US" altLang="zh-TW" sz="3800" b="1" dirty="0" smtClean="0">
              <a:solidFill>
                <a:srgbClr val="FF0000"/>
              </a:solidFill>
              <a:latin typeface="DFKai-SB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>認識描寫性格的詞語</a:t>
            </a:r>
            <a: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000" b="1" dirty="0">
                <a:solidFill>
                  <a:srgbClr val="FF0000"/>
                </a:solidFill>
                <a:latin typeface="DFKai-SB" panose="03000509000000000000" pitchFamily="65" charset="-120"/>
              </a:rPr>
            </a:br>
            <a:r>
              <a:rPr lang="zh-TW" altLang="en-US" sz="3500" b="1" dirty="0">
                <a:solidFill>
                  <a:srgbClr val="FF6699"/>
                </a:solidFill>
                <a:latin typeface="DFKai-SB" panose="03000509000000000000" pitchFamily="65" charset="-120"/>
              </a:rPr>
              <a:t>      </a:t>
            </a:r>
            <a:endParaRPr lang="zh-HK" altLang="en-US" sz="2000" b="1" dirty="0">
              <a:latin typeface="DFKai-SB" panose="03000509000000000000" pitchFamily="65" charset="-120"/>
            </a:endParaRPr>
          </a:p>
        </p:txBody>
      </p:sp>
      <p:sp>
        <p:nvSpPr>
          <p:cNvPr id="11266" name="內容版面配置區 2"/>
          <p:cNvSpPr>
            <a:spLocks noGrp="1"/>
          </p:cNvSpPr>
          <p:nvPr>
            <p:ph idx="1"/>
          </p:nvPr>
        </p:nvSpPr>
        <p:spPr>
          <a:xfrm>
            <a:off x="107504" y="1843867"/>
            <a:ext cx="8928100" cy="8498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細閱以下事例，並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(1)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根據事例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判斷該人物的性格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，圈出能突顯該性格的關鍵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詞；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把該性格的英文代號填在左邊的方格內 。</a:t>
            </a:r>
            <a:endParaRPr lang="zh-TW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5" name="Picture 34" descr="https://www.goodfreephotos.com/cache/vector-images/microscope-graphic-vector-clipar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9" y="210158"/>
            <a:ext cx="968701" cy="1130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19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22" grpId="0" animBg="1"/>
      <p:bldP spid="23" grpId="0" animBg="1"/>
      <p:bldP spid="20" grpId="0" animBg="1"/>
      <p:bldP spid="3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</TotalTime>
  <Words>2033</Words>
  <Application>Microsoft Office PowerPoint</Application>
  <PresentationFormat>如螢幕大小 (4:3)</PresentationFormat>
  <Paragraphs>305</Paragraphs>
  <Slides>19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性格特點詞語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工作紙(三) 性格特點全接觸</vt:lpstr>
      <vt:lpstr>PowerPoint 簡報</vt:lpstr>
      <vt:lpstr>PowerPoint 簡報</vt:lpstr>
      <vt:lpstr>PowerPoint 簡報</vt:lpstr>
      <vt:lpstr>PowerPoint 簡報</vt:lpstr>
      <vt:lpstr>小總結</vt:lpstr>
      <vt:lpstr>小總結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Ben</dc:creator>
  <cp:lastModifiedBy>LumLum</cp:lastModifiedBy>
  <cp:revision>338</cp:revision>
  <dcterms:created xsi:type="dcterms:W3CDTF">2008-05-06T05:50:22Z</dcterms:created>
  <dcterms:modified xsi:type="dcterms:W3CDTF">2019-10-27T13:34:18Z</dcterms:modified>
</cp:coreProperties>
</file>