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7" r:id="rId3"/>
    <p:sldId id="310" r:id="rId4"/>
    <p:sldId id="318" r:id="rId5"/>
    <p:sldId id="311" r:id="rId6"/>
    <p:sldId id="363" r:id="rId7"/>
    <p:sldId id="320" r:id="rId8"/>
    <p:sldId id="321" r:id="rId9"/>
    <p:sldId id="263" r:id="rId10"/>
    <p:sldId id="323" r:id="rId11"/>
    <p:sldId id="351" r:id="rId12"/>
    <p:sldId id="352" r:id="rId13"/>
    <p:sldId id="353" r:id="rId14"/>
    <p:sldId id="354" r:id="rId15"/>
    <p:sldId id="355" r:id="rId16"/>
    <p:sldId id="356" r:id="rId17"/>
    <p:sldId id="330" r:id="rId18"/>
    <p:sldId id="331" r:id="rId19"/>
    <p:sldId id="283" r:id="rId20"/>
    <p:sldId id="332" r:id="rId21"/>
    <p:sldId id="333" r:id="rId22"/>
    <p:sldId id="334" r:id="rId23"/>
    <p:sldId id="36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57" r:id="rId34"/>
    <p:sldId id="358" r:id="rId35"/>
    <p:sldId id="359" r:id="rId36"/>
    <p:sldId id="360" r:id="rId37"/>
    <p:sldId id="361" r:id="rId38"/>
    <p:sldId id="362" r:id="rId3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087" autoAdjust="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6913D-3326-4BF4-9617-118FAF829131}" type="datetimeFigureOut">
              <a:rPr lang="zh-HK" altLang="en-US" smtClean="0"/>
              <a:t>9/12/2019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56B51-BCBE-41E7-8A8D-C7E6F8054A7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3264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1B791C22-B908-45B4-BB3E-EC7D09E2C00E}" type="datetimeFigureOut">
              <a:rPr lang="zh-TW" altLang="en-US" smtClean="0"/>
              <a:pPr/>
              <a:t>2019/12/9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12A40404-41F5-4B34-9DA3-2D4F0D7389F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86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en-US" dirty="0" smtClean="0"/>
              <a:t>鎖：</a:t>
            </a:r>
          </a:p>
          <a:p>
            <a:r>
              <a:rPr lang="en-US" altLang="zh-HK" dirty="0" smtClean="0"/>
              <a:t>T</a:t>
            </a:r>
            <a:r>
              <a:rPr lang="zh-HK" altLang="en-US" dirty="0" smtClean="0"/>
              <a:t>：</a:t>
            </a:r>
            <a:r>
              <a:rPr lang="en-US" altLang="zh-HK" dirty="0" smtClean="0"/>
              <a:t>Lock clip art</a:t>
            </a:r>
          </a:p>
          <a:p>
            <a:r>
              <a:rPr lang="en-US" altLang="zh-HK" dirty="0" smtClean="0"/>
              <a:t>A</a:t>
            </a:r>
            <a:r>
              <a:rPr lang="zh-HK" altLang="en-US" dirty="0" smtClean="0"/>
              <a:t>：</a:t>
            </a:r>
            <a:r>
              <a:rPr lang="en-US" altLang="zh-HK" dirty="0" smtClean="0"/>
              <a:t>Clipart Panda</a:t>
            </a:r>
          </a:p>
          <a:p>
            <a:r>
              <a:rPr lang="en-US" altLang="zh-HK" dirty="0" smtClean="0"/>
              <a:t>L</a:t>
            </a:r>
            <a:r>
              <a:rPr lang="zh-HK" altLang="en-US" dirty="0" smtClean="0"/>
              <a:t>：</a:t>
            </a:r>
            <a:r>
              <a:rPr lang="en-US" altLang="zh-HK" dirty="0" smtClean="0"/>
              <a:t>free image</a:t>
            </a:r>
          </a:p>
          <a:p>
            <a:r>
              <a:rPr lang="en-US" altLang="zh-HK" dirty="0" smtClean="0"/>
              <a:t>L</a:t>
            </a:r>
            <a:r>
              <a:rPr lang="zh-HK" altLang="en-US" dirty="0" smtClean="0"/>
              <a:t>：</a:t>
            </a:r>
            <a:r>
              <a:rPr lang="en-US" altLang="zh-HK" dirty="0" smtClean="0"/>
              <a:t>http://www.clipartpanda.com/clipart_images/lock-clip-art-11240607</a:t>
            </a:r>
          </a:p>
          <a:p>
            <a:endParaRPr lang="en-US" altLang="zh-HK" dirty="0" smtClean="0"/>
          </a:p>
          <a:p>
            <a:r>
              <a:rPr lang="zh-HK" altLang="en-US" dirty="0" smtClean="0"/>
              <a:t>匙：</a:t>
            </a:r>
          </a:p>
          <a:p>
            <a:r>
              <a:rPr lang="en-US" altLang="zh-HK" dirty="0" smtClean="0"/>
              <a:t>T</a:t>
            </a:r>
            <a:r>
              <a:rPr lang="zh-HK" altLang="en-US" dirty="0" smtClean="0"/>
              <a:t>：</a:t>
            </a:r>
            <a:r>
              <a:rPr lang="en-US" altLang="zh-HK" dirty="0" smtClean="0"/>
              <a:t>Key Clipart</a:t>
            </a:r>
          </a:p>
          <a:p>
            <a:r>
              <a:rPr lang="en-US" altLang="zh-HK" dirty="0" smtClean="0"/>
              <a:t>A</a:t>
            </a:r>
            <a:r>
              <a:rPr lang="zh-HK" altLang="en-US" dirty="0" smtClean="0"/>
              <a:t>：</a:t>
            </a:r>
            <a:r>
              <a:rPr lang="en-US" altLang="zh-HK" dirty="0" err="1" smtClean="0"/>
              <a:t>clipartwiki</a:t>
            </a:r>
            <a:endParaRPr lang="en-US" altLang="zh-HK" dirty="0" smtClean="0"/>
          </a:p>
          <a:p>
            <a:r>
              <a:rPr lang="en-US" altLang="zh-HK" dirty="0" smtClean="0"/>
              <a:t>L</a:t>
            </a:r>
            <a:r>
              <a:rPr lang="zh-HK" altLang="en-US" dirty="0" smtClean="0"/>
              <a:t>：</a:t>
            </a:r>
            <a:r>
              <a:rPr lang="en-US" altLang="zh-HK" dirty="0" smtClean="0"/>
              <a:t>Free download</a:t>
            </a:r>
          </a:p>
          <a:p>
            <a:r>
              <a:rPr lang="en-US" altLang="zh-HK" dirty="0" smtClean="0"/>
              <a:t>L</a:t>
            </a:r>
            <a:r>
              <a:rPr lang="zh-HK" altLang="en-US" dirty="0" smtClean="0"/>
              <a:t>：</a:t>
            </a:r>
            <a:r>
              <a:rPr lang="en-US" altLang="zh-HK" dirty="0" smtClean="0"/>
              <a:t>https://www.clipartwiki.com/clipimg/full/14-148929_key-clip-art-key-clipart.png</a:t>
            </a:r>
          </a:p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40404-41F5-4B34-9DA3-2D4F0D7389F5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875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40404-41F5-4B34-9DA3-2D4F0D7389F5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7926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40404-41F5-4B34-9DA3-2D4F0D7389F5}" type="slidenum">
              <a:rPr lang="zh-TW" altLang="en-US" smtClean="0"/>
              <a:pPr/>
              <a:t>38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93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9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9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6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69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0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6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25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4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7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GB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GB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602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6F5EE1E5-14C2-4FE8-9E3D-678B29360F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37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7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</a:t>
            </a:fld>
            <a:endParaRPr lang="en-GB"/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240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HK" sz="5400" b="1" dirty="0"/>
              <a:t>四年級讀寫小組輔助</a:t>
            </a:r>
            <a:r>
              <a:rPr lang="zh-TW" altLang="zh-HK" sz="5400" b="1" dirty="0" smtClean="0"/>
              <a:t>教材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u="sng" dirty="0" smtClean="0"/>
              <a:t>單元三　描寫單元</a:t>
            </a:r>
            <a:r>
              <a:rPr lang="en-US" altLang="zh-TW" b="1" u="sng" dirty="0" smtClean="0"/>
              <a:t>(</a:t>
            </a:r>
            <a:r>
              <a:rPr lang="zh-TW" altLang="en-US" b="1" u="sng" dirty="0" smtClean="0"/>
              <a:t>人物</a:t>
            </a:r>
            <a:r>
              <a:rPr lang="en-US" altLang="zh-TW" b="1" u="sng" dirty="0" smtClean="0"/>
              <a:t>)</a:t>
            </a:r>
            <a:br>
              <a:rPr lang="en-US" altLang="zh-TW" b="1" u="sng" dirty="0" smtClean="0"/>
            </a:br>
            <a:r>
              <a:rPr lang="zh-TW" altLang="en-US" b="1" dirty="0" smtClean="0"/>
              <a:t>寫作：</a:t>
            </a:r>
            <a:r>
              <a:rPr lang="en-GB" altLang="zh-HK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/>
              <a:t>人物性格特點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202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210794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en-US" sz="2700" u="sng" dirty="0" smtClean="0"/>
              <a:t>小仁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 lvl="1">
              <a:lnSpc>
                <a:spcPct val="125000"/>
              </a:lnSpc>
            </a:pPr>
            <a:endParaRPr lang="en-US" altLang="zh-TW" sz="2700" dirty="0" smtClean="0">
              <a:solidFill>
                <a:srgbClr val="FF0000"/>
              </a:solidFill>
            </a:endParaRPr>
          </a:p>
          <a:p>
            <a:pPr>
              <a:lnSpc>
                <a:spcPct val="125000"/>
              </a:lnSpc>
            </a:pPr>
            <a:r>
              <a:rPr lang="zh-TW" altLang="en-US" sz="2700" dirty="0"/>
              <a:t>性格特點和例子配合嗎</a:t>
            </a:r>
            <a:r>
              <a:rPr lang="zh-TW" altLang="en-US" sz="2700" dirty="0" smtClean="0"/>
              <a:t>？試指出關鍵字眼。</a:t>
            </a:r>
            <a:endParaRPr lang="en-US" altLang="zh-TW" sz="2700" dirty="0" smtClean="0"/>
          </a:p>
        </p:txBody>
      </p:sp>
      <p:sp>
        <p:nvSpPr>
          <p:cNvPr id="3" name="矩形 2"/>
          <p:cNvSpPr/>
          <p:nvPr/>
        </p:nvSpPr>
        <p:spPr>
          <a:xfrm>
            <a:off x="611560" y="1283342"/>
            <a:ext cx="7920880" cy="1708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是一個冷靜的人。有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一次，他目睹一宗交通意外發生，有人受傷流血。他迅速觀察現場環境後，便立刻致電報警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，並向警方交代意外的詳情。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10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808766" y="4149080"/>
            <a:ext cx="1981200" cy="533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ct val="20000"/>
              </a:spcBef>
            </a:pP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冷靜</a:t>
            </a:r>
            <a:endParaRPr lang="en-US" altLang="zh-TW" sz="27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9592" y="5301208"/>
            <a:ext cx="721961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配合</a:t>
            </a:r>
            <a:r>
              <a:rPr lang="en-US" altLang="zh-TW" sz="2700" dirty="0" smtClean="0">
                <a:solidFill>
                  <a:schemeClr val="tx2">
                    <a:lumMod val="75000"/>
                  </a:schemeClr>
                </a:solidFill>
                <a:latin typeface="新細明體" panose="02020500000000000000" pitchFamily="18" charset="-120"/>
              </a:rPr>
              <a:t> </a:t>
            </a:r>
          </a:p>
          <a:p>
            <a:pPr marL="457200" indent="-457200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「迅速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觀察」 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「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立刻致電報警」</a:t>
            </a:r>
            <a:endParaRPr lang="zh-TW" altLang="en-US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1763688" y="1916832"/>
            <a:ext cx="4968552" cy="943189"/>
            <a:chOff x="2915816" y="1916832"/>
            <a:chExt cx="4968552" cy="943189"/>
          </a:xfrm>
          <a:noFill/>
        </p:grpSpPr>
        <p:sp>
          <p:nvSpPr>
            <p:cNvPr id="10" name="矩形 9"/>
            <p:cNvSpPr/>
            <p:nvPr/>
          </p:nvSpPr>
          <p:spPr>
            <a:xfrm>
              <a:off x="6444208" y="1916832"/>
              <a:ext cx="1440160" cy="430710"/>
            </a:xfrm>
            <a:prstGeom prst="rect">
              <a:avLst/>
            </a:prstGeom>
            <a:grp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2915816" y="2429311"/>
              <a:ext cx="2088232" cy="430710"/>
            </a:xfrm>
            <a:prstGeom prst="rect">
              <a:avLst/>
            </a:prstGeom>
            <a:grp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3" name="橢圓 12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4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410" y="5419327"/>
            <a:ext cx="469032" cy="41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49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7403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第二題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348880"/>
            <a:ext cx="7787208" cy="331236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u="sng" dirty="0" smtClean="0"/>
              <a:t>小敏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zh-TW" sz="2700" dirty="0" smtClean="0"/>
          </a:p>
          <a:p>
            <a:pPr>
              <a:lnSpc>
                <a:spcPct val="110000"/>
              </a:lnSpc>
            </a:pPr>
            <a:r>
              <a:rPr lang="zh-TW" altLang="en-US" sz="2700" dirty="0"/>
              <a:t>事例與性格特點配合嗎？</a:t>
            </a:r>
            <a:endParaRPr lang="en-US" altLang="zh-TW" sz="2700" dirty="0" smtClean="0"/>
          </a:p>
          <a:p>
            <a:pPr>
              <a:lnSpc>
                <a:spcPct val="110000"/>
              </a:lnSpc>
            </a:pPr>
            <a:endParaRPr lang="en-US" altLang="zh-TW" sz="2700" dirty="0" smtClean="0"/>
          </a:p>
          <a:p>
            <a:pPr>
              <a:lnSpc>
                <a:spcPct val="110000"/>
              </a:lnSpc>
            </a:pPr>
            <a:endParaRPr lang="en-US" altLang="zh-TW" sz="2700" dirty="0" smtClean="0"/>
          </a:p>
          <a:p>
            <a:pPr>
              <a:lnSpc>
                <a:spcPct val="200000"/>
              </a:lnSpc>
            </a:pPr>
            <a:r>
              <a:rPr lang="zh-TW" altLang="en-US" sz="2700" dirty="0" smtClean="0"/>
              <a:t>有沒有更配合事例的性格特點詞語？</a:t>
            </a:r>
            <a:endParaRPr lang="zh-TW" altLang="en-US" sz="2700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11</a:t>
            </a:fld>
            <a:endParaRPr lang="en-GB"/>
          </a:p>
        </p:txBody>
      </p:sp>
      <p:sp>
        <p:nvSpPr>
          <p:cNvPr id="7" name="矩形 6"/>
          <p:cNvSpPr/>
          <p:nvPr/>
        </p:nvSpPr>
        <p:spPr>
          <a:xfrm>
            <a:off x="611560" y="1124744"/>
            <a:ext cx="792088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是一個嚴謹的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人。她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對自己欠缺信心，不願意主動和別人交談。</a:t>
            </a:r>
          </a:p>
        </p:txBody>
      </p:sp>
      <p:sp>
        <p:nvSpPr>
          <p:cNvPr id="8" name="矩形 7"/>
          <p:cNvSpPr/>
          <p:nvPr/>
        </p:nvSpPr>
        <p:spPr>
          <a:xfrm>
            <a:off x="767916" y="2852936"/>
            <a:ext cx="995772" cy="54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嚴謹</a:t>
            </a:r>
            <a:endParaRPr lang="en-US" altLang="zh-TW" sz="27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7916" y="3789040"/>
            <a:ext cx="7836532" cy="1463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配合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「對自己欠缺信心，不願意主動交談」的事例未能說明小敏的性格是「嚴謹」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2433234" y="1190311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683568" y="1196752"/>
            <a:ext cx="7560840" cy="1015767"/>
            <a:chOff x="683568" y="1351929"/>
            <a:chExt cx="7560840" cy="1015767"/>
          </a:xfrm>
        </p:grpSpPr>
        <p:grpSp>
          <p:nvGrpSpPr>
            <p:cNvPr id="15" name="群組 14"/>
            <p:cNvGrpSpPr/>
            <p:nvPr/>
          </p:nvGrpSpPr>
          <p:grpSpPr>
            <a:xfrm>
              <a:off x="683568" y="1351929"/>
              <a:ext cx="7560840" cy="1012555"/>
              <a:chOff x="683568" y="1351929"/>
              <a:chExt cx="7560840" cy="1012555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5724128" y="1351929"/>
                <a:ext cx="1440159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7419930" y="1384784"/>
                <a:ext cx="824478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83568" y="1933774"/>
                <a:ext cx="1080120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2856199" y="1936986"/>
              <a:ext cx="707689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767916" y="5685680"/>
            <a:ext cx="1981200" cy="51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自卑</a:t>
            </a:r>
          </a:p>
        </p:txBody>
      </p:sp>
      <p:grpSp>
        <p:nvGrpSpPr>
          <p:cNvPr id="10" name="群組 9"/>
          <p:cNvGrpSpPr/>
          <p:nvPr/>
        </p:nvGrpSpPr>
        <p:grpSpPr>
          <a:xfrm>
            <a:off x="5707603" y="2454400"/>
            <a:ext cx="3144654" cy="1401324"/>
            <a:chOff x="6385658" y="4457638"/>
            <a:chExt cx="3144654" cy="1401324"/>
          </a:xfrm>
        </p:grpSpPr>
        <p:pic>
          <p:nvPicPr>
            <p:cNvPr id="19" name="圖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1157" y="4457638"/>
              <a:ext cx="1099155" cy="140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ounded Rectangular Callout 6"/>
            <p:cNvSpPr/>
            <p:nvPr/>
          </p:nvSpPr>
          <p:spPr>
            <a:xfrm>
              <a:off x="6385658" y="4865197"/>
              <a:ext cx="2253497" cy="604606"/>
            </a:xfrm>
            <a:prstGeom prst="wedgeRoundRectCallout">
              <a:avLst>
                <a:gd name="adj1" fmla="val 63713"/>
                <a:gd name="adj2" fmla="val 60478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嚴謹的意思是甚麼</a:t>
              </a:r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矩形 7"/>
          <p:cNvSpPr/>
          <p:nvPr/>
        </p:nvSpPr>
        <p:spPr>
          <a:xfrm>
            <a:off x="1619672" y="2838300"/>
            <a:ext cx="3512892" cy="51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TW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嚴格謹慎</a:t>
            </a:r>
            <a:r>
              <a:rPr lang="en-US" altLang="zh-TW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7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39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8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第二題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12</a:t>
            </a:fld>
            <a:endParaRPr lang="en-GB"/>
          </a:p>
        </p:txBody>
      </p:sp>
      <p:sp>
        <p:nvSpPr>
          <p:cNvPr id="7" name="矩形 6"/>
          <p:cNvSpPr/>
          <p:nvPr/>
        </p:nvSpPr>
        <p:spPr>
          <a:xfrm>
            <a:off x="611560" y="1268760"/>
            <a:ext cx="792088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是一個嚴謹的人，她對自己欠缺信心，不願意主動和別人交談。</a:t>
            </a:r>
          </a:p>
        </p:txBody>
      </p:sp>
      <p:sp>
        <p:nvSpPr>
          <p:cNvPr id="29" name="矩形 24"/>
          <p:cNvSpPr/>
          <p:nvPr/>
        </p:nvSpPr>
        <p:spPr>
          <a:xfrm>
            <a:off x="7414924" y="1438312"/>
            <a:ext cx="824478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矩形 23"/>
          <p:cNvSpPr/>
          <p:nvPr/>
        </p:nvSpPr>
        <p:spPr>
          <a:xfrm>
            <a:off x="5663059" y="1427679"/>
            <a:ext cx="1440159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矩形 25"/>
          <p:cNvSpPr/>
          <p:nvPr/>
        </p:nvSpPr>
        <p:spPr>
          <a:xfrm>
            <a:off x="698344" y="1947833"/>
            <a:ext cx="1080120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矩形 22"/>
          <p:cNvSpPr/>
          <p:nvPr/>
        </p:nvSpPr>
        <p:spPr>
          <a:xfrm>
            <a:off x="2852891" y="1953475"/>
            <a:ext cx="707689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橢圓 10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8" name="群組 17"/>
          <p:cNvGrpSpPr/>
          <p:nvPr/>
        </p:nvGrpSpPr>
        <p:grpSpPr>
          <a:xfrm>
            <a:off x="611560" y="1254346"/>
            <a:ext cx="7920880" cy="1169551"/>
            <a:chOff x="672628" y="1234861"/>
            <a:chExt cx="7920880" cy="1169551"/>
          </a:xfrm>
        </p:grpSpPr>
        <p:sp>
          <p:nvSpPr>
            <p:cNvPr id="19" name="矩形 18"/>
            <p:cNvSpPr/>
            <p:nvPr/>
          </p:nvSpPr>
          <p:spPr>
            <a:xfrm>
              <a:off x="672628" y="1234861"/>
              <a:ext cx="7920880" cy="11695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TW" altLang="en-US" sz="2800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小敏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一個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自卑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人，她對自己欠缺信心，不願意主動和別人交談。</a:t>
              </a:r>
            </a:p>
          </p:txBody>
        </p:sp>
        <p:sp>
          <p:nvSpPr>
            <p:cNvPr id="20" name="橢圓 19"/>
            <p:cNvSpPr/>
            <p:nvPr/>
          </p:nvSpPr>
          <p:spPr>
            <a:xfrm>
              <a:off x="2429926" y="1330647"/>
              <a:ext cx="845930" cy="5500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21" name="群組 20"/>
            <p:cNvGrpSpPr/>
            <p:nvPr/>
          </p:nvGrpSpPr>
          <p:grpSpPr>
            <a:xfrm>
              <a:off x="744636" y="1351929"/>
              <a:ext cx="7499772" cy="1035060"/>
              <a:chOff x="744636" y="1351929"/>
              <a:chExt cx="7499772" cy="1035060"/>
            </a:xfrm>
          </p:grpSpPr>
          <p:grpSp>
            <p:nvGrpSpPr>
              <p:cNvPr id="22" name="群組 21"/>
              <p:cNvGrpSpPr/>
              <p:nvPr/>
            </p:nvGrpSpPr>
            <p:grpSpPr>
              <a:xfrm>
                <a:off x="744636" y="1351929"/>
                <a:ext cx="7499772" cy="1012555"/>
                <a:chOff x="744636" y="1351929"/>
                <a:chExt cx="7499772" cy="1012555"/>
              </a:xfrm>
            </p:grpSpPr>
            <p:sp>
              <p:nvSpPr>
                <p:cNvPr id="24" name="矩形 23"/>
                <p:cNvSpPr/>
                <p:nvPr/>
              </p:nvSpPr>
              <p:spPr>
                <a:xfrm>
                  <a:off x="5724128" y="1351929"/>
                  <a:ext cx="1440159" cy="430710"/>
                </a:xfrm>
                <a:prstGeom prst="rect">
                  <a:avLst/>
                </a:prstGeom>
                <a:no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7419930" y="1384784"/>
                  <a:ext cx="824478" cy="430710"/>
                </a:xfrm>
                <a:prstGeom prst="rect">
                  <a:avLst/>
                </a:prstGeom>
                <a:no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744636" y="1933774"/>
                  <a:ext cx="1080120" cy="430710"/>
                </a:xfrm>
                <a:prstGeom prst="rect">
                  <a:avLst/>
                </a:prstGeom>
                <a:no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23" name="矩形 22"/>
              <p:cNvSpPr/>
              <p:nvPr/>
            </p:nvSpPr>
            <p:spPr>
              <a:xfrm>
                <a:off x="2917267" y="1956279"/>
                <a:ext cx="707689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sp>
        <p:nvSpPr>
          <p:cNvPr id="27" name="L-圖案 26"/>
          <p:cNvSpPr/>
          <p:nvPr/>
        </p:nvSpPr>
        <p:spPr>
          <a:xfrm rot="19579556">
            <a:off x="2656149" y="874538"/>
            <a:ext cx="611087" cy="216024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669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8002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en-US" sz="2700" u="sng" dirty="0" smtClean="0"/>
              <a:t>小德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>
              <a:lnSpc>
                <a:spcPct val="125000"/>
              </a:lnSpc>
            </a:pPr>
            <a:endParaRPr lang="en-US" altLang="zh-TW" sz="2700" dirty="0" smtClean="0"/>
          </a:p>
          <a:p>
            <a:pPr>
              <a:lnSpc>
                <a:spcPct val="125000"/>
              </a:lnSpc>
            </a:pPr>
            <a:r>
              <a:rPr lang="zh-TW" altLang="en-US" sz="2700" dirty="0"/>
              <a:t>事例與性格特點</a:t>
            </a:r>
            <a:r>
              <a:rPr lang="zh-TW" altLang="en-US" sz="2700" dirty="0" smtClean="0"/>
              <a:t>配合嗎？試指出關鍵字眼。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13</a:t>
            </a:fld>
            <a:endParaRPr lang="en-GB"/>
          </a:p>
        </p:txBody>
      </p:sp>
      <p:sp>
        <p:nvSpPr>
          <p:cNvPr id="7" name="矩形 6"/>
          <p:cNvSpPr/>
          <p:nvPr/>
        </p:nvSpPr>
        <p:spPr>
          <a:xfrm>
            <a:off x="611560" y="1268760"/>
            <a:ext cx="7272808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小德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是一個固執的人，任何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人的意見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他都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不接納，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只會堅持己見。</a:t>
            </a:r>
          </a:p>
        </p:txBody>
      </p:sp>
      <p:sp>
        <p:nvSpPr>
          <p:cNvPr id="8" name="矩形 7"/>
          <p:cNvSpPr/>
          <p:nvPr/>
        </p:nvSpPr>
        <p:spPr>
          <a:xfrm>
            <a:off x="767916" y="3097950"/>
            <a:ext cx="1981200" cy="571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固執</a:t>
            </a:r>
            <a:endParaRPr lang="en-US" altLang="zh-TW" sz="27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98500" y="4167082"/>
            <a:ext cx="413354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配合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457200" indent="-4572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堅持己見」</a:t>
            </a:r>
            <a:endParaRPr lang="zh-TW" altLang="en-US" sz="2700" dirty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2429926" y="1927760"/>
            <a:ext cx="1440160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2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410" y="4215254"/>
            <a:ext cx="469032" cy="41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2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2757" y="78331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第四題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348880"/>
            <a:ext cx="7427168" cy="3024336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zh-TW" altLang="en-US" sz="2700" u="sng" dirty="0" smtClean="0"/>
              <a:t>小宇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>
              <a:lnSpc>
                <a:spcPts val="3100"/>
              </a:lnSpc>
            </a:pPr>
            <a:endParaRPr lang="en-US" altLang="zh-TW" sz="2700" dirty="0" smtClean="0"/>
          </a:p>
          <a:p>
            <a:pPr>
              <a:lnSpc>
                <a:spcPts val="3100"/>
              </a:lnSpc>
            </a:pPr>
            <a:r>
              <a:rPr lang="zh-TW" altLang="en-US" sz="2700" dirty="0"/>
              <a:t>事例與性格特點配合嗎？</a:t>
            </a:r>
            <a:endParaRPr lang="en-US" altLang="zh-TW" sz="2700" dirty="0" smtClean="0"/>
          </a:p>
          <a:p>
            <a:pPr>
              <a:lnSpc>
                <a:spcPts val="3100"/>
              </a:lnSpc>
            </a:pPr>
            <a:endParaRPr lang="en-US" altLang="zh-TW" sz="2700" dirty="0" smtClean="0"/>
          </a:p>
          <a:p>
            <a:pPr>
              <a:lnSpc>
                <a:spcPts val="3600"/>
              </a:lnSpc>
            </a:pPr>
            <a:endParaRPr lang="en-US" altLang="zh-TW" sz="2700" dirty="0" smtClean="0"/>
          </a:p>
          <a:p>
            <a:pPr>
              <a:lnSpc>
                <a:spcPts val="4000"/>
              </a:lnSpc>
            </a:pPr>
            <a:endParaRPr lang="en-US" altLang="zh-TW" sz="2700" dirty="0" smtClean="0"/>
          </a:p>
          <a:p>
            <a:pPr>
              <a:lnSpc>
                <a:spcPts val="4000"/>
              </a:lnSpc>
            </a:pPr>
            <a:r>
              <a:rPr lang="zh-TW" altLang="en-US" sz="2700" dirty="0" smtClean="0"/>
              <a:t>有</a:t>
            </a:r>
            <a:r>
              <a:rPr lang="zh-TW" altLang="en-US" sz="2700" dirty="0"/>
              <a:t>沒有更配合事例的性格特點詞語？</a:t>
            </a:r>
            <a:endParaRPr lang="zh-TW" altLang="en-US" sz="2700" dirty="0">
              <a:solidFill>
                <a:srgbClr val="FF0000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14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611560" y="1124744"/>
            <a:ext cx="807524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小宇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健談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的人，老師批改中文測驗時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三分，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他便立即告訴老師，讓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更正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分數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7916" y="2852936"/>
            <a:ext cx="1981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健談</a:t>
            </a:r>
            <a:endParaRPr lang="en-US" altLang="zh-TW" sz="27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03737" y="3891751"/>
            <a:ext cx="7836532" cy="1463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不配合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測驗時多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給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了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他三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分，立即告訴老師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」這事例未能說明小宇的性格是「健談」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2429926" y="1196752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683568" y="1268760"/>
            <a:ext cx="7848872" cy="990573"/>
            <a:chOff x="683568" y="1383216"/>
            <a:chExt cx="7848872" cy="990573"/>
          </a:xfrm>
        </p:grpSpPr>
        <p:sp>
          <p:nvSpPr>
            <p:cNvPr id="13" name="矩形 12"/>
            <p:cNvSpPr/>
            <p:nvPr/>
          </p:nvSpPr>
          <p:spPr>
            <a:xfrm>
              <a:off x="6372200" y="1383216"/>
              <a:ext cx="216024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83568" y="1943079"/>
              <a:ext cx="108012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843808" y="1902189"/>
              <a:ext cx="2114644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803737" y="5817519"/>
            <a:ext cx="1981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誠實</a:t>
            </a:r>
          </a:p>
        </p:txBody>
      </p:sp>
      <p:grpSp>
        <p:nvGrpSpPr>
          <p:cNvPr id="18" name="群組 17"/>
          <p:cNvGrpSpPr/>
          <p:nvPr/>
        </p:nvGrpSpPr>
        <p:grpSpPr>
          <a:xfrm>
            <a:off x="5988345" y="3160386"/>
            <a:ext cx="3058559" cy="1401324"/>
            <a:chOff x="6385658" y="4675759"/>
            <a:chExt cx="3058559" cy="1401324"/>
          </a:xfrm>
        </p:grpSpPr>
        <p:pic>
          <p:nvPicPr>
            <p:cNvPr id="19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5062" y="4675759"/>
              <a:ext cx="1099155" cy="140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ounded Rectangular Callout 6"/>
            <p:cNvSpPr/>
            <p:nvPr/>
          </p:nvSpPr>
          <p:spPr>
            <a:xfrm>
              <a:off x="6385658" y="4865197"/>
              <a:ext cx="2253497" cy="604606"/>
            </a:xfrm>
            <a:prstGeom prst="wedgeRoundRectCallout">
              <a:avLst>
                <a:gd name="adj1" fmla="val 55860"/>
                <a:gd name="adj2" fmla="val 79993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健談</a:t>
              </a:r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的意思是甚麼</a:t>
              </a:r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19672" y="2852936"/>
            <a:ext cx="51186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擅長</a:t>
            </a:r>
            <a:r>
              <a:rPr lang="zh-TW" altLang="en-US" sz="27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說話，喜與人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交談</a:t>
            </a:r>
            <a:r>
              <a:rPr lang="en-US" altLang="zh-TW" sz="27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HK" altLang="en-US" sz="27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94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7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第四題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15</a:t>
            </a:fld>
            <a:endParaRPr lang="en-GB"/>
          </a:p>
        </p:txBody>
      </p:sp>
      <p:sp>
        <p:nvSpPr>
          <p:cNvPr id="8" name="矩形 7"/>
          <p:cNvSpPr/>
          <p:nvPr/>
        </p:nvSpPr>
        <p:spPr>
          <a:xfrm>
            <a:off x="611560" y="1268760"/>
            <a:ext cx="807524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小宇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健談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的人，老師批改中文測驗時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三分，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他便立即告訴老師，讓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更正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分數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683568" y="1383216"/>
            <a:ext cx="7848872" cy="990573"/>
            <a:chOff x="683568" y="1383216"/>
            <a:chExt cx="7848872" cy="990573"/>
          </a:xfrm>
        </p:grpSpPr>
        <p:sp>
          <p:nvSpPr>
            <p:cNvPr id="13" name="矩形 12"/>
            <p:cNvSpPr/>
            <p:nvPr/>
          </p:nvSpPr>
          <p:spPr>
            <a:xfrm>
              <a:off x="6372200" y="1383216"/>
              <a:ext cx="216024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83568" y="1943079"/>
              <a:ext cx="108012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843808" y="1902189"/>
              <a:ext cx="2114644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611560" y="1300132"/>
            <a:ext cx="8075240" cy="1120756"/>
            <a:chOff x="611560" y="1301657"/>
            <a:chExt cx="8075240" cy="1120756"/>
          </a:xfrm>
        </p:grpSpPr>
        <p:sp>
          <p:nvSpPr>
            <p:cNvPr id="18" name="矩形 17"/>
            <p:cNvSpPr/>
            <p:nvPr/>
          </p:nvSpPr>
          <p:spPr>
            <a:xfrm>
              <a:off x="611560" y="1301657"/>
              <a:ext cx="8075240" cy="112075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TW" altLang="zh-TW" sz="2800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小宇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一個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誠實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人，老師批改中文測驗時多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給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了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他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三分，他便立即告訴老師，讓老師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更正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分數。</a:t>
              </a:r>
              <a:endPara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9" name="橢圓 18"/>
            <p:cNvSpPr/>
            <p:nvPr/>
          </p:nvSpPr>
          <p:spPr>
            <a:xfrm>
              <a:off x="2429926" y="1346616"/>
              <a:ext cx="845930" cy="5500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20" name="群組 19"/>
            <p:cNvGrpSpPr/>
            <p:nvPr/>
          </p:nvGrpSpPr>
          <p:grpSpPr>
            <a:xfrm>
              <a:off x="683568" y="1383216"/>
              <a:ext cx="7848872" cy="990573"/>
              <a:chOff x="683568" y="1383216"/>
              <a:chExt cx="7848872" cy="990573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372200" y="1383216"/>
                <a:ext cx="2160240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683568" y="1943079"/>
                <a:ext cx="1080120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2843808" y="1902189"/>
                <a:ext cx="2114644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sp>
        <p:nvSpPr>
          <p:cNvPr id="32" name="L-圖案 31"/>
          <p:cNvSpPr/>
          <p:nvPr/>
        </p:nvSpPr>
        <p:spPr>
          <a:xfrm rot="19579556">
            <a:off x="2667190" y="860302"/>
            <a:ext cx="611087" cy="216024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115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527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第五題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232098"/>
            <a:ext cx="8229600" cy="270907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u="sng" dirty="0" smtClean="0"/>
              <a:t>小雅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>
              <a:lnSpc>
                <a:spcPct val="110000"/>
              </a:lnSpc>
            </a:pPr>
            <a:endParaRPr lang="en-US" altLang="zh-TW" sz="2700" dirty="0" smtClean="0"/>
          </a:p>
          <a:p>
            <a:pPr>
              <a:lnSpc>
                <a:spcPct val="50000"/>
              </a:lnSpc>
            </a:pPr>
            <a:r>
              <a:rPr lang="zh-TW" altLang="en-US" sz="2700" dirty="0"/>
              <a:t>事例與性格特點配合嗎？</a:t>
            </a:r>
            <a:endParaRPr lang="en-US" altLang="zh-TW" sz="2700" dirty="0"/>
          </a:p>
          <a:p>
            <a:pPr>
              <a:lnSpc>
                <a:spcPct val="50000"/>
              </a:lnSpc>
            </a:pPr>
            <a:endParaRPr lang="en-US" altLang="zh-TW" sz="27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zh-TW" sz="27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zh-TW" sz="2700" dirty="0" smtClean="0"/>
          </a:p>
          <a:p>
            <a:pPr>
              <a:lnSpc>
                <a:spcPct val="150000"/>
              </a:lnSpc>
            </a:pPr>
            <a:r>
              <a:rPr lang="zh-TW" altLang="en-US" sz="2700" dirty="0" smtClean="0"/>
              <a:t>有沒有更好的性格特點詞語？</a:t>
            </a:r>
            <a:endParaRPr lang="en-US" altLang="zh-TW" sz="2700" dirty="0" smtClean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16</a:t>
            </a:fld>
            <a:endParaRPr lang="en-GB" dirty="0"/>
          </a:p>
        </p:txBody>
      </p:sp>
      <p:sp>
        <p:nvSpPr>
          <p:cNvPr id="7" name="矩形 6"/>
          <p:cNvSpPr/>
          <p:nvPr/>
        </p:nvSpPr>
        <p:spPr>
          <a:xfrm>
            <a:off x="611560" y="1052736"/>
            <a:ext cx="807524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小雅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自卑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，每次測驗她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都會花時間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所寫的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否漏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寫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答錯。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2429926" y="1078701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696562" y="1196752"/>
            <a:ext cx="7835878" cy="934328"/>
            <a:chOff x="696562" y="1393097"/>
            <a:chExt cx="7835878" cy="934328"/>
          </a:xfrm>
        </p:grpSpPr>
        <p:sp>
          <p:nvSpPr>
            <p:cNvPr id="9" name="矩形 8"/>
            <p:cNvSpPr/>
            <p:nvPr/>
          </p:nvSpPr>
          <p:spPr>
            <a:xfrm>
              <a:off x="4211960" y="1395788"/>
              <a:ext cx="714908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6732240" y="1393097"/>
              <a:ext cx="180020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96562" y="1896715"/>
              <a:ext cx="1787206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779585" y="2636912"/>
            <a:ext cx="1981200" cy="524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自卑</a:t>
            </a:r>
            <a:endParaRPr lang="en-US" altLang="zh-TW" sz="27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79584" y="3668714"/>
            <a:ext cx="8184904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配合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每次測驗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她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都會花時間檢查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所寫的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答案有否漏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寫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或答錯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」這事例未能說明小雅的性格是「自卑」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altLang="zh-TW" sz="27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01821" y="5445224"/>
            <a:ext cx="1981200" cy="51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細心</a:t>
            </a: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／嚴謹</a:t>
            </a:r>
            <a:endParaRPr lang="en-US" altLang="zh-TW" sz="27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5851660" y="2612847"/>
            <a:ext cx="3004295" cy="1401324"/>
            <a:chOff x="5918903" y="4354939"/>
            <a:chExt cx="3004295" cy="1401324"/>
          </a:xfrm>
        </p:grpSpPr>
        <p:pic>
          <p:nvPicPr>
            <p:cNvPr id="20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4043" y="4354939"/>
              <a:ext cx="1099155" cy="140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ounded Rectangular Callout 6"/>
            <p:cNvSpPr/>
            <p:nvPr/>
          </p:nvSpPr>
          <p:spPr>
            <a:xfrm>
              <a:off x="5918903" y="5013176"/>
              <a:ext cx="2253497" cy="604606"/>
            </a:xfrm>
            <a:prstGeom prst="wedgeRoundRectCallout">
              <a:avLst>
                <a:gd name="adj1" fmla="val 59681"/>
                <a:gd name="adj2" fmla="val 25195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自卑的意思是甚麼</a:t>
              </a:r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矩形 13"/>
          <p:cNvSpPr/>
          <p:nvPr/>
        </p:nvSpPr>
        <p:spPr>
          <a:xfrm>
            <a:off x="1687591" y="2635290"/>
            <a:ext cx="5332681" cy="51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zh-TW" sz="27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輕視</a:t>
            </a:r>
            <a:r>
              <a:rPr lang="zh-TW" altLang="en-US" sz="27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自己，認為自己不如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別人</a:t>
            </a:r>
            <a:r>
              <a:rPr lang="en-US" altLang="zh-TW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7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806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17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第五題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17</a:t>
            </a:fld>
            <a:endParaRPr lang="en-GB" dirty="0"/>
          </a:p>
        </p:txBody>
      </p:sp>
      <p:sp>
        <p:nvSpPr>
          <p:cNvPr id="7" name="矩形 6"/>
          <p:cNvSpPr/>
          <p:nvPr/>
        </p:nvSpPr>
        <p:spPr>
          <a:xfrm>
            <a:off x="611560" y="1268760"/>
            <a:ext cx="8075240" cy="11207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小雅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自卑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的人，每次測驗她都會花時間檢查自己的答案有否漏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寫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或答錯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696562" y="1393097"/>
            <a:ext cx="7835878" cy="934328"/>
            <a:chOff x="696562" y="1393097"/>
            <a:chExt cx="7835878" cy="934328"/>
          </a:xfrm>
        </p:grpSpPr>
        <p:sp>
          <p:nvSpPr>
            <p:cNvPr id="9" name="矩形 8"/>
            <p:cNvSpPr/>
            <p:nvPr/>
          </p:nvSpPr>
          <p:spPr>
            <a:xfrm>
              <a:off x="4211960" y="1395788"/>
              <a:ext cx="714908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6732240" y="1393097"/>
              <a:ext cx="180020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96562" y="1896715"/>
              <a:ext cx="1784861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611560" y="1268760"/>
            <a:ext cx="8075240" cy="1120756"/>
            <a:chOff x="611560" y="1268760"/>
            <a:chExt cx="8075240" cy="1120756"/>
          </a:xfrm>
        </p:grpSpPr>
        <p:sp>
          <p:nvSpPr>
            <p:cNvPr id="18" name="矩形 17"/>
            <p:cNvSpPr/>
            <p:nvPr/>
          </p:nvSpPr>
          <p:spPr>
            <a:xfrm>
              <a:off x="611560" y="1268760"/>
              <a:ext cx="8075240" cy="112075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TW" altLang="zh-TW" sz="2800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小雅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一個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細心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，每次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測驗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她都會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花時間檢查自己的答案有否漏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寫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或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答錯。</a:t>
              </a:r>
              <a:endPara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9" name="橢圓 18"/>
            <p:cNvSpPr/>
            <p:nvPr/>
          </p:nvSpPr>
          <p:spPr>
            <a:xfrm>
              <a:off x="2429926" y="1268760"/>
              <a:ext cx="845930" cy="5500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20" name="群組 19"/>
            <p:cNvGrpSpPr/>
            <p:nvPr/>
          </p:nvGrpSpPr>
          <p:grpSpPr>
            <a:xfrm>
              <a:off x="696562" y="1393097"/>
              <a:ext cx="7835878" cy="934328"/>
              <a:chOff x="696562" y="1393097"/>
              <a:chExt cx="7835878" cy="93432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4211960" y="1395788"/>
                <a:ext cx="714908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6732240" y="1393097"/>
                <a:ext cx="1800200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696562" y="1896715"/>
                <a:ext cx="1784861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grpSp>
        <p:nvGrpSpPr>
          <p:cNvPr id="25" name="群組 24"/>
          <p:cNvGrpSpPr/>
          <p:nvPr/>
        </p:nvGrpSpPr>
        <p:grpSpPr>
          <a:xfrm>
            <a:off x="659462" y="3927596"/>
            <a:ext cx="8075240" cy="1169551"/>
            <a:chOff x="611560" y="2808361"/>
            <a:chExt cx="8075240" cy="1169551"/>
          </a:xfrm>
        </p:grpSpPr>
        <p:sp>
          <p:nvSpPr>
            <p:cNvPr id="26" name="矩形 25"/>
            <p:cNvSpPr/>
            <p:nvPr/>
          </p:nvSpPr>
          <p:spPr>
            <a:xfrm>
              <a:off x="611560" y="2808361"/>
              <a:ext cx="8075240" cy="11695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TW" altLang="zh-TW" sz="2800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小雅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一個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謹慎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，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每次測驗她都會花時間檢查自己的答案有否漏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寫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或答錯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7" name="橢圓 26"/>
            <p:cNvSpPr/>
            <p:nvPr/>
          </p:nvSpPr>
          <p:spPr>
            <a:xfrm>
              <a:off x="2433521" y="2843037"/>
              <a:ext cx="845930" cy="5500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28" name="群組 27"/>
            <p:cNvGrpSpPr/>
            <p:nvPr/>
          </p:nvGrpSpPr>
          <p:grpSpPr>
            <a:xfrm>
              <a:off x="678149" y="2929789"/>
              <a:ext cx="7835878" cy="934328"/>
              <a:chOff x="678149" y="2929789"/>
              <a:chExt cx="7835878" cy="93432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4241238" y="2932480"/>
                <a:ext cx="714908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6684338" y="2929789"/>
                <a:ext cx="1829689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678149" y="3433407"/>
                <a:ext cx="1829725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sp>
        <p:nvSpPr>
          <p:cNvPr id="33" name="L-圖案 32"/>
          <p:cNvSpPr/>
          <p:nvPr/>
        </p:nvSpPr>
        <p:spPr>
          <a:xfrm rot="19579556">
            <a:off x="2707645" y="859915"/>
            <a:ext cx="611087" cy="216024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L-圖案 33"/>
          <p:cNvSpPr/>
          <p:nvPr/>
        </p:nvSpPr>
        <p:spPr>
          <a:xfrm rot="19579556">
            <a:off x="2656147" y="3624474"/>
            <a:ext cx="611087" cy="216024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684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18</a:t>
            </a:fld>
            <a:endParaRPr lang="en-GB"/>
          </a:p>
        </p:txBody>
      </p:sp>
      <p:pic>
        <p:nvPicPr>
          <p:cNvPr id="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29000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971600" y="980728"/>
            <a:ext cx="6480720" cy="2592288"/>
          </a:xfrm>
          <a:prstGeom prst="wedgeRoundRectCallout">
            <a:avLst>
              <a:gd name="adj1" fmla="val 33488"/>
              <a:gd name="adj2" fmla="val 7247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緊記：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TW" altLang="en-US" sz="2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要判斷性格特點和事例是否配合，</a:t>
            </a:r>
            <a:endParaRPr lang="en-US" altLang="zh-TW" sz="28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TW" altLang="en-US" sz="2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我們要先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想想該性格詞語的意思</a:t>
            </a:r>
            <a:r>
              <a:rPr lang="zh-TW" altLang="en-US" sz="2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19</a:t>
            </a:fld>
            <a:endParaRPr lang="en-GB"/>
          </a:p>
        </p:txBody>
      </p:sp>
      <p:pic>
        <p:nvPicPr>
          <p:cNvPr id="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00" y="3284984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1259632" y="1916832"/>
            <a:ext cx="6480720" cy="1224136"/>
          </a:xfrm>
          <a:prstGeom prst="wedgeRoundRectCallout">
            <a:avLst>
              <a:gd name="adj1" fmla="val 33488"/>
              <a:gd name="adj2" fmla="val 7247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現在我們再重看描寫</a:t>
            </a:r>
            <a:r>
              <a:rPr lang="zh-HK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HK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強</a:t>
            </a:r>
            <a:r>
              <a:rPr lang="zh-HK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例子。</a:t>
            </a:r>
            <a:endParaRPr lang="en-US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38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ckçåçæå°çµæ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656" y="4181104"/>
            <a:ext cx="1984698" cy="195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3000"/>
              </a:spcAft>
            </a:pPr>
            <a:r>
              <a:rPr lang="zh-TW" altLang="en-US" b="1" dirty="0" smtClean="0"/>
              <a:t>描寫人物性格特點時，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我們要留意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>
                <a:solidFill>
                  <a:srgbClr val="FF0000"/>
                </a:solidFill>
              </a:rPr>
              <a:t>人物性格特點</a:t>
            </a:r>
            <a:r>
              <a:rPr lang="zh-TW" altLang="en-US" b="1" dirty="0"/>
              <a:t>和</a:t>
            </a:r>
            <a:r>
              <a:rPr lang="zh-TW" altLang="en-US" b="1" dirty="0">
                <a:solidFill>
                  <a:srgbClr val="0070C0"/>
                </a:solidFill>
              </a:rPr>
              <a:t>事</a:t>
            </a:r>
            <a:r>
              <a:rPr lang="zh-TW" altLang="en-US" b="1" dirty="0" smtClean="0">
                <a:solidFill>
                  <a:srgbClr val="0070C0"/>
                </a:solidFill>
              </a:rPr>
              <a:t>例</a:t>
            </a:r>
            <a:r>
              <a:rPr lang="zh-TW" altLang="en-US" b="1" dirty="0" smtClean="0"/>
              <a:t>是否配合。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</a:t>
            </a:fld>
            <a:endParaRPr lang="en-GB"/>
          </a:p>
        </p:txBody>
      </p:sp>
      <p:pic>
        <p:nvPicPr>
          <p:cNvPr id="1026" name="Picture 2" descr="ç¸éåç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15572">
            <a:off x="3034333" y="4993470"/>
            <a:ext cx="1154646" cy="132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5090572" y="4975193"/>
            <a:ext cx="1877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200" b="1" dirty="0">
                <a:solidFill>
                  <a:srgbClr val="FF0000"/>
                </a:solidFill>
                <a:ea typeface="標楷體" panose="03000509000000000000" pitchFamily="65" charset="-120"/>
              </a:rPr>
              <a:t>人物性格特點</a:t>
            </a:r>
            <a:endParaRPr lang="en-GB" sz="2200" dirty="0"/>
          </a:p>
        </p:txBody>
      </p:sp>
      <p:sp>
        <p:nvSpPr>
          <p:cNvPr id="8" name="矩形 7"/>
          <p:cNvSpPr/>
          <p:nvPr/>
        </p:nvSpPr>
        <p:spPr>
          <a:xfrm>
            <a:off x="2195736" y="5470703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200" b="1" dirty="0">
                <a:solidFill>
                  <a:srgbClr val="0070C0"/>
                </a:solidFill>
                <a:ea typeface="標楷體" panose="03000509000000000000" pitchFamily="65" charset="-120"/>
              </a:rPr>
              <a:t>事例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62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3113" y="1336450"/>
            <a:ext cx="4344912" cy="47133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我的同學</a:t>
            </a:r>
            <a:r>
              <a:rPr lang="zh-HK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的男孩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最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我印象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在陸運會的短跑比賽中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跌倒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繼續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跑下去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雲朵形圖說文字 3"/>
          <p:cNvSpPr/>
          <p:nvPr/>
        </p:nvSpPr>
        <p:spPr>
          <a:xfrm>
            <a:off x="443114" y="5162115"/>
            <a:ext cx="4531696" cy="1324339"/>
          </a:xfrm>
          <a:prstGeom prst="cloudCallout">
            <a:avLst>
              <a:gd name="adj1" fmla="val -44616"/>
              <a:gd name="adj2" fmla="val -5606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894924" y="1349104"/>
            <a:ext cx="4104456" cy="8900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描寫對象是誰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874728" y="2473081"/>
            <a:ext cx="4104456" cy="8900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她有甚麼性格特點？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4880306" y="3635518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4890846" y="4609880"/>
            <a:ext cx="2146152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性格特點和事例配合嗎？</a:t>
            </a:r>
          </a:p>
        </p:txBody>
      </p:sp>
      <p:sp>
        <p:nvSpPr>
          <p:cNvPr id="18" name="橢圓 17"/>
          <p:cNvSpPr/>
          <p:nvPr/>
        </p:nvSpPr>
        <p:spPr>
          <a:xfrm>
            <a:off x="888137" y="2065754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45934" y="3918692"/>
            <a:ext cx="3882049" cy="1077677"/>
            <a:chOff x="545934" y="3918692"/>
            <a:chExt cx="3882049" cy="1077677"/>
          </a:xfrm>
        </p:grpSpPr>
        <p:sp>
          <p:nvSpPr>
            <p:cNvPr id="19" name="矩形 18"/>
            <p:cNvSpPr/>
            <p:nvPr/>
          </p:nvSpPr>
          <p:spPr>
            <a:xfrm>
              <a:off x="545934" y="3918692"/>
              <a:ext cx="3882049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545934" y="4565659"/>
              <a:ext cx="1505786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9" name="右彎箭號 8"/>
          <p:cNvSpPr/>
          <p:nvPr/>
        </p:nvSpPr>
        <p:spPr>
          <a:xfrm rot="21182557">
            <a:off x="308822" y="2368355"/>
            <a:ext cx="741245" cy="2074760"/>
          </a:xfrm>
          <a:prstGeom prst="bentArrow">
            <a:avLst>
              <a:gd name="adj1" fmla="val 16541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22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954" y="5168947"/>
            <a:ext cx="810224" cy="75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圓角矩形 7"/>
          <p:cNvSpPr/>
          <p:nvPr/>
        </p:nvSpPr>
        <p:spPr>
          <a:xfrm>
            <a:off x="2771800" y="1417638"/>
            <a:ext cx="864096" cy="581721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39005" y="531411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「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比賽中跌倒，但仍繼續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跑」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 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這樣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的描述能突顯他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lvl="0"/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「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堅強」嗎</a:t>
            </a: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？事例夠仔細嗎？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7076312" y="4593023"/>
            <a:ext cx="1945328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事例清楚、仔細嗎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7717286" y="5307277"/>
            <a:ext cx="779216" cy="722053"/>
            <a:chOff x="7604083" y="5511448"/>
            <a:chExt cx="779216" cy="722053"/>
          </a:xfrm>
        </p:grpSpPr>
        <p:pic>
          <p:nvPicPr>
            <p:cNvPr id="23" name="Picture 3" descr="C:\Users\janetkylo\AppData\Local\Microsoft\Windows\Temporary Internet Files\Content.IE5\EYF270ST\tick-40143_960_720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4083" y="5511448"/>
              <a:ext cx="779216" cy="72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減號 11"/>
            <p:cNvSpPr/>
            <p:nvPr/>
          </p:nvSpPr>
          <p:spPr>
            <a:xfrm rot="2860558">
              <a:off x="7790953" y="5705941"/>
              <a:ext cx="516047" cy="228240"/>
            </a:xfrm>
            <a:prstGeom prst="mathMinus">
              <a:avLst/>
            </a:prstGeom>
            <a:solidFill>
              <a:srgbClr val="009900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標題 1"/>
          <p:cNvSpPr txBox="1">
            <a:spLocks/>
          </p:cNvSpPr>
          <p:nvPr/>
        </p:nvSpPr>
        <p:spPr>
          <a:xfrm>
            <a:off x="443113" y="5410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172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29525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458344" y="1916832"/>
            <a:ext cx="7427168" cy="1224136"/>
          </a:xfrm>
          <a:prstGeom prst="wedgeRoundRectCallout">
            <a:avLst>
              <a:gd name="adj1" fmla="val 36168"/>
              <a:gd name="adj2" fmla="val 7673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要寫得夠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清楚、仔細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才能突顯人物的性格！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圓角矩形圖說文字 8"/>
          <p:cNvSpPr/>
          <p:nvPr/>
        </p:nvSpPr>
        <p:spPr>
          <a:xfrm>
            <a:off x="511207" y="3573016"/>
            <a:ext cx="6041993" cy="1008112"/>
          </a:xfrm>
          <a:prstGeom prst="wedgeRoundRectCallout">
            <a:avLst>
              <a:gd name="adj1" fmla="val 47955"/>
              <a:gd name="adj2" fmla="val 8283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我們把</a:t>
            </a:r>
            <a:r>
              <a:rPr lang="zh-TW" altLang="en-US" sz="2400" u="sng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樂天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在短跑中跌倒的事例再寫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得清楚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仔細一點！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443113" y="5410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759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056" y="1340924"/>
            <a:ext cx="4618856" cy="47133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我的同學</a:t>
            </a:r>
            <a:r>
              <a:rPr lang="zh-HK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堅強的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最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我印象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在陸運會的短跑比賽中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跌倒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受傷了，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但他</a:t>
            </a:r>
            <a:r>
              <a:rPr lang="zh-TW" altLang="en-US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立即爬</a:t>
            </a:r>
            <a:r>
              <a:rPr lang="zh-HK" altLang="en-US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起來，</a:t>
            </a:r>
            <a:r>
              <a:rPr lang="zh-TW" altLang="en-US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拐一拐地</a:t>
            </a:r>
            <a:r>
              <a:rPr lang="zh-TW" altLang="en-US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走向終點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919491" y="1368466"/>
            <a:ext cx="4044997" cy="890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919491" y="2429916"/>
            <a:ext cx="4044997" cy="890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922713" y="3563385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4900989" y="4509120"/>
            <a:ext cx="2146152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</a:t>
            </a:r>
            <a:r>
              <a:rPr lang="zh-TW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   事例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配合嗎？</a:t>
            </a:r>
          </a:p>
        </p:txBody>
      </p:sp>
      <p:sp>
        <p:nvSpPr>
          <p:cNvPr id="16" name="圓角矩形 15"/>
          <p:cNvSpPr/>
          <p:nvPr/>
        </p:nvSpPr>
        <p:spPr>
          <a:xfrm>
            <a:off x="7081841" y="4509120"/>
            <a:ext cx="1945328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事例清楚、仔細嗎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kumimoji="0" lang="zh-HK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211982" y="2036483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white"/>
              </a:solidFill>
              <a:latin typeface="Calibri"/>
              <a:ea typeface="新細明體" panose="02020500000000000000" pitchFamily="18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97826" y="3385887"/>
            <a:ext cx="4302166" cy="2214439"/>
            <a:chOff x="197826" y="3385887"/>
            <a:chExt cx="4302166" cy="2214439"/>
          </a:xfrm>
        </p:grpSpPr>
        <p:grpSp>
          <p:nvGrpSpPr>
            <p:cNvPr id="7" name="群組 6"/>
            <p:cNvGrpSpPr/>
            <p:nvPr/>
          </p:nvGrpSpPr>
          <p:grpSpPr>
            <a:xfrm>
              <a:off x="197826" y="3385887"/>
              <a:ext cx="4302166" cy="977879"/>
              <a:chOff x="197826" y="3385887"/>
              <a:chExt cx="4302166" cy="977879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3731667" y="3385887"/>
                <a:ext cx="696317" cy="430710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97826" y="3933056"/>
                <a:ext cx="4302166" cy="430710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211982" y="4575200"/>
              <a:ext cx="4216003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83120" y="5169616"/>
              <a:ext cx="1192536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</p:grpSp>
      <p:pic>
        <p:nvPicPr>
          <p:cNvPr id="1027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29" y="5157192"/>
            <a:ext cx="821441" cy="76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81" y="5229200"/>
            <a:ext cx="828657" cy="76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標題 1"/>
          <p:cNvSpPr txBox="1">
            <a:spLocks/>
          </p:cNvSpPr>
          <p:nvPr/>
        </p:nvSpPr>
        <p:spPr>
          <a:xfrm>
            <a:off x="168056" y="54108"/>
            <a:ext cx="8670144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017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4572000" y="1343989"/>
            <a:ext cx="4420571" cy="43172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矩形 1"/>
          <p:cNvSpPr/>
          <p:nvPr/>
        </p:nvSpPr>
        <p:spPr>
          <a:xfrm>
            <a:off x="63578" y="1429590"/>
            <a:ext cx="4375861" cy="43105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23</a:t>
            </a:fld>
            <a:endParaRPr lang="en-GB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107503" y="1336450"/>
            <a:ext cx="4464498" cy="4713387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/>
              <a:t>　</a:t>
            </a:r>
            <a:r>
              <a:rPr lang="zh-TW" altLang="en-US" sz="3000" dirty="0" smtClean="0"/>
              <a:t>　我的同學</a:t>
            </a:r>
            <a:r>
              <a:rPr lang="zh-HK" altLang="en-US" sz="3000" u="sng" dirty="0" smtClean="0"/>
              <a:t>樂天</a:t>
            </a:r>
            <a:r>
              <a:rPr lang="zh-HK" altLang="en-US" sz="3000" dirty="0" smtClean="0"/>
              <a:t>是</a:t>
            </a:r>
            <a:r>
              <a:rPr lang="zh-TW" altLang="en-US" sz="3000" dirty="0" smtClean="0"/>
              <a:t>一個</a:t>
            </a:r>
            <a:r>
              <a:rPr lang="zh-HK" altLang="en-US" sz="3000" dirty="0" smtClean="0"/>
              <a:t>堅</a:t>
            </a:r>
            <a:r>
              <a:rPr lang="zh-TW" altLang="en-US" sz="3000" dirty="0" smtClean="0"/>
              <a:t>強</a:t>
            </a:r>
            <a:r>
              <a:rPr lang="zh-HK" altLang="en-US" sz="3000" dirty="0" smtClean="0"/>
              <a:t>的男孩</a:t>
            </a:r>
            <a:r>
              <a:rPr lang="zh-TW" altLang="en-US" sz="3000" dirty="0" smtClean="0"/>
              <a:t>子</a:t>
            </a:r>
            <a:r>
              <a:rPr lang="zh-HK" altLang="en-US" sz="3000" dirty="0" smtClean="0"/>
              <a:t>。</a:t>
            </a:r>
            <a:endParaRPr lang="en-GB" sz="3000" dirty="0"/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 smtClean="0"/>
              <a:t>　　最</a:t>
            </a:r>
            <a:r>
              <a:rPr lang="zh-HK" altLang="en-US" sz="3000" dirty="0" smtClean="0"/>
              <a:t>令</a:t>
            </a:r>
            <a:r>
              <a:rPr lang="zh-HK" altLang="en-US" sz="3000" dirty="0"/>
              <a:t>我印象</a:t>
            </a:r>
            <a:r>
              <a:rPr lang="zh-HK" altLang="en-US" sz="3000" dirty="0" smtClean="0"/>
              <a:t>深刻</a:t>
            </a:r>
            <a:r>
              <a:rPr lang="zh-TW" altLang="en-US" sz="3000" dirty="0" smtClean="0"/>
              <a:t>就</a:t>
            </a:r>
            <a:r>
              <a:rPr lang="zh-HK" altLang="en-US" sz="3000" dirty="0" smtClean="0"/>
              <a:t>是</a:t>
            </a:r>
            <a:r>
              <a:rPr lang="zh-TW" altLang="en-US" sz="3000" u="sng" dirty="0" smtClean="0"/>
              <a:t>樂天</a:t>
            </a:r>
            <a:r>
              <a:rPr lang="zh-TW" altLang="en-US" sz="3000" dirty="0" smtClean="0"/>
              <a:t>在陸運會的短跑比賽中</a:t>
            </a:r>
            <a:r>
              <a:rPr lang="zh-HK" altLang="en-US" sz="3000" dirty="0" smtClean="0"/>
              <a:t>跌倒</a:t>
            </a:r>
            <a:r>
              <a:rPr lang="zh-TW" altLang="en-US" sz="3000" dirty="0" smtClean="0"/>
              <a:t>，</a:t>
            </a:r>
            <a:r>
              <a:rPr lang="zh-HK" altLang="en-US" sz="3000" dirty="0"/>
              <a:t>但</a:t>
            </a:r>
            <a:r>
              <a:rPr lang="zh-HK" altLang="en-US" sz="3000" dirty="0" smtClean="0"/>
              <a:t>他</a:t>
            </a:r>
            <a:r>
              <a:rPr lang="zh-TW" altLang="en-US" sz="3000" dirty="0" smtClean="0"/>
              <a:t>仍</a:t>
            </a:r>
            <a:r>
              <a:rPr lang="zh-HK" altLang="en-US" sz="3000" dirty="0" smtClean="0"/>
              <a:t>繼續</a:t>
            </a:r>
            <a:r>
              <a:rPr lang="zh-HK" altLang="en-US" sz="3000" dirty="0"/>
              <a:t>跑下去</a:t>
            </a:r>
            <a:r>
              <a:rPr lang="zh-TW" altLang="en-US" sz="3000" dirty="0" smtClean="0"/>
              <a:t>。</a:t>
            </a:r>
            <a:endParaRPr lang="en-GB" sz="3000" dirty="0"/>
          </a:p>
        </p:txBody>
      </p:sp>
      <p:sp>
        <p:nvSpPr>
          <p:cNvPr id="8" name="橢圓 7"/>
          <p:cNvSpPr/>
          <p:nvPr/>
        </p:nvSpPr>
        <p:spPr>
          <a:xfrm>
            <a:off x="170808" y="2003460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4571999" y="1340768"/>
            <a:ext cx="4420571" cy="4713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TW" altLang="en-US" sz="3000" dirty="0" smtClean="0"/>
              <a:t>　　我的同學</a:t>
            </a:r>
            <a:r>
              <a:rPr lang="zh-HK" altLang="en-US" sz="3000" u="sng" dirty="0" smtClean="0"/>
              <a:t>樂天</a:t>
            </a:r>
            <a:r>
              <a:rPr lang="zh-HK" altLang="en-US" sz="3000" dirty="0" smtClean="0"/>
              <a:t>是</a:t>
            </a:r>
            <a:r>
              <a:rPr lang="zh-TW" altLang="en-US" sz="3000" dirty="0" smtClean="0"/>
              <a:t>一個</a:t>
            </a:r>
            <a:r>
              <a:rPr lang="zh-HK" altLang="en-US" sz="3000" dirty="0" smtClean="0"/>
              <a:t>堅強的男孩</a:t>
            </a:r>
            <a:r>
              <a:rPr lang="zh-TW" altLang="en-US" sz="3000" dirty="0" smtClean="0"/>
              <a:t>子</a:t>
            </a:r>
            <a:r>
              <a:rPr lang="zh-HK" altLang="en-US" sz="3000" dirty="0" smtClean="0"/>
              <a:t>。</a:t>
            </a:r>
            <a:endParaRPr lang="en-GB" sz="3000" dirty="0" smtClean="0"/>
          </a:p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TW" altLang="en-US" sz="3000" dirty="0" smtClean="0"/>
              <a:t>　　最</a:t>
            </a:r>
            <a:r>
              <a:rPr lang="zh-HK" altLang="en-US" sz="3000" dirty="0" smtClean="0"/>
              <a:t>令我印象深刻</a:t>
            </a:r>
            <a:r>
              <a:rPr lang="zh-TW" altLang="en-US" sz="3000" dirty="0" smtClean="0"/>
              <a:t>就</a:t>
            </a:r>
            <a:r>
              <a:rPr lang="zh-HK" altLang="en-US" sz="3000" dirty="0" smtClean="0"/>
              <a:t>是</a:t>
            </a:r>
            <a:r>
              <a:rPr lang="zh-TW" altLang="en-US" sz="3000" u="sng" dirty="0" smtClean="0"/>
              <a:t>樂天</a:t>
            </a:r>
            <a:r>
              <a:rPr lang="zh-TW" altLang="en-US" sz="3000" dirty="0" smtClean="0"/>
              <a:t>在陸運會的短跑比賽中</a:t>
            </a:r>
            <a:r>
              <a:rPr lang="zh-HK" altLang="en-US" sz="3000" dirty="0" smtClean="0"/>
              <a:t>跌倒</a:t>
            </a:r>
            <a:r>
              <a:rPr lang="zh-TW" altLang="en-US" sz="3000" dirty="0" smtClean="0"/>
              <a:t>受傷了，</a:t>
            </a:r>
            <a:r>
              <a:rPr lang="zh-HK" altLang="en-US" sz="3000" dirty="0" smtClean="0">
                <a:solidFill>
                  <a:srgbClr val="FF0000"/>
                </a:solidFill>
              </a:rPr>
              <a:t>但他</a:t>
            </a:r>
            <a:r>
              <a:rPr lang="zh-TW" altLang="en-US" sz="3000" dirty="0" smtClean="0">
                <a:solidFill>
                  <a:srgbClr val="FF0000"/>
                </a:solidFill>
              </a:rPr>
              <a:t>立即爬</a:t>
            </a:r>
            <a:r>
              <a:rPr lang="zh-HK" altLang="en-US" sz="3000" dirty="0" smtClean="0">
                <a:solidFill>
                  <a:srgbClr val="FF0000"/>
                </a:solidFill>
              </a:rPr>
              <a:t>起來，</a:t>
            </a:r>
            <a:r>
              <a:rPr lang="zh-TW" altLang="en-US" sz="3000" dirty="0" smtClean="0">
                <a:solidFill>
                  <a:srgbClr val="FF0000"/>
                </a:solidFill>
              </a:rPr>
              <a:t>一拐一拐地走向終點。</a:t>
            </a:r>
            <a:endParaRPr lang="en-GB" sz="3000" dirty="0">
              <a:solidFill>
                <a:srgbClr val="FF0000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615926" y="2003460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4601770" y="3352864"/>
            <a:ext cx="4302166" cy="2214439"/>
            <a:chOff x="197826" y="3385887"/>
            <a:chExt cx="4302166" cy="2214439"/>
          </a:xfrm>
          <a:noFill/>
        </p:grpSpPr>
        <p:grpSp>
          <p:nvGrpSpPr>
            <p:cNvPr id="17" name="群組 16"/>
            <p:cNvGrpSpPr/>
            <p:nvPr/>
          </p:nvGrpSpPr>
          <p:grpSpPr>
            <a:xfrm>
              <a:off x="197826" y="3385887"/>
              <a:ext cx="4302166" cy="977879"/>
              <a:chOff x="197826" y="3385887"/>
              <a:chExt cx="4302166" cy="977879"/>
            </a:xfrm>
            <a:grpFill/>
          </p:grpSpPr>
          <p:sp>
            <p:nvSpPr>
              <p:cNvPr id="20" name="矩形 19"/>
              <p:cNvSpPr/>
              <p:nvPr/>
            </p:nvSpPr>
            <p:spPr>
              <a:xfrm>
                <a:off x="3731667" y="3385887"/>
                <a:ext cx="696317" cy="430710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97826" y="3933056"/>
                <a:ext cx="4302166" cy="430710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211982" y="4575200"/>
              <a:ext cx="4216003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83120" y="5169616"/>
              <a:ext cx="1192536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3" name="Cloud Callout 2"/>
          <p:cNvSpPr/>
          <p:nvPr/>
        </p:nvSpPr>
        <p:spPr>
          <a:xfrm>
            <a:off x="1187624" y="5651056"/>
            <a:ext cx="7644304" cy="805656"/>
          </a:xfrm>
          <a:prstGeom prst="cloudCallout">
            <a:avLst>
              <a:gd name="adj1" fmla="val -61556"/>
              <a:gd name="adj2" fmla="val 2588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899591" y="5414909"/>
            <a:ext cx="8004344" cy="1252615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rgbClr val="002060"/>
                </a:solidFill>
              </a:rPr>
              <a:t>比較兩段文字，右面的描寫較清楚仔細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22" name="標題 1"/>
          <p:cNvSpPr txBox="1">
            <a:spLocks/>
          </p:cNvSpPr>
          <p:nvPr/>
        </p:nvSpPr>
        <p:spPr>
          <a:xfrm>
            <a:off x="168056" y="54108"/>
            <a:ext cx="8670144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4863" y="3396824"/>
            <a:ext cx="4148852" cy="1608501"/>
            <a:chOff x="224863" y="3396824"/>
            <a:chExt cx="4148852" cy="1608501"/>
          </a:xfrm>
          <a:noFill/>
        </p:grpSpPr>
        <p:sp>
          <p:nvSpPr>
            <p:cNvPr id="10" name="矩形 9"/>
            <p:cNvSpPr/>
            <p:nvPr/>
          </p:nvSpPr>
          <p:spPr>
            <a:xfrm>
              <a:off x="251520" y="3918692"/>
              <a:ext cx="4122195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635896" y="3396824"/>
              <a:ext cx="737819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4" name="矩形 10"/>
            <p:cNvSpPr/>
            <p:nvPr/>
          </p:nvSpPr>
          <p:spPr>
            <a:xfrm>
              <a:off x="224863" y="4574615"/>
              <a:ext cx="458705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67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要記住「性格特點</a:t>
            </a:r>
            <a:r>
              <a:rPr lang="zh-TW" altLang="en-US" b="1" dirty="0">
                <a:solidFill>
                  <a:srgbClr val="FF0000"/>
                </a:solidFill>
              </a:rPr>
              <a:t>三部曲」哦！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9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99" y="2632907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7076372" y="3776690"/>
            <a:ext cx="1398543" cy="1145221"/>
            <a:chOff x="4582091" y="4057673"/>
            <a:chExt cx="1398543" cy="1145221"/>
          </a:xfrm>
        </p:grpSpPr>
        <p:pic>
          <p:nvPicPr>
            <p:cNvPr id="11" name="Picture 4" descr="lockçåçæå°çµæ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40" y="4057673"/>
              <a:ext cx="1117494" cy="1102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ç¸éåç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515572">
              <a:off x="4629712" y="4505144"/>
              <a:ext cx="650129" cy="745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圓角矩形 12"/>
          <p:cNvSpPr/>
          <p:nvPr/>
        </p:nvSpPr>
        <p:spPr>
          <a:xfrm>
            <a:off x="2769980" y="1491556"/>
            <a:ext cx="4104456" cy="890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2769980" y="2741688"/>
            <a:ext cx="4104456" cy="890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2769980" y="4005064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2784068" y="4921797"/>
            <a:ext cx="2146152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3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</a:t>
            </a:r>
            <a:r>
              <a:rPr lang="zh-TW" altLang="en-US" sz="23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  事例</a:t>
            </a:r>
            <a:r>
              <a:rPr lang="zh-TW" altLang="en-US" sz="23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配合嗎？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4930220" y="4928517"/>
            <a:ext cx="1945328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事例清楚、仔細嗎</a:t>
            </a:r>
            <a:r>
              <a:rPr kumimoji="0" lang="en-US" altLang="zh-TW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kumimoji="0" lang="zh-HK" alt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289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25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75" y="508295"/>
            <a:ext cx="5515633" cy="4624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橢圓 7"/>
          <p:cNvSpPr/>
          <p:nvPr/>
        </p:nvSpPr>
        <p:spPr>
          <a:xfrm>
            <a:off x="3129422" y="1268760"/>
            <a:ext cx="2548986" cy="40380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84892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圓角矩形圖說文字 9"/>
          <p:cNvSpPr/>
          <p:nvPr/>
        </p:nvSpPr>
        <p:spPr>
          <a:xfrm>
            <a:off x="5796136" y="1587911"/>
            <a:ext cx="3250704" cy="1872208"/>
          </a:xfrm>
          <a:prstGeom prst="wedgeRoundRectCallout">
            <a:avLst>
              <a:gd name="adj1" fmla="val 16464"/>
              <a:gd name="adj2" fmla="val 9457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我們看看如何運用  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具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代表性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的事例描寫人物的性格特點吧！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4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9106" y="240087"/>
            <a:ext cx="8229600" cy="82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描寫放大鏡</a:t>
            </a:r>
            <a:endParaRPr lang="zh-HK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XX</a:t>
            </a:r>
            <a:r>
              <a:rPr lang="zh-TW" altLang="en-US" dirty="0"/>
              <a:t>是</a:t>
            </a:r>
            <a:r>
              <a:rPr lang="zh-TW" altLang="en-US" dirty="0" smtClean="0"/>
              <a:t>一個</a:t>
            </a:r>
            <a:r>
              <a:rPr lang="en-US" altLang="zh-TW" dirty="0" smtClean="0"/>
              <a:t>_______</a:t>
            </a:r>
            <a:r>
              <a:rPr lang="zh-TW" altLang="en-US" dirty="0" smtClean="0"/>
              <a:t>的</a:t>
            </a:r>
            <a:r>
              <a:rPr lang="zh-TW" altLang="en-US" dirty="0"/>
              <a:t>人。有一次</a:t>
            </a:r>
            <a:r>
              <a:rPr lang="zh-TW" altLang="en-US" dirty="0" smtClean="0"/>
              <a:t>，</a:t>
            </a:r>
            <a:r>
              <a:rPr lang="en-US" altLang="zh-TW" dirty="0" smtClean="0"/>
              <a:t>_________</a:t>
            </a:r>
            <a:endParaRPr lang="zh-HK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6939" y="1916832"/>
            <a:ext cx="977824" cy="1051370"/>
          </a:xfrm>
          <a:prstGeom prst="rect">
            <a:avLst/>
          </a:prstGeom>
        </p:spPr>
      </p:pic>
      <p:grpSp>
        <p:nvGrpSpPr>
          <p:cNvPr id="7" name="群組 6"/>
          <p:cNvGrpSpPr/>
          <p:nvPr/>
        </p:nvGrpSpPr>
        <p:grpSpPr>
          <a:xfrm>
            <a:off x="2351946" y="3376989"/>
            <a:ext cx="1415772" cy="1428467"/>
            <a:chOff x="2351946" y="3376989"/>
            <a:chExt cx="1415772" cy="1428467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732D783-C2B7-47FB-9F5A-0C746E680E4F}"/>
                </a:ext>
              </a:extLst>
            </p:cNvPr>
            <p:cNvSpPr txBox="1"/>
            <p:nvPr/>
          </p:nvSpPr>
          <p:spPr>
            <a:xfrm>
              <a:off x="2351946" y="3974459"/>
              <a:ext cx="1415772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人物</a:t>
              </a:r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性格</a:t>
              </a:r>
              <a:endParaRPr lang="en-US" altLang="zh-CN" sz="24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詞語</a:t>
              </a:r>
              <a:endParaRPr lang="zh-HK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" name="向下箭號 12"/>
            <p:cNvSpPr/>
            <p:nvPr/>
          </p:nvSpPr>
          <p:spPr>
            <a:xfrm>
              <a:off x="2932992" y="3376989"/>
              <a:ext cx="216024" cy="506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4706145" y="3407594"/>
            <a:ext cx="1723549" cy="1428467"/>
            <a:chOff x="4706145" y="3407594"/>
            <a:chExt cx="1723549" cy="1428467"/>
          </a:xfrm>
        </p:grpSpPr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CD262E79-7981-4EEA-B7AA-49C98BC42DE2}"/>
                </a:ext>
              </a:extLst>
            </p:cNvPr>
            <p:cNvSpPr txBox="1"/>
            <p:nvPr/>
          </p:nvSpPr>
          <p:spPr>
            <a:xfrm>
              <a:off x="4706145" y="4005064"/>
              <a:ext cx="1723549" cy="83099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事件</a:t>
              </a:r>
              <a:r>
                <a:rPr lang="zh-TW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出現的</a:t>
              </a:r>
              <a:endParaRPr lang="en-US" altLang="zh-TW" sz="24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標示</a:t>
              </a:r>
              <a:r>
                <a:rPr lang="zh-CN" altLang="en-US" sz="2400" dirty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語</a:t>
              </a:r>
              <a:endParaRPr lang="zh-HK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4" name="向下箭號 13"/>
            <p:cNvSpPr/>
            <p:nvPr/>
          </p:nvSpPr>
          <p:spPr>
            <a:xfrm>
              <a:off x="5459906" y="3407594"/>
              <a:ext cx="216024" cy="506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6695014" y="3407594"/>
            <a:ext cx="1723549" cy="1428466"/>
            <a:chOff x="6695014" y="3407594"/>
            <a:chExt cx="1723549" cy="1428466"/>
          </a:xfrm>
        </p:grpSpPr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CD262E79-7981-4EEA-B7AA-49C98BC42DE2}"/>
                </a:ext>
              </a:extLst>
            </p:cNvPr>
            <p:cNvSpPr txBox="1"/>
            <p:nvPr/>
          </p:nvSpPr>
          <p:spPr>
            <a:xfrm>
              <a:off x="6695014" y="4005063"/>
              <a:ext cx="1723549" cy="830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突顯性格的</a:t>
              </a:r>
              <a:endParaRPr lang="en-US" altLang="zh-TW" sz="24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事件</a:t>
              </a:r>
              <a:endParaRPr lang="zh-HK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5" name="向下箭號 14"/>
            <p:cNvSpPr/>
            <p:nvPr/>
          </p:nvSpPr>
          <p:spPr>
            <a:xfrm>
              <a:off x="7448776" y="3407594"/>
              <a:ext cx="216024" cy="506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226862" y="3350572"/>
            <a:ext cx="1415773" cy="1085552"/>
            <a:chOff x="226862" y="3350572"/>
            <a:chExt cx="1415773" cy="1085552"/>
          </a:xfrm>
        </p:grpSpPr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C732D783-C2B7-47FB-9F5A-0C746E680E4F}"/>
                </a:ext>
              </a:extLst>
            </p:cNvPr>
            <p:cNvSpPr txBox="1"/>
            <p:nvPr/>
          </p:nvSpPr>
          <p:spPr>
            <a:xfrm>
              <a:off x="226862" y="3974459"/>
              <a:ext cx="1415773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描寫對象</a:t>
              </a:r>
              <a:endParaRPr lang="zh-HK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向下箭號 16"/>
            <p:cNvSpPr/>
            <p:nvPr/>
          </p:nvSpPr>
          <p:spPr>
            <a:xfrm>
              <a:off x="826736" y="3350572"/>
              <a:ext cx="216024" cy="506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26</a:t>
            </a:fld>
            <a:endParaRPr lang="en-GB"/>
          </a:p>
        </p:txBody>
      </p:sp>
      <p:grpSp>
        <p:nvGrpSpPr>
          <p:cNvPr id="23" name="群組 22"/>
          <p:cNvGrpSpPr/>
          <p:nvPr/>
        </p:nvGrpSpPr>
        <p:grpSpPr>
          <a:xfrm>
            <a:off x="5110839" y="1655222"/>
            <a:ext cx="3168352" cy="1147408"/>
            <a:chOff x="5110839" y="1655222"/>
            <a:chExt cx="3168352" cy="1147408"/>
          </a:xfrm>
        </p:grpSpPr>
        <p:sp>
          <p:nvSpPr>
            <p:cNvPr id="20" name="右大括弧 19"/>
            <p:cNvSpPr/>
            <p:nvPr/>
          </p:nvSpPr>
          <p:spPr>
            <a:xfrm rot="16200000">
              <a:off x="6446195" y="969635"/>
              <a:ext cx="497639" cy="3168352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5285371" y="1655222"/>
              <a:ext cx="2819285" cy="5232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有</a:t>
              </a:r>
              <a:r>
                <a:rPr lang="zh-TW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代表性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的事例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532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56" y="2022734"/>
            <a:ext cx="2881915" cy="341808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橢圓 2"/>
          <p:cNvSpPr/>
          <p:nvPr/>
        </p:nvSpPr>
        <p:spPr>
          <a:xfrm>
            <a:off x="246456" y="3363614"/>
            <a:ext cx="797152" cy="20772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E34F437-2DCC-44D4-AC5A-D06EF93F1968}"/>
              </a:ext>
            </a:extLst>
          </p:cNvPr>
          <p:cNvSpPr txBox="1"/>
          <p:nvPr/>
        </p:nvSpPr>
        <p:spPr>
          <a:xfrm>
            <a:off x="3635896" y="1670038"/>
            <a:ext cx="523542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描寫對象</a:t>
            </a:r>
            <a:r>
              <a:rPr lang="zh-CN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      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27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7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TW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是一個樂於助人的人，</a:t>
            </a:r>
            <a:endParaRPr lang="en-US" altLang="zh-TW" sz="2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猜猜她做了甚麼事情。</a:t>
            </a:r>
            <a:endParaRPr lang="en-US" altLang="zh-TW" sz="2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endParaRPr lang="en-US" altLang="zh-CN" sz="27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B104957C-F850-45DB-AD8B-4E2B5CEBD80C}"/>
              </a:ext>
            </a:extLst>
          </p:cNvPr>
          <p:cNvSpPr/>
          <p:nvPr/>
        </p:nvSpPr>
        <p:spPr>
          <a:xfrm>
            <a:off x="5486946" y="1675129"/>
            <a:ext cx="877163" cy="507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HK" altLang="en-US" sz="27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</a:p>
        </p:txBody>
      </p:sp>
      <p:sp>
        <p:nvSpPr>
          <p:cNvPr id="17" name="矩形 16"/>
          <p:cNvSpPr/>
          <p:nvPr/>
        </p:nvSpPr>
        <p:spPr>
          <a:xfrm>
            <a:off x="5436923" y="2962699"/>
            <a:ext cx="1400965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4716016" y="3404793"/>
            <a:ext cx="20882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7146" y="4491478"/>
            <a:ext cx="1445743" cy="1842710"/>
          </a:xfrm>
          <a:prstGeom prst="rect">
            <a:avLst/>
          </a:prstGeom>
        </p:spPr>
      </p:pic>
      <p:sp>
        <p:nvSpPr>
          <p:cNvPr id="12" name="圓角矩形圖說文字 11"/>
          <p:cNvSpPr/>
          <p:nvPr/>
        </p:nvSpPr>
        <p:spPr>
          <a:xfrm>
            <a:off x="3923928" y="4588949"/>
            <a:ext cx="3454964" cy="1176753"/>
          </a:xfrm>
          <a:prstGeom prst="wedgeRoundRectCallout">
            <a:avLst>
              <a:gd name="adj1" fmla="val 58724"/>
              <a:gd name="adj2" fmla="val 1682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留意人物</a:t>
            </a:r>
            <a:r>
              <a:rPr lang="zh-TW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400" dirty="0" smtClean="0">
                <a:ln w="0"/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en-US" altLang="zh-TW" sz="2400" dirty="0" smtClean="0">
                <a:ln w="0"/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 smtClean="0">
                <a:ln w="0"/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zh-TW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11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27</a:t>
            </a:fld>
            <a:endParaRPr lang="en-GB"/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535722" y="277523"/>
            <a:ext cx="8229600" cy="82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性格描寫放大鏡</a:t>
            </a:r>
            <a:endParaRPr lang="zh-HK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16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>
            <a:extLst>
              <a:ext uri="{FF2B5EF4-FFF2-40B4-BE49-F238E27FC236}">
                <a16:creationId xmlns:a16="http://schemas.microsoft.com/office/drawing/2014/main" id="{4E56EB2B-90F8-4E16-B3B4-8EC49CF51002}"/>
              </a:ext>
            </a:extLst>
          </p:cNvPr>
          <p:cNvSpPr txBox="1"/>
          <p:nvPr/>
        </p:nvSpPr>
        <p:spPr>
          <a:xfrm>
            <a:off x="2733737" y="1196752"/>
            <a:ext cx="6230751" cy="294696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HK" sz="265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HK" sz="265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HK" sz="2650" spc="-1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HK" sz="2650" spc="-15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HK" sz="2650" spc="-1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一次</a:t>
            </a:r>
            <a:r>
              <a:rPr lang="zh-TW" altLang="zh-HK" sz="2650" spc="-15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弟弟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乘坐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地鐵，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看見一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位老婆婆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座位，她</a:t>
            </a:r>
            <a:r>
              <a:rPr lang="zh-TW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馬上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站起來，對老婆婆說：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「婆婆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，這裏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位，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請您坐吧！</a:t>
            </a:r>
            <a:r>
              <a:rPr lang="zh-HK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老婆婆聽了，微笑着對她說：「謝謝你！」接着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265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扶老婆婆坐到座位上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6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28</a:t>
            </a:fld>
            <a:endParaRPr lang="en-GB" dirty="0"/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29" y="1196752"/>
            <a:ext cx="2563564" cy="30405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312" y="4237258"/>
            <a:ext cx="5395913" cy="197220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013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29</a:t>
            </a:fld>
            <a:endParaRPr lang="en-GB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E56EB2B-90F8-4E16-B3B4-8EC49CF51002}"/>
              </a:ext>
            </a:extLst>
          </p:cNvPr>
          <p:cNvSpPr txBox="1"/>
          <p:nvPr/>
        </p:nvSpPr>
        <p:spPr>
          <a:xfrm>
            <a:off x="2627784" y="884618"/>
            <a:ext cx="6408712" cy="35932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3900"/>
              </a:lnSpc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。有一次，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弟弟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乘坐地鐵，看見一位老婆婆沒有座位，她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馬上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站起來，對老婆婆說：「婆婆，這裏有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位，請您坐吧！</a:t>
            </a:r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老婆婆聽了，微笑着對她說：「謝謝你！」接着，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便扶老婆婆坐到座位上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圓角矩形圖說文字 13"/>
          <p:cNvSpPr/>
          <p:nvPr/>
        </p:nvSpPr>
        <p:spPr>
          <a:xfrm>
            <a:off x="208113" y="548680"/>
            <a:ext cx="2034439" cy="630070"/>
          </a:xfrm>
          <a:prstGeom prst="wedgeRoundRectCallout">
            <a:avLst>
              <a:gd name="adj1" fmla="val 61491"/>
              <a:gd name="adj2" fmla="val 181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圖說文字 14"/>
          <p:cNvSpPr/>
          <p:nvPr/>
        </p:nvSpPr>
        <p:spPr>
          <a:xfrm>
            <a:off x="208113" y="1319735"/>
            <a:ext cx="2059630" cy="741113"/>
          </a:xfrm>
          <a:prstGeom prst="wedgeRoundRectCallout">
            <a:avLst>
              <a:gd name="adj1" fmla="val 60048"/>
              <a:gd name="adj2" fmla="val 476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endParaRPr lang="en-GB" altLang="zh-H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圓角矩形圖說文字 22"/>
          <p:cNvSpPr/>
          <p:nvPr/>
        </p:nvSpPr>
        <p:spPr>
          <a:xfrm flipH="1">
            <a:off x="208113" y="2193026"/>
            <a:ext cx="2059630" cy="854901"/>
          </a:xfrm>
          <a:prstGeom prst="wedgeRoundRectCallout">
            <a:avLst>
              <a:gd name="adj1" fmla="val -57509"/>
              <a:gd name="adj2" fmla="val 1147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甚麼事例能反映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</a:t>
            </a:r>
            <a:r>
              <a:rPr lang="zh-TW" altLang="en-US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這種性格特點？</a:t>
            </a:r>
            <a:endParaRPr lang="en-GB" altLang="zh-HK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198512" y="3068960"/>
            <a:ext cx="1133127" cy="9361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性格特點和事例配合嗎？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331639" y="3069033"/>
            <a:ext cx="936105" cy="936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事例清楚、仔細嗎</a:t>
            </a:r>
            <a:r>
              <a:rPr lang="en-US" altLang="zh-TW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HK" altLang="en-US" sz="16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2" name="橢圓 2"/>
          <p:cNvSpPr/>
          <p:nvPr/>
        </p:nvSpPr>
        <p:spPr>
          <a:xfrm>
            <a:off x="3347864" y="884618"/>
            <a:ext cx="936104" cy="58968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橢圓 2"/>
          <p:cNvSpPr/>
          <p:nvPr/>
        </p:nvSpPr>
        <p:spPr>
          <a:xfrm>
            <a:off x="5148064" y="873637"/>
            <a:ext cx="1512168" cy="58968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12" y="4595511"/>
            <a:ext cx="4896544" cy="178968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7148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91748"/>
            <a:ext cx="8134106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我總覺得祖父十分</a:t>
            </a:r>
            <a:r>
              <a:rPr lang="zh-TW" altLang="en-US" u="sng" dirty="0" smtClean="0"/>
              <a:t>　　　</a:t>
            </a:r>
            <a:r>
              <a:rPr lang="zh-HK" altLang="en-US" dirty="0" smtClean="0"/>
              <a:t>。</a:t>
            </a:r>
            <a:r>
              <a:rPr lang="zh-TW" altLang="en-US" dirty="0"/>
              <a:t>他要求</a:t>
            </a:r>
            <a:r>
              <a:rPr lang="zh-TW" altLang="en-US" dirty="0" smtClean="0"/>
              <a:t>我們寫字時要挺直腰板。每當他</a:t>
            </a:r>
            <a:r>
              <a:rPr lang="zh-TW" altLang="en-US" dirty="0"/>
              <a:t>看到</a:t>
            </a:r>
            <a:r>
              <a:rPr lang="zh-TW" altLang="en-US" dirty="0" smtClean="0"/>
              <a:t>我坐姿不正確，便會</a:t>
            </a:r>
            <a:r>
              <a:rPr lang="zh-TW" altLang="en-US" dirty="0"/>
              <a:t>糾正我的</a:t>
            </a:r>
            <a:r>
              <a:rPr lang="zh-TW" altLang="en-US" dirty="0" smtClean="0"/>
              <a:t>姿勢。有一次，他發現我伏</a:t>
            </a:r>
            <a:r>
              <a:rPr lang="zh-TW" altLang="en-US" dirty="0"/>
              <a:t>在桌子上做</a:t>
            </a:r>
            <a:r>
              <a:rPr lang="zh-TW" altLang="en-US" dirty="0" smtClean="0"/>
              <a:t>功課，就</a:t>
            </a:r>
            <a:r>
              <a:rPr lang="zh-TW" altLang="en-US" dirty="0"/>
              <a:t>立即走過來厲聲地</a:t>
            </a:r>
            <a:r>
              <a:rPr lang="zh-TW" altLang="en-US" dirty="0" smtClean="0"/>
              <a:t>訓斥我</a:t>
            </a:r>
            <a:r>
              <a:rPr lang="zh-TW" altLang="en-US" dirty="0"/>
              <a:t>一</a:t>
            </a:r>
            <a:r>
              <a:rPr lang="zh-TW" altLang="en-US" dirty="0" smtClean="0"/>
              <a:t>頓。那次以後，我總是記得</a:t>
            </a:r>
            <a:r>
              <a:rPr lang="zh-TW" altLang="en-US" dirty="0"/>
              <a:t>要</a:t>
            </a:r>
            <a:r>
              <a:rPr lang="zh-TW" altLang="en-US" dirty="0" smtClean="0"/>
              <a:t>保持正確的坐姿。</a:t>
            </a:r>
            <a:endParaRPr lang="en-GB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</a:t>
            </a:fld>
            <a:endParaRPr lang="en-GB"/>
          </a:p>
        </p:txBody>
      </p:sp>
      <p:sp>
        <p:nvSpPr>
          <p:cNvPr id="10" name="矩形 9"/>
          <p:cNvSpPr/>
          <p:nvPr/>
        </p:nvSpPr>
        <p:spPr>
          <a:xfrm>
            <a:off x="3948657" y="1620089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嚴厲</a:t>
            </a:r>
            <a:endParaRPr lang="zh-TW" altLang="en-US" dirty="0">
              <a:solidFill>
                <a:srgbClr val="FF0000"/>
              </a:solidFill>
              <a:ea typeface="標楷體" panose="03000509000000000000" pitchFamily="65" charset="-120"/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2843808" y="4825603"/>
            <a:ext cx="5675490" cy="596776"/>
          </a:xfrm>
          <a:prstGeom prst="wedgeRoundRectCallout">
            <a:avLst>
              <a:gd name="adj1" fmla="val -32536"/>
              <a:gd name="adj2" fmla="val -9342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關鍵字眼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反映了祖父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嚴厲？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79993" y="2083126"/>
            <a:ext cx="3036571" cy="59446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橢圓 13"/>
          <p:cNvSpPr/>
          <p:nvPr/>
        </p:nvSpPr>
        <p:spPr>
          <a:xfrm>
            <a:off x="6156176" y="1628536"/>
            <a:ext cx="2088231" cy="59446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橢圓 15"/>
          <p:cNvSpPr/>
          <p:nvPr/>
        </p:nvSpPr>
        <p:spPr>
          <a:xfrm>
            <a:off x="5868145" y="3094952"/>
            <a:ext cx="2520280" cy="59446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橢圓 18"/>
          <p:cNvSpPr/>
          <p:nvPr/>
        </p:nvSpPr>
        <p:spPr>
          <a:xfrm>
            <a:off x="1435642" y="2606428"/>
            <a:ext cx="2450978" cy="56904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7" name="標題 1"/>
          <p:cNvSpPr txBox="1">
            <a:spLocks/>
          </p:cNvSpPr>
          <p:nvPr/>
        </p:nvSpPr>
        <p:spPr>
          <a:xfrm>
            <a:off x="490854" y="274638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性格特點和事例配合嗎？</a:t>
            </a:r>
            <a:endParaRPr lang="en-GB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圓角矩形圖說文字 4"/>
          <p:cNvSpPr/>
          <p:nvPr/>
        </p:nvSpPr>
        <p:spPr>
          <a:xfrm>
            <a:off x="517037" y="5511063"/>
            <a:ext cx="6275040" cy="800695"/>
          </a:xfrm>
          <a:prstGeom prst="wedgeRoundRectCallout">
            <a:avLst>
              <a:gd name="adj1" fmla="val -37510"/>
              <a:gd name="adj2" fmla="val -10893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是否反映了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祖父是一個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嚴厲的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人？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9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6" grpId="0" animBg="1"/>
      <p:bldP spid="19" grpId="0" animBg="1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30</a:t>
            </a:fld>
            <a:endParaRPr lang="en-GB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E56EB2B-90F8-4E16-B3B4-8EC49CF51002}"/>
              </a:ext>
            </a:extLst>
          </p:cNvPr>
          <p:cNvSpPr txBox="1"/>
          <p:nvPr/>
        </p:nvSpPr>
        <p:spPr>
          <a:xfrm>
            <a:off x="2555776" y="884166"/>
            <a:ext cx="6408712" cy="35932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3900"/>
              </a:lnSpc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HK" sz="2800" spc="-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弟弟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乘坐地鐵，看見一位老婆婆沒有座位，她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馬上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站起來，對老婆婆說：「婆婆，這裏有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位，請您坐吧！</a:t>
            </a:r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老婆婆聽了，微笑着對她說：「謝謝你！」接着，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便扶老婆婆坐到座位上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橢圓 2"/>
          <p:cNvSpPr/>
          <p:nvPr/>
        </p:nvSpPr>
        <p:spPr>
          <a:xfrm>
            <a:off x="3240051" y="880174"/>
            <a:ext cx="936104" cy="58968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橢圓 2"/>
          <p:cNvSpPr/>
          <p:nvPr/>
        </p:nvSpPr>
        <p:spPr>
          <a:xfrm>
            <a:off x="5115977" y="894323"/>
            <a:ext cx="1512168" cy="58968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12" y="4854851"/>
            <a:ext cx="4186996" cy="153034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9" name="群組 30"/>
          <p:cNvGrpSpPr/>
          <p:nvPr/>
        </p:nvGrpSpPr>
        <p:grpSpPr>
          <a:xfrm>
            <a:off x="4103090" y="188640"/>
            <a:ext cx="3997302" cy="4203322"/>
            <a:chOff x="3990579" y="1133380"/>
            <a:chExt cx="3781278" cy="3547132"/>
          </a:xfrm>
        </p:grpSpPr>
        <p:grpSp>
          <p:nvGrpSpPr>
            <p:cNvPr id="21" name="群組 28"/>
            <p:cNvGrpSpPr/>
            <p:nvPr/>
          </p:nvGrpSpPr>
          <p:grpSpPr>
            <a:xfrm>
              <a:off x="3990579" y="1648733"/>
              <a:ext cx="3533749" cy="3031779"/>
              <a:chOff x="3990579" y="1648733"/>
              <a:chExt cx="3533749" cy="3031779"/>
            </a:xfrm>
          </p:grpSpPr>
          <p:sp>
            <p:nvSpPr>
              <p:cNvPr id="26" name="半框架 25"/>
              <p:cNvSpPr/>
              <p:nvPr/>
            </p:nvSpPr>
            <p:spPr>
              <a:xfrm>
                <a:off x="7206716" y="1648733"/>
                <a:ext cx="317612" cy="360040"/>
              </a:xfrm>
              <a:prstGeom prst="halfFram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半框架 27"/>
              <p:cNvSpPr/>
              <p:nvPr/>
            </p:nvSpPr>
            <p:spPr>
              <a:xfrm rot="10800000">
                <a:off x="3990579" y="4320472"/>
                <a:ext cx="317612" cy="360040"/>
              </a:xfrm>
              <a:prstGeom prst="halfFram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矩形 29"/>
            <p:cNvSpPr/>
            <p:nvPr/>
          </p:nvSpPr>
          <p:spPr>
            <a:xfrm>
              <a:off x="6971638" y="1133380"/>
              <a:ext cx="800219" cy="46166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endParaRPr lang="zh-TW" altLang="en-US" sz="27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7504" y="33177"/>
            <a:ext cx="2203646" cy="3345019"/>
            <a:chOff x="136106" y="116632"/>
            <a:chExt cx="2203646" cy="3345019"/>
          </a:xfrm>
        </p:grpSpPr>
        <p:sp>
          <p:nvSpPr>
            <p:cNvPr id="29" name="圓角矩形圖說文字 13"/>
            <p:cNvSpPr/>
            <p:nvPr/>
          </p:nvSpPr>
          <p:spPr>
            <a:xfrm>
              <a:off x="136106" y="116632"/>
              <a:ext cx="2059630" cy="630070"/>
            </a:xfrm>
            <a:prstGeom prst="wedgeRoundRectCallout">
              <a:avLst>
                <a:gd name="adj1" fmla="val 61491"/>
                <a:gd name="adj2" fmla="val 1815"/>
                <a:gd name="adj3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/>
              </a:pP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描寫對象是誰</a:t>
              </a:r>
              <a: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﹖</a:t>
              </a:r>
              <a:endParaRPr lang="en-GB" dirty="0">
                <a:solidFill>
                  <a:schemeClr val="bg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0" name="圓角矩形圖說文字 14"/>
            <p:cNvSpPr/>
            <p:nvPr/>
          </p:nvSpPr>
          <p:spPr>
            <a:xfrm>
              <a:off x="136106" y="840946"/>
              <a:ext cx="2059630" cy="741113"/>
            </a:xfrm>
            <a:prstGeom prst="wedgeRoundRectCallout">
              <a:avLst>
                <a:gd name="adj1" fmla="val 60048"/>
                <a:gd name="adj2" fmla="val 4763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 startAt="2"/>
              </a:pP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他</a:t>
              </a:r>
              <a:r>
                <a:rPr lang="en-US" altLang="zh-TW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/</a:t>
              </a: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她有</a:t>
              </a: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甚麼</a:t>
              </a:r>
              <a: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性格</a:t>
              </a: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特點</a:t>
              </a: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圓角矩形圖說文字 15"/>
            <p:cNvSpPr/>
            <p:nvPr/>
          </p:nvSpPr>
          <p:spPr>
            <a:xfrm flipH="1">
              <a:off x="136106" y="1626352"/>
              <a:ext cx="2203646" cy="854901"/>
            </a:xfrm>
            <a:prstGeom prst="wedgeRoundRectCallout">
              <a:avLst>
                <a:gd name="adj1" fmla="val -59294"/>
                <a:gd name="adj2" fmla="val -47184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 startAt="3"/>
              </a:pP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甚麼</a:t>
              </a:r>
              <a:r>
                <a:rPr lang="zh-TW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事例</a:t>
              </a: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能反映</a:t>
              </a:r>
              <a:r>
                <a:rPr lang="zh-TW" altLang="en-US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他</a:t>
              </a:r>
              <a:r>
                <a:rPr lang="en-US" altLang="zh-TW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/</a:t>
              </a:r>
              <a:r>
                <a:rPr lang="zh-TW" altLang="en-US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她</a:t>
              </a: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這種性格特點？</a:t>
              </a:r>
              <a:endParaRPr lang="en-GB" altLang="zh-HK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圓角矩形 26"/>
            <p:cNvSpPr/>
            <p:nvPr/>
          </p:nvSpPr>
          <p:spPr>
            <a:xfrm>
              <a:off x="150740" y="2525546"/>
              <a:ext cx="1133127" cy="93610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zh-TW" alt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性格特點和事例配合嗎？</a:t>
              </a:r>
            </a:p>
          </p:txBody>
        </p:sp>
        <p:sp>
          <p:nvSpPr>
            <p:cNvPr id="33" name="圓角矩形 31"/>
            <p:cNvSpPr/>
            <p:nvPr/>
          </p:nvSpPr>
          <p:spPr>
            <a:xfrm>
              <a:off x="1328672" y="2525619"/>
              <a:ext cx="936105" cy="9360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zh-TW" altLang="en-US" sz="16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事例清楚、仔細嗎</a:t>
              </a:r>
              <a:r>
                <a:rPr lang="en-US" altLang="zh-TW" sz="16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?</a:t>
              </a:r>
              <a:endParaRPr lang="zh-HK" altLang="en-US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pic>
        <p:nvPicPr>
          <p:cNvPr id="35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084" y="4954627"/>
            <a:ext cx="1175849" cy="1498709"/>
          </a:xfrm>
          <a:prstGeom prst="rect">
            <a:avLst/>
          </a:prstGeom>
        </p:spPr>
      </p:pic>
      <p:sp>
        <p:nvSpPr>
          <p:cNvPr id="36" name="圓角矩形圖說文字 22"/>
          <p:cNvSpPr/>
          <p:nvPr/>
        </p:nvSpPr>
        <p:spPr>
          <a:xfrm>
            <a:off x="4506255" y="4572500"/>
            <a:ext cx="3224080" cy="465527"/>
          </a:xfrm>
          <a:prstGeom prst="wedgeRoundRectCallout">
            <a:avLst>
              <a:gd name="adj1" fmla="val 57422"/>
              <a:gd name="adj2" fmla="val 44810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性格特點和事例配合嗎？</a:t>
            </a:r>
          </a:p>
        </p:txBody>
      </p:sp>
      <p:sp>
        <p:nvSpPr>
          <p:cNvPr id="37" name="圓角矩形圖說文字 33"/>
          <p:cNvSpPr/>
          <p:nvPr/>
        </p:nvSpPr>
        <p:spPr>
          <a:xfrm>
            <a:off x="4526507" y="5673615"/>
            <a:ext cx="3224080" cy="754743"/>
          </a:xfrm>
          <a:prstGeom prst="wedgeRoundRectCallout">
            <a:avLst>
              <a:gd name="adj1" fmla="val 59398"/>
              <a:gd name="adj2" fmla="val -2588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讓座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老婆婆能反映小美樂於助人。</a:t>
            </a:r>
            <a:endParaRPr lang="en-US" altLang="zh-CN" sz="2000" b="1" spc="50" dirty="0" smtClean="0">
              <a:ln w="9525" cmpd="sng">
                <a:solidFill>
                  <a:srgbClr val="00B05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8" name="Rounded Rectangular Callout 6"/>
          <p:cNvSpPr/>
          <p:nvPr/>
        </p:nvSpPr>
        <p:spPr>
          <a:xfrm>
            <a:off x="4520695" y="5153058"/>
            <a:ext cx="3195201" cy="425514"/>
          </a:xfrm>
          <a:prstGeom prst="wedgeRoundRectCallout">
            <a:avLst>
              <a:gd name="adj1" fmla="val 60477"/>
              <a:gd name="adj2" fmla="val 4919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HK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樂於助人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的意思是甚麼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endParaRPr lang="en-GB" altLang="zh-HK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2965" y="91157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HK" sz="28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</a:t>
            </a:r>
            <a:endParaRPr lang="zh-HK" altLang="en-US" sz="2800" spc="-3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Curved Down Arrow 3"/>
          <p:cNvSpPr/>
          <p:nvPr/>
        </p:nvSpPr>
        <p:spPr>
          <a:xfrm rot="20897535">
            <a:off x="5851818" y="276348"/>
            <a:ext cx="1402766" cy="421269"/>
          </a:xfrm>
          <a:prstGeom prst="curvedDownArrow">
            <a:avLst>
              <a:gd name="adj1" fmla="val 25000"/>
              <a:gd name="adj2" fmla="val 50000"/>
              <a:gd name="adj3" fmla="val 37882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" grpId="0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31</a:t>
            </a:fld>
            <a:endParaRPr lang="en-GB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E56EB2B-90F8-4E16-B3B4-8EC49CF51002}"/>
              </a:ext>
            </a:extLst>
          </p:cNvPr>
          <p:cNvSpPr txBox="1"/>
          <p:nvPr/>
        </p:nvSpPr>
        <p:spPr>
          <a:xfrm>
            <a:off x="2555776" y="884166"/>
            <a:ext cx="6408712" cy="35932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3900"/>
              </a:lnSpc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HK" sz="28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弟弟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乘坐地鐵，看見一位老婆婆沒有座位，她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馬上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站起來，對老婆婆說：「婆婆，這裏有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位，請您坐吧！</a:t>
            </a:r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老婆婆聽了，微笑着對她說：「謝謝你！」接着，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便扶老婆婆坐到座位上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橢圓 2"/>
          <p:cNvSpPr/>
          <p:nvPr/>
        </p:nvSpPr>
        <p:spPr>
          <a:xfrm>
            <a:off x="3240051" y="880174"/>
            <a:ext cx="936104" cy="58968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橢圓 2"/>
          <p:cNvSpPr/>
          <p:nvPr/>
        </p:nvSpPr>
        <p:spPr>
          <a:xfrm>
            <a:off x="5115977" y="894323"/>
            <a:ext cx="1512168" cy="58968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12" y="4854851"/>
            <a:ext cx="4186996" cy="153034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9" name="群組 30"/>
          <p:cNvGrpSpPr/>
          <p:nvPr/>
        </p:nvGrpSpPr>
        <p:grpSpPr>
          <a:xfrm>
            <a:off x="4103090" y="188640"/>
            <a:ext cx="3997302" cy="4203322"/>
            <a:chOff x="3990579" y="1133380"/>
            <a:chExt cx="3781278" cy="3547132"/>
          </a:xfrm>
        </p:grpSpPr>
        <p:grpSp>
          <p:nvGrpSpPr>
            <p:cNvPr id="21" name="群組 28"/>
            <p:cNvGrpSpPr/>
            <p:nvPr/>
          </p:nvGrpSpPr>
          <p:grpSpPr>
            <a:xfrm>
              <a:off x="3990579" y="1648733"/>
              <a:ext cx="3533749" cy="3031779"/>
              <a:chOff x="3990579" y="1648733"/>
              <a:chExt cx="3533749" cy="3031779"/>
            </a:xfrm>
          </p:grpSpPr>
          <p:sp>
            <p:nvSpPr>
              <p:cNvPr id="26" name="半框架 25"/>
              <p:cNvSpPr/>
              <p:nvPr/>
            </p:nvSpPr>
            <p:spPr>
              <a:xfrm>
                <a:off x="7206716" y="1648733"/>
                <a:ext cx="317612" cy="360040"/>
              </a:xfrm>
              <a:prstGeom prst="halfFram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半框架 27"/>
              <p:cNvSpPr/>
              <p:nvPr/>
            </p:nvSpPr>
            <p:spPr>
              <a:xfrm rot="10800000">
                <a:off x="3990579" y="4320472"/>
                <a:ext cx="317612" cy="360040"/>
              </a:xfrm>
              <a:prstGeom prst="halfFram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矩形 29"/>
            <p:cNvSpPr/>
            <p:nvPr/>
          </p:nvSpPr>
          <p:spPr>
            <a:xfrm>
              <a:off x="6971638" y="1133380"/>
              <a:ext cx="800219" cy="46166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endParaRPr lang="zh-TW" altLang="en-US" sz="27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7504" y="33177"/>
            <a:ext cx="2203646" cy="2364621"/>
            <a:chOff x="136106" y="116632"/>
            <a:chExt cx="2203646" cy="2364621"/>
          </a:xfrm>
        </p:grpSpPr>
        <p:sp>
          <p:nvSpPr>
            <p:cNvPr id="29" name="圓角矩形圖說文字 13"/>
            <p:cNvSpPr/>
            <p:nvPr/>
          </p:nvSpPr>
          <p:spPr>
            <a:xfrm>
              <a:off x="136106" y="116632"/>
              <a:ext cx="2059630" cy="630070"/>
            </a:xfrm>
            <a:prstGeom prst="wedgeRoundRectCallout">
              <a:avLst>
                <a:gd name="adj1" fmla="val 61491"/>
                <a:gd name="adj2" fmla="val 1815"/>
                <a:gd name="adj3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/>
              </a:pP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描寫對象是誰</a:t>
              </a:r>
              <a: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﹖</a:t>
              </a:r>
              <a:endParaRPr lang="en-GB" dirty="0">
                <a:solidFill>
                  <a:schemeClr val="bg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0" name="圓角矩形圖說文字 14"/>
            <p:cNvSpPr/>
            <p:nvPr/>
          </p:nvSpPr>
          <p:spPr>
            <a:xfrm>
              <a:off x="136106" y="840946"/>
              <a:ext cx="2059630" cy="741113"/>
            </a:xfrm>
            <a:prstGeom prst="wedgeRoundRectCallout">
              <a:avLst>
                <a:gd name="adj1" fmla="val 60048"/>
                <a:gd name="adj2" fmla="val 4763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 startAt="2"/>
              </a:pP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他</a:t>
              </a:r>
              <a:r>
                <a:rPr lang="en-US" altLang="zh-TW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/</a:t>
              </a: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她有</a:t>
              </a: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甚麼</a:t>
              </a:r>
              <a: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性格</a:t>
              </a: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特點</a:t>
              </a: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圓角矩形圖說文字 15"/>
            <p:cNvSpPr/>
            <p:nvPr/>
          </p:nvSpPr>
          <p:spPr>
            <a:xfrm flipH="1">
              <a:off x="136106" y="1626352"/>
              <a:ext cx="2203646" cy="854901"/>
            </a:xfrm>
            <a:prstGeom prst="wedgeRoundRectCallout">
              <a:avLst>
                <a:gd name="adj1" fmla="val -59294"/>
                <a:gd name="adj2" fmla="val -47184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 startAt="3"/>
              </a:pP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甚麼</a:t>
              </a:r>
              <a:r>
                <a:rPr lang="zh-TW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事例</a:t>
              </a: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能反映</a:t>
              </a:r>
              <a:r>
                <a:rPr lang="zh-TW" altLang="en-US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他</a:t>
              </a:r>
              <a:r>
                <a:rPr lang="en-US" altLang="zh-TW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/</a:t>
              </a:r>
              <a:r>
                <a:rPr lang="zh-TW" altLang="en-US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她</a:t>
              </a: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這種性格特點？</a:t>
              </a:r>
              <a:endParaRPr lang="en-GB" altLang="zh-HK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5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084" y="4954627"/>
            <a:ext cx="1175849" cy="1498709"/>
          </a:xfrm>
          <a:prstGeom prst="rect">
            <a:avLst/>
          </a:prstGeom>
        </p:spPr>
      </p:pic>
      <p:sp>
        <p:nvSpPr>
          <p:cNvPr id="34" name="圓角矩形 31"/>
          <p:cNvSpPr/>
          <p:nvPr/>
        </p:nvSpPr>
        <p:spPr>
          <a:xfrm>
            <a:off x="1290464" y="2442164"/>
            <a:ext cx="936104" cy="936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、仔細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嗎</a:t>
            </a:r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HK" altLang="en-US" sz="1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9" name="圓角矩形 26"/>
          <p:cNvSpPr/>
          <p:nvPr/>
        </p:nvSpPr>
        <p:spPr>
          <a:xfrm>
            <a:off x="122252" y="2453790"/>
            <a:ext cx="1133127" cy="9361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性格特點和事例配合嗎？</a:t>
            </a:r>
          </a:p>
        </p:txBody>
      </p:sp>
      <p:sp>
        <p:nvSpPr>
          <p:cNvPr id="40" name="圓角矩形圖說文字 23"/>
          <p:cNvSpPr/>
          <p:nvPr/>
        </p:nvSpPr>
        <p:spPr>
          <a:xfrm>
            <a:off x="4572000" y="4532923"/>
            <a:ext cx="3456384" cy="733536"/>
          </a:xfrm>
          <a:prstGeom prst="wedgeRoundRectCallout">
            <a:avLst>
              <a:gd name="adj1" fmla="val 54655"/>
              <a:gd name="adj2" fmla="val 4978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作者描寫了</a:t>
            </a:r>
            <a:r>
              <a:rPr lang="zh-TW" altLang="en-US" sz="2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20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的甚麼動作</a:t>
            </a:r>
            <a:r>
              <a:rPr lang="en-US" altLang="zh-TW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行為來突顯她「樂於助人」</a:t>
            </a:r>
            <a:r>
              <a:rPr lang="en-US" altLang="zh-TW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grpSp>
        <p:nvGrpSpPr>
          <p:cNvPr id="41" name="群組 5"/>
          <p:cNvGrpSpPr/>
          <p:nvPr/>
        </p:nvGrpSpPr>
        <p:grpSpPr>
          <a:xfrm>
            <a:off x="4572000" y="5313063"/>
            <a:ext cx="3266727" cy="1132234"/>
            <a:chOff x="4603032" y="5379318"/>
            <a:chExt cx="3281856" cy="1279034"/>
          </a:xfrm>
        </p:grpSpPr>
        <p:sp>
          <p:nvSpPr>
            <p:cNvPr id="42" name="圓角矩形圖說文字 12"/>
            <p:cNvSpPr/>
            <p:nvPr/>
          </p:nvSpPr>
          <p:spPr>
            <a:xfrm>
              <a:off x="4603032" y="5379318"/>
              <a:ext cx="3281856" cy="1279034"/>
            </a:xfrm>
            <a:prstGeom prst="wedgeRoundRectCallout">
              <a:avLst>
                <a:gd name="adj1" fmla="val 59226"/>
                <a:gd name="adj2" fmla="val 14925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20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作者用了</a:t>
              </a:r>
              <a:r>
                <a:rPr lang="zh-TW" altLang="zh-HK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乘坐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TW" altLang="zh-HK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看見</a:t>
              </a:r>
              <a:r>
                <a:rPr lang="zh-TW" altLang="en-US" sz="20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CN" altLang="en-US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站起來</a:t>
              </a:r>
              <a:r>
                <a:rPr lang="zh-TW" altLang="en-US" sz="20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CN" altLang="en-US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說</a:t>
              </a:r>
              <a:r>
                <a:rPr lang="zh-TW" altLang="en-US" sz="20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CN" altLang="en-US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扶</a:t>
              </a:r>
              <a:r>
                <a:rPr lang="zh-TW" altLang="en-US" sz="20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等</a:t>
              </a:r>
              <a:r>
                <a:rPr lang="zh-TW" altLang="en-US" sz="20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動作，</a:t>
              </a:r>
              <a:r>
                <a:rPr lang="zh-TW" altLang="en-US" sz="20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仔細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描寫</a:t>
              </a:r>
              <a:r>
                <a:rPr lang="zh-TW" altLang="en-US" sz="2000" u="sng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小美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的助人行為。</a:t>
              </a:r>
              <a:endParaRPr lang="en-US" altLang="zh-CN" sz="2000" b="1" spc="50" dirty="0" smtClean="0">
                <a:ln w="9525" cmpd="sng">
                  <a:solidFill>
                    <a:srgbClr val="00B05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3" name="矩形 2"/>
            <p:cNvSpPr/>
            <p:nvPr/>
          </p:nvSpPr>
          <p:spPr>
            <a:xfrm>
              <a:off x="6547556" y="5928177"/>
              <a:ext cx="578732" cy="345928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44" name="矩形 1"/>
          <p:cNvSpPr/>
          <p:nvPr/>
        </p:nvSpPr>
        <p:spPr>
          <a:xfrm>
            <a:off x="4752554" y="1411090"/>
            <a:ext cx="954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乘坐</a:t>
            </a:r>
            <a:endParaRPr lang="en-US" sz="2800" b="1" dirty="0"/>
          </a:p>
        </p:txBody>
      </p:sp>
      <p:sp>
        <p:nvSpPr>
          <p:cNvPr id="45" name="矩形 3"/>
          <p:cNvSpPr/>
          <p:nvPr/>
        </p:nvSpPr>
        <p:spPr>
          <a:xfrm>
            <a:off x="6588224" y="142801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看見</a:t>
            </a:r>
            <a:endParaRPr lang="en-US" sz="2800" b="1" dirty="0"/>
          </a:p>
        </p:txBody>
      </p:sp>
      <p:sp>
        <p:nvSpPr>
          <p:cNvPr id="46" name="矩形 4"/>
          <p:cNvSpPr/>
          <p:nvPr/>
        </p:nvSpPr>
        <p:spPr>
          <a:xfrm>
            <a:off x="6228184" y="1916832"/>
            <a:ext cx="1481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站起來</a:t>
            </a:r>
            <a:endParaRPr lang="en-US" sz="2800" b="1" dirty="0"/>
          </a:p>
        </p:txBody>
      </p:sp>
      <p:sp>
        <p:nvSpPr>
          <p:cNvPr id="47" name="矩形 9"/>
          <p:cNvSpPr/>
          <p:nvPr/>
        </p:nvSpPr>
        <p:spPr>
          <a:xfrm>
            <a:off x="6959226" y="338989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</a:t>
            </a:r>
            <a:endParaRPr lang="en-US" sz="2800" b="1" dirty="0"/>
          </a:p>
        </p:txBody>
      </p:sp>
      <p:sp>
        <p:nvSpPr>
          <p:cNvPr id="48" name="矩形 7"/>
          <p:cNvSpPr/>
          <p:nvPr/>
        </p:nvSpPr>
        <p:spPr>
          <a:xfrm>
            <a:off x="2948141" y="241159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336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0" grpId="0" animBg="1"/>
      <p:bldP spid="44" grpId="0"/>
      <p:bldP spid="45" grpId="0"/>
      <p:bldP spid="46" grpId="0"/>
      <p:bldP spid="47" grpId="0"/>
      <p:bldP spid="4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38735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寫作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人物描寫小練筆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二</a:t>
            </a:r>
            <a:r>
              <a:rPr lang="en-US" altLang="zh-TW" b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zh-HK" altLang="en-US" b="1" dirty="0"/>
              <a:t>角色扮</a:t>
            </a:r>
            <a:r>
              <a:rPr lang="zh-TW" altLang="en-US" b="1" dirty="0"/>
              <a:t>演</a:t>
            </a:r>
            <a:endParaRPr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1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EA576A7-4A64-4DD3-92AA-E0C541092D40}"/>
              </a:ext>
            </a:extLst>
          </p:cNvPr>
          <p:cNvSpPr txBox="1"/>
          <p:nvPr/>
        </p:nvSpPr>
        <p:spPr>
          <a:xfrm>
            <a:off x="5237490" y="733592"/>
            <a:ext cx="2646878" cy="4616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圖中的主角是誰？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9DC061A-8265-488F-9C77-331E2ACEB1DA}"/>
              </a:ext>
            </a:extLst>
          </p:cNvPr>
          <p:cNvSpPr txBox="1"/>
          <p:nvPr/>
        </p:nvSpPr>
        <p:spPr>
          <a:xfrm>
            <a:off x="5231181" y="1554769"/>
            <a:ext cx="3262432" cy="46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她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性格</a:t>
            </a:r>
            <a:r>
              <a:rPr lang="zh-HK" altLang="zh-HK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特點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是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甚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麼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？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7967F72-5C69-4690-9784-92856D601951}"/>
              </a:ext>
            </a:extLst>
          </p:cNvPr>
          <p:cNvSpPr txBox="1"/>
          <p:nvPr/>
        </p:nvSpPr>
        <p:spPr>
          <a:xfrm>
            <a:off x="5237490" y="2411747"/>
            <a:ext cx="2646878" cy="83099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她做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事情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CN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24" name="投影片編號版面配置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" name="圓角矩形圖說文字 24"/>
          <p:cNvSpPr/>
          <p:nvPr/>
        </p:nvSpPr>
        <p:spPr>
          <a:xfrm>
            <a:off x="179512" y="5306034"/>
            <a:ext cx="3196826" cy="1147081"/>
          </a:xfrm>
          <a:prstGeom prst="wedgeRoundRectCallout">
            <a:avLst>
              <a:gd name="adj1" fmla="val 55863"/>
              <a:gd name="adj2" fmla="val -5919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想像自己是圖中的人物，</a:t>
            </a:r>
            <a:r>
              <a:rPr lang="zh-TW" altLang="en-US" sz="2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說出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事情的起因、經過及結果。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28" name="標題 1"/>
          <p:cNvSpPr txBox="1">
            <a:spLocks/>
          </p:cNvSpPr>
          <p:nvPr/>
        </p:nvSpPr>
        <p:spPr>
          <a:xfrm>
            <a:off x="35496" y="17486"/>
            <a:ext cx="370919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角色扮演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+mj-cs"/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208" y="871106"/>
            <a:ext cx="2442522" cy="2127151"/>
          </a:xfrm>
          <a:prstGeom prst="rect">
            <a:avLst/>
          </a:prstGeom>
        </p:spPr>
      </p:pic>
      <p:pic>
        <p:nvPicPr>
          <p:cNvPr id="1026" name="Picture 2" descr="路不拾遺(前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1" y="888081"/>
            <a:ext cx="2281670" cy="2090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圓角矩形圖說文字 17"/>
          <p:cNvSpPr/>
          <p:nvPr/>
        </p:nvSpPr>
        <p:spPr>
          <a:xfrm>
            <a:off x="236282" y="3523487"/>
            <a:ext cx="2887918" cy="1739629"/>
          </a:xfrm>
          <a:prstGeom prst="wedgeRoundRectCallout">
            <a:avLst>
              <a:gd name="adj1" fmla="val 69028"/>
              <a:gd name="adj2" fmla="val 3418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zh-TW" altLang="en-US" sz="2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請一位</a:t>
            </a:r>
            <a:r>
              <a:rPr lang="zh-TW" altLang="en-US" sz="2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同學扮演</a:t>
            </a:r>
            <a:r>
              <a:rPr lang="zh-TW" altLang="en-US" sz="2200" u="sng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2200" u="sng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</a:t>
            </a:r>
            <a:r>
              <a:rPr lang="zh-TW" altLang="en-US" sz="2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另一位扮演警察</a:t>
            </a:r>
            <a:r>
              <a:rPr lang="zh-TW" altLang="en-US" sz="2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，觀看</a:t>
            </a:r>
            <a:r>
              <a:rPr lang="zh-TW" altLang="en-US" sz="2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</a:t>
            </a:r>
            <a:r>
              <a:rPr lang="zh-TW" altLang="en-US" sz="2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的表演，並留意當中情節</a:t>
            </a:r>
            <a:r>
              <a:rPr lang="zh-TW" altLang="en-US" sz="2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FF00F4F-D3D3-44CB-8733-D792C4BADF52}"/>
              </a:ext>
            </a:extLst>
          </p:cNvPr>
          <p:cNvSpPr txBox="1"/>
          <p:nvPr/>
        </p:nvSpPr>
        <p:spPr>
          <a:xfrm>
            <a:off x="124538" y="3011912"/>
            <a:ext cx="800219" cy="4616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小青</a:t>
            </a:r>
            <a:endParaRPr kumimoji="0" lang="zh-HK" altLang="en-U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FF00F4F-D3D3-44CB-8733-D792C4BADF52}"/>
              </a:ext>
            </a:extLst>
          </p:cNvPr>
          <p:cNvSpPr txBox="1"/>
          <p:nvPr/>
        </p:nvSpPr>
        <p:spPr>
          <a:xfrm>
            <a:off x="4240719" y="396374"/>
            <a:ext cx="800219" cy="4616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警察</a:t>
            </a:r>
            <a:endParaRPr kumimoji="0" lang="zh-HK" altLang="en-US" sz="24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5057" y="3693061"/>
            <a:ext cx="4876214" cy="2418802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376338" y="4835623"/>
            <a:ext cx="1206993" cy="15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6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5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34</a:t>
            </a:fld>
            <a:endParaRPr lang="en-GB"/>
          </a:p>
        </p:txBody>
      </p:sp>
      <p:sp>
        <p:nvSpPr>
          <p:cNvPr id="5" name="圓角矩形圖說文字 4"/>
          <p:cNvSpPr/>
          <p:nvPr/>
        </p:nvSpPr>
        <p:spPr>
          <a:xfrm>
            <a:off x="3491880" y="2060848"/>
            <a:ext cx="5040560" cy="1656184"/>
          </a:xfrm>
          <a:prstGeom prst="wedgeRoundRectCallout">
            <a:avLst>
              <a:gd name="adj1" fmla="val -55531"/>
              <a:gd name="adj2" fmla="val 3587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我們把剛才的情節寫下吧！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835696" y="2348880"/>
            <a:ext cx="2215105" cy="282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9ADB886-49E2-4D6D-A459-47CEB520FDAB}"/>
              </a:ext>
            </a:extLst>
          </p:cNvPr>
          <p:cNvSpPr/>
          <p:nvPr/>
        </p:nvSpPr>
        <p:spPr>
          <a:xfrm>
            <a:off x="5234790" y="111344"/>
            <a:ext cx="365769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b="1" u="sng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自我修訂</a:t>
            </a:r>
            <a:endParaRPr lang="en-US" altLang="zh-TW" b="1" u="sng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  <a:sym typeface="Wingdings 2" panose="05020102010507070707" pitchFamily="18" charset="2"/>
            </a:endParaRPr>
          </a:p>
          <a:p>
            <a:pPr algn="ctr"/>
            <a:endParaRPr lang="en-US" altLang="zh-TW" b="1" u="sng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  <a:sym typeface="Wingdings 2" panose="05020102010507070707" pitchFamily="18" charset="2"/>
            </a:endParaRPr>
          </a:p>
          <a:p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</a:t>
            </a:r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夠找出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主角</a:t>
            </a:r>
            <a:endParaRPr lang="zh-TW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</a:t>
            </a:r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HK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寫出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zh-HK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特點</a:t>
            </a:r>
            <a:endParaRPr lang="zh-TW" altLang="zh-HK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行為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/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跟人物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zh-HK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特點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endParaRPr lang="zh-TW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en-US" altLang="zh-HK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描述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起因、經過、結果</a:t>
            </a:r>
            <a:endParaRPr lang="en-US" altLang="zh-TW" sz="1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C39A3DE-C0A3-49F4-9D46-609F5B9BA584}"/>
              </a:ext>
            </a:extLst>
          </p:cNvPr>
          <p:cNvSpPr txBox="1"/>
          <p:nvPr/>
        </p:nvSpPr>
        <p:spPr>
          <a:xfrm>
            <a:off x="330087" y="3501008"/>
            <a:ext cx="8562393" cy="28623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一個            </a:t>
            </a:r>
            <a:r>
              <a:rPr lang="zh-CN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的人。有一次</a:t>
            </a:r>
            <a:r>
              <a:rPr lang="zh-CN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HK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zh-HK" altLang="en-US" sz="1350" dirty="0"/>
          </a:p>
        </p:txBody>
      </p:sp>
      <p:sp>
        <p:nvSpPr>
          <p:cNvPr id="2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3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smtClean="0"/>
              <a:t>教育局教育心理服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35</a:t>
            </a:fld>
            <a:endParaRPr lang="en-GB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16E5BB12-C93E-4FD6-A9F7-39D1A64931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40385">
            <a:off x="7890333" y="644434"/>
            <a:ext cx="703231" cy="567582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9122"/>
            <a:ext cx="1711450" cy="1490472"/>
          </a:xfrm>
          <a:prstGeom prst="rect">
            <a:avLst/>
          </a:prstGeom>
        </p:spPr>
      </p:pic>
      <p:pic>
        <p:nvPicPr>
          <p:cNvPr id="14" name="Picture 2" descr="路不拾遺(前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005"/>
            <a:ext cx="1628406" cy="14921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866" y="1846676"/>
            <a:ext cx="4186996" cy="153034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6676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611560" y="342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/>
              <a:t>寫作：人物描寫工作紙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zh-TW" sz="3600" b="1" dirty="0"/>
              <a:t>〈</a:t>
            </a:r>
            <a:r>
              <a:rPr lang="zh-TW" altLang="en-US" sz="3600" b="1" dirty="0" smtClean="0"/>
              <a:t>一位我最尊敬的人</a:t>
            </a:r>
            <a:r>
              <a:rPr lang="en-US" altLang="zh-TW" sz="3600" b="1" dirty="0"/>
              <a:t>〉</a:t>
            </a:r>
            <a:endParaRPr lang="en-US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736465"/>
            <a:ext cx="7056784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zh-TW" altLang="en-US" b="1" dirty="0" smtClean="0"/>
              <a:t> 外貌描寫</a:t>
            </a:r>
            <a:endParaRPr lang="en-US" altLang="zh-TW" b="1" dirty="0" smtClean="0"/>
          </a:p>
          <a:p>
            <a:pPr marL="538163" indent="-538163">
              <a:buNone/>
              <a:defRPr/>
            </a:pPr>
            <a:r>
              <a:rPr lang="en-US" altLang="zh-TW" b="1" dirty="0" smtClean="0"/>
              <a:t>     </a:t>
            </a:r>
            <a:r>
              <a:rPr lang="zh-TW" altLang="en-US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仔細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</a:rPr>
              <a:t>地描寫你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</a:rPr>
              <a:t>最尊敬的人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</a:rPr>
              <a:t>的外貌，形象</a:t>
            </a:r>
            <a:r>
              <a:rPr lang="zh-TW" altLang="en-US" dirty="0" smtClean="0">
                <a:solidFill>
                  <a:srgbClr val="000000"/>
                </a:solidFill>
                <a:latin typeface="標楷體" panose="03000509000000000000" pitchFamily="65" charset="-120"/>
              </a:rPr>
              <a:t>要具體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</a:rPr>
              <a:t>鮮明</a:t>
            </a:r>
            <a:endParaRPr lang="en-US" altLang="zh-TW" b="1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zh-TW" altLang="en-US" b="1" dirty="0" smtClean="0"/>
              <a:t>性格</a:t>
            </a:r>
            <a:r>
              <a:rPr lang="zh-TW" altLang="en-US" b="1" dirty="0"/>
              <a:t>特點描寫</a:t>
            </a:r>
            <a:endParaRPr lang="en-US" dirty="0"/>
          </a:p>
          <a:p>
            <a:pPr marL="538163" indent="-538163">
              <a:buNone/>
              <a:defRPr/>
            </a:pPr>
            <a:r>
              <a:rPr lang="zh-TW" altLang="en-US" b="1" dirty="0" smtClean="0"/>
              <a:t>    </a:t>
            </a:r>
            <a:r>
              <a:rPr lang="en-US" altLang="zh-TW" b="1" dirty="0"/>
              <a:t> </a:t>
            </a:r>
            <a:r>
              <a:rPr lang="zh-TW" altLang="en-US" dirty="0" smtClean="0"/>
              <a:t>所選人物有甚麼性格特點值得你    尊敬他</a:t>
            </a:r>
            <a:r>
              <a:rPr lang="en-US" altLang="zh-TW" dirty="0" smtClean="0"/>
              <a:t>/</a:t>
            </a:r>
            <a:r>
              <a:rPr lang="zh-TW" altLang="en-US" dirty="0" smtClean="0"/>
              <a:t>她</a:t>
            </a:r>
            <a:r>
              <a:rPr lang="en-US" altLang="zh-TW" dirty="0" smtClean="0"/>
              <a:t>﹖</a:t>
            </a:r>
            <a:endParaRPr lang="en-US" altLang="zh-TW" b="1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zh-TW" altLang="en-US" b="1" dirty="0" smtClean="0"/>
              <a:t>他</a:t>
            </a:r>
            <a:r>
              <a:rPr lang="zh-TW" altLang="en-US" b="1" dirty="0"/>
              <a:t>有</a:t>
            </a:r>
            <a:r>
              <a:rPr lang="zh-TW" altLang="en-US" b="1" dirty="0" smtClean="0"/>
              <a:t>甚麼性格特點值得</a:t>
            </a:r>
            <a:r>
              <a:rPr lang="zh-TW" altLang="en-US" b="1" dirty="0"/>
              <a:t>你</a:t>
            </a:r>
            <a:r>
              <a:rPr lang="zh-TW" altLang="en-US" b="1" dirty="0" smtClean="0"/>
              <a:t>學習？</a:t>
            </a:r>
            <a:endParaRPr lang="en-US" dirty="0"/>
          </a:p>
        </p:txBody>
      </p:sp>
      <p:sp>
        <p:nvSpPr>
          <p:cNvPr id="13316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r>
              <a:rPr lang="zh-HK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單元三 描寫單元</a:t>
            </a:r>
            <a:r>
              <a:rPr lang="en-US" altLang="zh-HK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(</a:t>
            </a:r>
            <a:r>
              <a:rPr lang="zh-HK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人物</a:t>
            </a:r>
            <a:r>
              <a:rPr lang="en-US" altLang="zh-HK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)(</a:t>
            </a:r>
            <a:r>
              <a:rPr lang="zh-HK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寫作</a:t>
            </a:r>
            <a:r>
              <a:rPr lang="en-US" altLang="zh-HK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)(</a:t>
            </a:r>
            <a:r>
              <a:rPr lang="zh-HK" altLang="en-US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高</a:t>
            </a:r>
            <a:r>
              <a:rPr lang="en-US" altLang="zh-HK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)</a:t>
            </a:r>
            <a:endParaRPr lang="en-US" altLang="zh-TW" smtClean="0">
              <a:solidFill>
                <a:srgbClr val="000000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13317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教育局教育心理服務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(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新界東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)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組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©2019</a:t>
            </a:r>
          </a:p>
        </p:txBody>
      </p:sp>
      <p:sp>
        <p:nvSpPr>
          <p:cNvPr id="1331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fld id="{CDF93120-13B0-4ECC-8E16-254EEA2346E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pPr/>
              <a:t>36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pic>
        <p:nvPicPr>
          <p:cNvPr id="10" name="圖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0552" y="3336705"/>
            <a:ext cx="956528" cy="116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357" y="620688"/>
            <a:ext cx="5906115" cy="6056741"/>
          </a:xfrm>
          <a:prstGeom prst="rect">
            <a:avLst/>
          </a:prstGeom>
        </p:spPr>
      </p:pic>
      <p:sp>
        <p:nvSpPr>
          <p:cNvPr id="7" name="圓角矩形圖說文字 6"/>
          <p:cNvSpPr/>
          <p:nvPr/>
        </p:nvSpPr>
        <p:spPr>
          <a:xfrm>
            <a:off x="323528" y="4019613"/>
            <a:ext cx="2448867" cy="864096"/>
          </a:xfrm>
          <a:prstGeom prst="wedgeRoundRectCallout">
            <a:avLst>
              <a:gd name="adj1" fmla="val 2767"/>
              <a:gd name="adj2" fmla="val 7765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可用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文字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記下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繪畫描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的動作</a:t>
            </a:r>
            <a:r>
              <a:rPr lang="zh-HK" altLang="zh-HK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4843983"/>
            <a:ext cx="1186254" cy="151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標題 1"/>
          <p:cNvSpPr txBox="1">
            <a:spLocks/>
          </p:cNvSpPr>
          <p:nvPr/>
        </p:nvSpPr>
        <p:spPr bwMode="auto">
          <a:xfrm>
            <a:off x="280988" y="116632"/>
            <a:ext cx="85820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b="1" dirty="0" smtClean="0"/>
              <a:t>寫作工作紙：</a:t>
            </a:r>
            <a:r>
              <a:rPr lang="en-US" altLang="zh-TW" b="1" dirty="0"/>
              <a:t>〈</a:t>
            </a:r>
            <a:r>
              <a:rPr lang="zh-TW" altLang="en-US" b="1" dirty="0"/>
              <a:t>一個我最尊敬的人</a:t>
            </a:r>
            <a:r>
              <a:rPr lang="en-US" altLang="zh-TW" b="1" dirty="0"/>
              <a:t>〉</a:t>
            </a:r>
          </a:p>
        </p:txBody>
      </p:sp>
    </p:spTree>
    <p:extLst>
      <p:ext uri="{BB962C8B-B14F-4D97-AF65-F5344CB8AC3E}">
        <p14:creationId xmlns:p14="http://schemas.microsoft.com/office/powerpoint/2010/main" val="27126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38</a:t>
            </a:fld>
            <a:endParaRPr lang="en-GB"/>
          </a:p>
        </p:txBody>
      </p:sp>
      <p:grpSp>
        <p:nvGrpSpPr>
          <p:cNvPr id="8" name="群組 7"/>
          <p:cNvGrpSpPr/>
          <p:nvPr/>
        </p:nvGrpSpPr>
        <p:grpSpPr>
          <a:xfrm>
            <a:off x="971600" y="193058"/>
            <a:ext cx="6984777" cy="1257415"/>
            <a:chOff x="2038518" y="4068189"/>
            <a:chExt cx="4429703" cy="1257415"/>
          </a:xfrm>
        </p:grpSpPr>
        <p:sp>
          <p:nvSpPr>
            <p:cNvPr id="9" name="圓角矩形圖說文字 8"/>
            <p:cNvSpPr/>
            <p:nvPr/>
          </p:nvSpPr>
          <p:spPr>
            <a:xfrm>
              <a:off x="2645142" y="4068189"/>
              <a:ext cx="3823079" cy="1257415"/>
            </a:xfrm>
            <a:prstGeom prst="wedgeRoundRectCallout">
              <a:avLst>
                <a:gd name="adj1" fmla="val -53602"/>
                <a:gd name="adj2" fmla="val -15950"/>
                <a:gd name="adj3" fmla="val 16667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自評及互評後，在寫作工作紙</a:t>
              </a:r>
              <a:r>
                <a:rPr lang="zh-TW" altLang="en-US" sz="2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補充</a:t>
              </a:r>
              <a:r>
                <a:rPr lang="zh-TW" altLang="en-US" sz="2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或</a:t>
              </a:r>
              <a:r>
                <a:rPr lang="zh-TW" altLang="en-US" sz="2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重寫</a:t>
              </a:r>
              <a:r>
                <a:rPr lang="zh-TW" altLang="en-US" sz="2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內容不足的地方，</a:t>
              </a:r>
              <a:r>
                <a:rPr lang="zh-TW" altLang="en-US" sz="22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並</a:t>
              </a:r>
              <a:r>
                <a:rPr lang="zh-TW" altLang="en-US" sz="2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修飾文句</a:t>
              </a:r>
              <a:r>
                <a:rPr lang="zh-TW" altLang="en-US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10" name="圖片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38518" y="4138441"/>
              <a:ext cx="606624" cy="1168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17451"/>
          <a:stretch/>
        </p:blipFill>
        <p:spPr>
          <a:xfrm>
            <a:off x="457200" y="1710439"/>
            <a:ext cx="8496944" cy="459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4</a:t>
            </a:fld>
            <a:endParaRPr lang="en-GB"/>
          </a:p>
        </p:txBody>
      </p:sp>
      <p:sp>
        <p:nvSpPr>
          <p:cNvPr id="5" name="Cloud Callout 4"/>
          <p:cNvSpPr/>
          <p:nvPr/>
        </p:nvSpPr>
        <p:spPr>
          <a:xfrm>
            <a:off x="683568" y="620688"/>
            <a:ext cx="7488832" cy="2232248"/>
          </a:xfrm>
          <a:prstGeom prst="cloudCallout">
            <a:avLst>
              <a:gd name="adj1" fmla="val -37031"/>
              <a:gd name="adj2" fmla="val 8276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祖父糾正我的坐姿，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是常常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發生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endParaRPr lang="zh-HK" altLang="en-US" sz="3200" dirty="0"/>
          </a:p>
        </p:txBody>
      </p:sp>
      <p:sp>
        <p:nvSpPr>
          <p:cNvPr id="6" name="Cloud Callout 5"/>
          <p:cNvSpPr/>
          <p:nvPr/>
        </p:nvSpPr>
        <p:spPr>
          <a:xfrm>
            <a:off x="1475656" y="3212976"/>
            <a:ext cx="7488832" cy="2232248"/>
          </a:xfrm>
          <a:prstGeom prst="cloudCallout">
            <a:avLst>
              <a:gd name="adj1" fmla="val 39922"/>
              <a:gd name="adj2" fmla="val 632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」被祖父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厲聲地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訓斥，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也是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常常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發生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413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方塊 13"/>
          <p:cNvSpPr txBox="1"/>
          <p:nvPr/>
        </p:nvSpPr>
        <p:spPr>
          <a:xfrm>
            <a:off x="475295" y="4267542"/>
            <a:ext cx="3728004" cy="5069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</a:t>
            </a:r>
            <a:r>
              <a:rPr 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常發生      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有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代表性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4344" y="102166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兩類事例</a:t>
            </a:r>
            <a:endParaRPr lang="en-GB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5</a:t>
            </a:fld>
            <a:endParaRPr lang="en-GB"/>
          </a:p>
        </p:txBody>
      </p:sp>
      <p:grpSp>
        <p:nvGrpSpPr>
          <p:cNvPr id="33" name="群組 32"/>
          <p:cNvGrpSpPr/>
          <p:nvPr/>
        </p:nvGrpSpPr>
        <p:grpSpPr>
          <a:xfrm>
            <a:off x="274344" y="1417638"/>
            <a:ext cx="5732276" cy="4875662"/>
            <a:chOff x="1576028" y="1417638"/>
            <a:chExt cx="5732276" cy="4531642"/>
          </a:xfrm>
        </p:grpSpPr>
        <p:sp>
          <p:nvSpPr>
            <p:cNvPr id="8" name="圓角矩形 7"/>
            <p:cNvSpPr/>
            <p:nvPr/>
          </p:nvSpPr>
          <p:spPr>
            <a:xfrm>
              <a:off x="1576028" y="1417638"/>
              <a:ext cx="5732276" cy="453164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2159732" y="1559479"/>
              <a:ext cx="4608512" cy="600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HK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性格</a:t>
              </a:r>
              <a:r>
                <a:rPr lang="zh-TW" altLang="zh-HK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特點：＿＿＿＿＿＿＿</a:t>
              </a:r>
            </a:p>
            <a:p>
              <a:r>
                <a:rPr lang="zh-TW" altLang="zh-HK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r>
                <a:rPr lang="zh-TW" altLang="zh-HK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  <a:endParaRPr lang="zh-TW" altLang="zh-HK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1691680" y="2259237"/>
              <a:ext cx="5544616" cy="3236443"/>
              <a:chOff x="1691680" y="2636913"/>
              <a:chExt cx="5544616" cy="3236443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691680" y="2636913"/>
                <a:ext cx="5544616" cy="32364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zh-TW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Arial Unicode MS"/>
                    <a:ea typeface="微軟正黑體" panose="020B0604030504040204" pitchFamily="34" charset="-120"/>
                    <a:cs typeface="微軟正黑體" panose="020B0604030504040204" pitchFamily="34" charset="-120"/>
                  </a:rPr>
                  <a:t> </a:t>
                </a:r>
                <a:endParaRPr lang="zh-TW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Arial Unicode MS"/>
                </a:endParaRPr>
              </a:p>
            </p:txBody>
          </p:sp>
          <p:sp>
            <p:nvSpPr>
              <p:cNvPr id="24" name="文字方塊 13"/>
              <p:cNvSpPr txBox="1"/>
              <p:nvPr/>
            </p:nvSpPr>
            <p:spPr>
              <a:xfrm>
                <a:off x="1736456" y="2708920"/>
                <a:ext cx="3728004" cy="4711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zh-TW" altLang="en-US" b="1" dirty="0" smtClean="0">
                    <a:latin typeface="標楷體" panose="03000509000000000000" pitchFamily="65" charset="-120"/>
                    <a:ea typeface="標楷體" panose="03000509000000000000" pitchFamily="65" charset="-120"/>
                    <a:sym typeface="Wingdings" panose="05000000000000000000" pitchFamily="2" charset="2"/>
                  </a:rPr>
                  <a:t></a:t>
                </a:r>
                <a:r>
                  <a:rPr lang="zh-TW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常</a:t>
                </a:r>
                <a:r>
                  <a:rPr lang="zh-TW" altLang="en-US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常發生       </a:t>
                </a:r>
                <a:r>
                  <a:rPr lang="zh-TW" altLang="en-US" b="1" dirty="0" smtClean="0">
                    <a:latin typeface="標楷體" panose="03000509000000000000" pitchFamily="65" charset="-120"/>
                    <a:ea typeface="標楷體" panose="03000509000000000000" pitchFamily="65" charset="-120"/>
                    <a:sym typeface="Wingdings" panose="05000000000000000000" pitchFamily="2" charset="2"/>
                  </a:rPr>
                  <a:t>有</a:t>
                </a:r>
                <a:r>
                  <a:rPr lang="zh-TW" altLang="en-US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代表性</a:t>
                </a:r>
                <a:r>
                  <a:rPr lang="zh-TW" altLang="zh-HK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：</a:t>
                </a:r>
                <a:endParaRPr lang="zh-TW" b="1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sp>
        <p:nvSpPr>
          <p:cNvPr id="31" name="矩形 30"/>
          <p:cNvSpPr/>
          <p:nvPr/>
        </p:nvSpPr>
        <p:spPr>
          <a:xfrm>
            <a:off x="2133979" y="1513313"/>
            <a:ext cx="8974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嚴厲</a:t>
            </a:r>
            <a:endParaRPr lang="zh-TW" altLang="en-US" sz="2000" dirty="0">
              <a:solidFill>
                <a:srgbClr val="FF0000"/>
              </a:solidFill>
              <a:ea typeface="標楷體" panose="03000509000000000000" pitchFamily="65" charset="-120"/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6134912" y="1273583"/>
            <a:ext cx="2808099" cy="5254585"/>
            <a:chOff x="6134912" y="1273583"/>
            <a:chExt cx="2808099" cy="5254585"/>
          </a:xfrm>
        </p:grpSpPr>
        <p:pic>
          <p:nvPicPr>
            <p:cNvPr id="35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5871" y="4874431"/>
              <a:ext cx="1297140" cy="1653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圓角矩形圖說文字 36"/>
            <p:cNvSpPr/>
            <p:nvPr/>
          </p:nvSpPr>
          <p:spPr>
            <a:xfrm>
              <a:off x="6134912" y="1273583"/>
              <a:ext cx="2664594" cy="1150938"/>
            </a:xfrm>
            <a:prstGeom prst="wedgeRoundRectCallout">
              <a:avLst>
                <a:gd name="adj1" fmla="val 35543"/>
                <a:gd name="adj2" fmla="val 64591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PMingLiU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zh-TW" altLang="en-US" sz="2400" dirty="0" smtClean="0">
                  <a:solidFill>
                    <a:srgbClr val="0000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你還記得事例</a:t>
              </a:r>
              <a:endParaRPr lang="en-US" altLang="zh-TW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endParaRPr>
            </a:p>
            <a:p>
              <a:pPr eaLnBrk="1" hangingPunct="1">
                <a:defRPr/>
              </a:pPr>
              <a:r>
                <a:rPr lang="zh-TW" altLang="en-US" sz="2400" dirty="0" smtClean="0">
                  <a:solidFill>
                    <a:srgbClr val="0000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可分為哪兩類嗎</a:t>
              </a:r>
              <a:r>
                <a:rPr lang="en-US" altLang="zh-TW" sz="2400" dirty="0" smtClean="0">
                  <a:solidFill>
                    <a:srgbClr val="000000"/>
                  </a:solidFill>
                  <a:latin typeface="DFKai-SB" panose="03000509000000000000" pitchFamily="65" charset="-120"/>
                  <a:ea typeface="DFKai-SB" panose="03000509000000000000" pitchFamily="65" charset="-120"/>
                </a:rPr>
                <a:t>?</a:t>
              </a:r>
              <a:endParaRPr lang="en-GB" altLang="zh-HK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endParaRPr>
            </a:p>
          </p:txBody>
        </p:sp>
      </p:grpSp>
      <p:sp>
        <p:nvSpPr>
          <p:cNvPr id="39" name="Rounded Rectangular Callout 6"/>
          <p:cNvSpPr/>
          <p:nvPr/>
        </p:nvSpPr>
        <p:spPr>
          <a:xfrm>
            <a:off x="6197791" y="3837205"/>
            <a:ext cx="2554049" cy="1222185"/>
          </a:xfrm>
          <a:prstGeom prst="wedgeRoundRectCallout">
            <a:avLst>
              <a:gd name="adj1" fmla="val 28238"/>
              <a:gd name="adj2" fmla="val 7719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文中形容祖父的事例是屬於</a:t>
            </a:r>
            <a:r>
              <a:rPr kumimoji="1"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哪一類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你如何得知？</a:t>
            </a:r>
            <a:endParaRPr kumimoji="1" lang="en-GB" altLang="zh-HK" sz="2400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7200" y="2867159"/>
            <a:ext cx="54774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我總覺得祖父十分嚴厲</a:t>
            </a:r>
            <a:r>
              <a:rPr lang="zh-HK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他要求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我們寫字昤要挺直腰板。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每當他看到我坐姿不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正確，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便會糾正我的姿勢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8754" y="2358610"/>
            <a:ext cx="396470" cy="466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384488" y="4248155"/>
            <a:ext cx="396470" cy="466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2483768" y="3283841"/>
            <a:ext cx="624102" cy="311268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圓角矩形 29"/>
          <p:cNvSpPr/>
          <p:nvPr/>
        </p:nvSpPr>
        <p:spPr>
          <a:xfrm>
            <a:off x="475294" y="4618847"/>
            <a:ext cx="1000361" cy="265263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矩形 28"/>
          <p:cNvSpPr/>
          <p:nvPr/>
        </p:nvSpPr>
        <p:spPr>
          <a:xfrm>
            <a:off x="473868" y="4544423"/>
            <a:ext cx="53222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一次，他發現我伏在桌子上做功課，就立即走過來厲聲地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訓斥我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一頓。那次以後，我總是記得要保持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正確的坐姿。</a:t>
            </a:r>
            <a:endParaRPr lang="en-GB" altLang="zh-HK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文字方塊 13"/>
          <p:cNvSpPr txBox="1"/>
          <p:nvPr/>
        </p:nvSpPr>
        <p:spPr>
          <a:xfrm>
            <a:off x="6145073" y="2591827"/>
            <a:ext cx="2772067" cy="1078072"/>
          </a:xfrm>
          <a:prstGeom prst="cloudCallout">
            <a:avLst>
              <a:gd name="adj1" fmla="val 46182"/>
              <a:gd name="adj2" fmla="val 58983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常發生        </a:t>
            </a:r>
            <a:endParaRPr lang="en-US" altLang="zh-TW" sz="2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5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2.</a:t>
            </a:r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有</a:t>
            </a:r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代表性</a:t>
            </a:r>
            <a:endParaRPr 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710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/>
      <p:bldP spid="26" grpId="0"/>
      <p:bldP spid="28" grpId="0" animBg="1"/>
      <p:bldP spid="30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接點 33"/>
          <p:cNvCxnSpPr>
            <a:stCxn id="11" idx="2"/>
            <a:endCxn id="17" idx="0"/>
          </p:cNvCxnSpPr>
          <p:nvPr/>
        </p:nvCxnSpPr>
        <p:spPr>
          <a:xfrm>
            <a:off x="4680848" y="1527630"/>
            <a:ext cx="1757076" cy="3749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2863393" y="2858476"/>
            <a:ext cx="13648" cy="26389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圓角矩形 2"/>
          <p:cNvSpPr/>
          <p:nvPr/>
        </p:nvSpPr>
        <p:spPr>
          <a:xfrm>
            <a:off x="1043608" y="5015294"/>
            <a:ext cx="3231554" cy="13190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常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用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的字詞：</a:t>
            </a:r>
            <a:endParaRPr lang="en-US" sz="2400" dirty="0"/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i="1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每當</a:t>
            </a:r>
            <a:r>
              <a:rPr lang="zh-TW" altLang="en-US" sz="2400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、每天、總是、經常、</a:t>
            </a:r>
            <a:r>
              <a:rPr lang="zh-TW" altLang="en-US" sz="2400" i="1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從不</a:t>
            </a:r>
            <a:endParaRPr lang="zh-TW" altLang="en-US" sz="2400" dirty="0"/>
          </a:p>
        </p:txBody>
      </p:sp>
      <p:cxnSp>
        <p:nvCxnSpPr>
          <p:cNvPr id="40" name="直線接點 39"/>
          <p:cNvCxnSpPr>
            <a:stCxn id="23" idx="2"/>
          </p:cNvCxnSpPr>
          <p:nvPr/>
        </p:nvCxnSpPr>
        <p:spPr>
          <a:xfrm flipH="1">
            <a:off x="6337032" y="4653138"/>
            <a:ext cx="11206" cy="844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6354448" y="3016772"/>
            <a:ext cx="0" cy="412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寫作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高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dirty="0" smtClean="0">
              <a:latin typeface="Times New Roman" panose="02020603050405020304" pitchFamily="18" charset="0"/>
            </a:endParaRPr>
          </a:p>
        </p:txBody>
      </p:sp>
      <p:sp>
        <p:nvSpPr>
          <p:cNvPr id="9222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r>
              <a:rPr lang="zh-TW" altLang="en-US" sz="1200" dirty="0"/>
              <a:t>教育局教育心理服務</a:t>
            </a:r>
            <a:r>
              <a:rPr lang="en-US" altLang="zh-TW" sz="1200" dirty="0"/>
              <a:t>(</a:t>
            </a:r>
            <a:r>
              <a:rPr lang="zh-TW" altLang="en-US" sz="1200" dirty="0"/>
              <a:t>新界東</a:t>
            </a:r>
            <a:r>
              <a:rPr lang="en-US" altLang="zh-TW" sz="1200" dirty="0"/>
              <a:t>)</a:t>
            </a:r>
            <a:r>
              <a:rPr lang="zh-TW" altLang="en-US" sz="1200" dirty="0"/>
              <a:t>組 </a:t>
            </a:r>
            <a:r>
              <a:rPr lang="en-US" altLang="zh-TW" sz="1200" dirty="0"/>
              <a:t>©2019</a:t>
            </a:r>
            <a:endParaRPr lang="en-GB" altLang="zh-HK" sz="1200" dirty="0"/>
          </a:p>
        </p:txBody>
      </p:sp>
      <p:sp>
        <p:nvSpPr>
          <p:cNvPr id="922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93FE95-D887-482E-9860-7A87F001DD2C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3769106" y="482198"/>
            <a:ext cx="1823483" cy="1045432"/>
            <a:chOff x="2423791" y="1718"/>
            <a:chExt cx="1204019" cy="802679"/>
          </a:xfrm>
          <a:scene3d>
            <a:camera prst="orthographicFront"/>
            <a:lightRig rig="flat" dir="t"/>
          </a:scene3d>
        </p:grpSpPr>
        <p:sp>
          <p:nvSpPr>
            <p:cNvPr id="11" name="圓角矩形 10"/>
            <p:cNvSpPr/>
            <p:nvPr/>
          </p:nvSpPr>
          <p:spPr>
            <a:xfrm>
              <a:off x="2423791" y="1718"/>
              <a:ext cx="1204019" cy="80267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圓角矩形 4"/>
            <p:cNvSpPr txBox="1"/>
            <p:nvPr/>
          </p:nvSpPr>
          <p:spPr>
            <a:xfrm>
              <a:off x="2447301" y="25228"/>
              <a:ext cx="1156999" cy="755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000" kern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endParaRPr lang="zh-TW" altLang="en-US" sz="4000" kern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1835696" y="1880622"/>
            <a:ext cx="1969016" cy="1170432"/>
            <a:chOff x="988926" y="1125469"/>
            <a:chExt cx="1969016" cy="1182644"/>
          </a:xfrm>
          <a:scene3d>
            <a:camera prst="orthographicFront"/>
            <a:lightRig rig="flat" dir="t"/>
          </a:scene3d>
        </p:grpSpPr>
        <p:sp>
          <p:nvSpPr>
            <p:cNvPr id="14" name="圓角矩形 13"/>
            <p:cNvSpPr/>
            <p:nvPr/>
          </p:nvSpPr>
          <p:spPr>
            <a:xfrm>
              <a:off x="1176989" y="1125469"/>
              <a:ext cx="1706565" cy="118264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圓角矩形 4"/>
            <p:cNvSpPr txBox="1"/>
            <p:nvPr/>
          </p:nvSpPr>
          <p:spPr>
            <a:xfrm>
              <a:off x="988926" y="1160107"/>
              <a:ext cx="1969016" cy="11133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常常發生</a:t>
              </a:r>
              <a:endParaRPr lang="zh-TW" altLang="en-US" sz="2800" b="1" kern="1200" dirty="0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520240" y="1902628"/>
            <a:ext cx="1835368" cy="1166332"/>
            <a:chOff x="3300994" y="1125469"/>
            <a:chExt cx="1573617" cy="1022316"/>
          </a:xfrm>
          <a:scene3d>
            <a:camera prst="orthographicFront"/>
            <a:lightRig rig="flat" dir="t"/>
          </a:scene3d>
        </p:grpSpPr>
        <p:sp>
          <p:nvSpPr>
            <p:cNvPr id="17" name="圓角矩形 16"/>
            <p:cNvSpPr/>
            <p:nvPr/>
          </p:nvSpPr>
          <p:spPr>
            <a:xfrm>
              <a:off x="3300994" y="1125469"/>
              <a:ext cx="1573617" cy="102231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圓角矩形 4"/>
            <p:cNvSpPr txBox="1"/>
            <p:nvPr/>
          </p:nvSpPr>
          <p:spPr>
            <a:xfrm>
              <a:off x="3330937" y="1155412"/>
              <a:ext cx="1513731" cy="962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有代表性</a:t>
              </a:r>
              <a:endParaRPr lang="en-US" altLang="zh-TW" sz="2800" b="1" kern="1200" dirty="0" smtClean="0">
                <a:latin typeface="DFKai-SB" panose="03000509000000000000" pitchFamily="65" charset="-120"/>
                <a:ea typeface="DFKai-SB" panose="03000509000000000000" pitchFamily="65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259632" y="3297008"/>
            <a:ext cx="3015530" cy="1356129"/>
            <a:chOff x="1058936" y="2629185"/>
            <a:chExt cx="1869724" cy="1079412"/>
          </a:xfrm>
          <a:scene3d>
            <a:camera prst="orthographicFront"/>
            <a:lightRig rig="flat" dir="t"/>
          </a:scene3d>
        </p:grpSpPr>
        <p:sp>
          <p:nvSpPr>
            <p:cNvPr id="20" name="圓角矩形 19"/>
            <p:cNvSpPr/>
            <p:nvPr/>
          </p:nvSpPr>
          <p:spPr>
            <a:xfrm>
              <a:off x="1058936" y="2629185"/>
              <a:ext cx="1830536" cy="107941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圓角矩形 4"/>
            <p:cNvSpPr txBox="1"/>
            <p:nvPr/>
          </p:nvSpPr>
          <p:spPr>
            <a:xfrm>
              <a:off x="1058936" y="2671159"/>
              <a:ext cx="1869724" cy="10374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經常發生的事，能 反映描寫對象的性格</a:t>
              </a:r>
              <a:endParaRPr lang="zh-TW" altLang="en-US" sz="2400" kern="1200" dirty="0"/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4991288" y="3284702"/>
            <a:ext cx="2713899" cy="1368436"/>
            <a:chOff x="3250678" y="2468858"/>
            <a:chExt cx="1674249" cy="1461125"/>
          </a:xfrm>
          <a:scene3d>
            <a:camera prst="orthographicFront"/>
            <a:lightRig rig="flat" dir="t"/>
          </a:scene3d>
        </p:grpSpPr>
        <p:sp>
          <p:nvSpPr>
            <p:cNvPr id="23" name="圓角矩形 22"/>
            <p:cNvSpPr/>
            <p:nvPr/>
          </p:nvSpPr>
          <p:spPr>
            <a:xfrm>
              <a:off x="3250678" y="2468858"/>
              <a:ext cx="1674249" cy="146112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圓角矩形 4"/>
            <p:cNvSpPr txBox="1"/>
            <p:nvPr/>
          </p:nvSpPr>
          <p:spPr>
            <a:xfrm>
              <a:off x="3293473" y="2638973"/>
              <a:ext cx="1588659" cy="1024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最能夠反映主角性格的事情</a:t>
              </a:r>
              <a:endParaRPr lang="zh-TW" altLang="en-US" sz="2400" kern="1200" dirty="0"/>
            </a:p>
          </p:txBody>
        </p:sp>
      </p:grpSp>
      <p:sp>
        <p:nvSpPr>
          <p:cNvPr id="28" name="圓角矩形 27"/>
          <p:cNvSpPr/>
          <p:nvPr/>
        </p:nvSpPr>
        <p:spPr>
          <a:xfrm>
            <a:off x="5058489" y="4993288"/>
            <a:ext cx="2758870" cy="134105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常用的字詞：</a:t>
            </a:r>
            <a:endParaRPr lang="en-US" altLang="zh-TW" sz="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endParaRPr lang="en-US" sz="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有一次、那天</a:t>
            </a:r>
          </a:p>
        </p:txBody>
      </p:sp>
      <p:cxnSp>
        <p:nvCxnSpPr>
          <p:cNvPr id="29" name="直線接點 28"/>
          <p:cNvCxnSpPr>
            <a:stCxn id="11" idx="2"/>
            <a:endCxn id="14" idx="0"/>
          </p:cNvCxnSpPr>
          <p:nvPr/>
        </p:nvCxnSpPr>
        <p:spPr>
          <a:xfrm flipH="1">
            <a:off x="2877042" y="1527630"/>
            <a:ext cx="1803806" cy="352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4114800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000" dirty="0" smtClean="0"/>
              <a:t>寫作時，若要</a:t>
            </a:r>
            <a:r>
              <a:rPr lang="zh-TW" altLang="en-US" sz="3000" dirty="0" smtClean="0">
                <a:solidFill>
                  <a:srgbClr val="FF0000"/>
                </a:solidFill>
              </a:rPr>
              <a:t>人物性格</a:t>
            </a:r>
            <a:r>
              <a:rPr lang="zh-TW" altLang="en-US" sz="3000" dirty="0" smtClean="0"/>
              <a:t>和</a:t>
            </a:r>
            <a:r>
              <a:rPr lang="zh-TW" altLang="en-US" sz="3000" dirty="0" smtClean="0">
                <a:solidFill>
                  <a:srgbClr val="0070C0"/>
                </a:solidFill>
              </a:rPr>
              <a:t>事例</a:t>
            </a:r>
            <a:r>
              <a:rPr lang="zh-TW" altLang="en-US" sz="3000" dirty="0"/>
              <a:t>互相</a:t>
            </a:r>
            <a:r>
              <a:rPr lang="zh-TW" altLang="en-US" sz="3000" dirty="0" smtClean="0"/>
              <a:t>配合，我們就要</a:t>
            </a:r>
            <a:r>
              <a:rPr lang="zh-TW" altLang="en-US" sz="3000" dirty="0"/>
              <a:t>想想三個</a:t>
            </a:r>
            <a:r>
              <a:rPr lang="zh-TW" altLang="en-US" sz="3000" dirty="0" smtClean="0"/>
              <a:t>問題：</a:t>
            </a:r>
            <a:endParaRPr lang="en-GB" sz="300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7</a:t>
            </a:fld>
            <a:endParaRPr lang="en-GB" dirty="0"/>
          </a:p>
        </p:txBody>
      </p:sp>
      <p:grpSp>
        <p:nvGrpSpPr>
          <p:cNvPr id="12" name="群組 11"/>
          <p:cNvGrpSpPr/>
          <p:nvPr/>
        </p:nvGrpSpPr>
        <p:grpSpPr>
          <a:xfrm>
            <a:off x="359973" y="476672"/>
            <a:ext cx="1398543" cy="1145221"/>
            <a:chOff x="4582091" y="4057673"/>
            <a:chExt cx="1398543" cy="1145221"/>
          </a:xfrm>
        </p:grpSpPr>
        <p:pic>
          <p:nvPicPr>
            <p:cNvPr id="10" name="Picture 4" descr="lockçåçæå°çµæ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40" y="4057673"/>
              <a:ext cx="1117494" cy="1102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ç¸éåç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515572">
              <a:off x="4629712" y="4505144"/>
              <a:ext cx="650129" cy="745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圓角矩形 15"/>
          <p:cNvSpPr/>
          <p:nvPr/>
        </p:nvSpPr>
        <p:spPr>
          <a:xfrm>
            <a:off x="4644008" y="1746820"/>
            <a:ext cx="4104456" cy="890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lang="en-US" altLang="zh-TW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lang="en-GB" altLang="zh-HK" sz="2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644008" y="2996952"/>
            <a:ext cx="4104456" cy="890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2"/>
            </a:pP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</a:t>
            </a:r>
            <a:r>
              <a:rPr lang="zh-TW" alt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4644008" y="4260328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3"/>
            </a:pP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lang="en-US" altLang="zh-TW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4658096" y="5177061"/>
            <a:ext cx="1895104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</a:t>
            </a:r>
            <a:r>
              <a:rPr lang="zh-TW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和事例配合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嗎？</a:t>
            </a:r>
          </a:p>
        </p:txBody>
      </p:sp>
      <p:pic>
        <p:nvPicPr>
          <p:cNvPr id="20" name="圖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547" y="4094677"/>
            <a:ext cx="1656184" cy="211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1861742" y="4241973"/>
            <a:ext cx="2638250" cy="1301721"/>
          </a:xfrm>
          <a:prstGeom prst="wedgeRoundRectCallout">
            <a:avLst>
              <a:gd name="adj1" fmla="val -68278"/>
              <a:gd name="adj2" fmla="val 5279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所選的事例能讓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別人知道他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這種性格特點嗎？</a:t>
            </a:r>
            <a:endParaRPr lang="en-GB" altLang="zh-HK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30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>
                <a:solidFill>
                  <a:schemeClr val="l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solidFill>
                <a:schemeClr val="l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2000" y="1576567"/>
            <a:ext cx="4274016" cy="47133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我的同學</a:t>
            </a:r>
            <a:r>
              <a:rPr lang="zh-HK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的男孩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最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我印象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在陸運會的短跑比賽中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跌倒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繼續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跑下去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8</a:t>
            </a:fld>
            <a:endParaRPr lang="en-GB"/>
          </a:p>
        </p:txBody>
      </p:sp>
      <p:sp>
        <p:nvSpPr>
          <p:cNvPr id="13" name="圓角矩形 12"/>
          <p:cNvSpPr/>
          <p:nvPr/>
        </p:nvSpPr>
        <p:spPr>
          <a:xfrm>
            <a:off x="4802222" y="1601095"/>
            <a:ext cx="4104456" cy="890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lang="en-US" altLang="zh-TW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lang="en-GB" altLang="zh-HK" sz="2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786912" y="2653353"/>
            <a:ext cx="4104456" cy="890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2"/>
            </a:pP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</a:t>
            </a:r>
            <a:r>
              <a:rPr lang="zh-TW" alt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4802222" y="3741829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3"/>
            </a:pP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lang="en-US" altLang="zh-TW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4814980" y="4663467"/>
            <a:ext cx="2146152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</a:t>
            </a:r>
            <a:r>
              <a:rPr lang="zh-TW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   事例配合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嗎？</a:t>
            </a:r>
          </a:p>
        </p:txBody>
      </p:sp>
      <p:cxnSp>
        <p:nvCxnSpPr>
          <p:cNvPr id="26" name="弧形接點 25"/>
          <p:cNvCxnSpPr/>
          <p:nvPr/>
        </p:nvCxnSpPr>
        <p:spPr>
          <a:xfrm rot="10800000">
            <a:off x="3686556" y="2214580"/>
            <a:ext cx="1500047" cy="128378"/>
          </a:xfrm>
          <a:prstGeom prst="curvedConnector3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912586" y="2268698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545934" y="4201211"/>
            <a:ext cx="3882049" cy="1077677"/>
            <a:chOff x="545934" y="3918692"/>
            <a:chExt cx="3882049" cy="1077677"/>
          </a:xfrm>
        </p:grpSpPr>
        <p:sp>
          <p:nvSpPr>
            <p:cNvPr id="19" name="矩形 18"/>
            <p:cNvSpPr/>
            <p:nvPr/>
          </p:nvSpPr>
          <p:spPr>
            <a:xfrm>
              <a:off x="545934" y="3918692"/>
              <a:ext cx="3882049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45934" y="4565659"/>
              <a:ext cx="1577794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9" name="右彎箭號 8"/>
          <p:cNvSpPr/>
          <p:nvPr/>
        </p:nvSpPr>
        <p:spPr>
          <a:xfrm rot="21182557">
            <a:off x="239655" y="2621853"/>
            <a:ext cx="788600" cy="1892968"/>
          </a:xfrm>
          <a:prstGeom prst="bentArrow">
            <a:avLst>
              <a:gd name="adj1" fmla="val 16541"/>
              <a:gd name="adj2" fmla="val 28294"/>
              <a:gd name="adj3" fmla="val 25000"/>
              <a:gd name="adj4" fmla="val 437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22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82309"/>
            <a:ext cx="1098956" cy="96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圓角矩形 7"/>
          <p:cNvSpPr/>
          <p:nvPr/>
        </p:nvSpPr>
        <p:spPr>
          <a:xfrm>
            <a:off x="2792993" y="1687279"/>
            <a:ext cx="864096" cy="581721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endParaRPr lang="en-US" sz="270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  <p:bldP spid="9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5128" y="1916832"/>
            <a:ext cx="8693744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</a:pPr>
            <a:r>
              <a:rPr lang="zh-TW" alt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判斷以下的</a:t>
            </a:r>
            <a:r>
              <a:rPr lang="zh-TW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人物性格特點</a:t>
            </a:r>
            <a:r>
              <a:rPr lang="en-US" altLang="zh-TW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/>
            </a:r>
            <a:br>
              <a:rPr lang="en-US" altLang="zh-TW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</a:br>
            <a:r>
              <a:rPr lang="zh-TW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和描述的</a:t>
            </a:r>
            <a:r>
              <a:rPr lang="zh-TW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事例</a:t>
            </a:r>
            <a:r>
              <a:rPr lang="zh-TW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是否配合。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高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9</a:t>
            </a:fld>
            <a:endParaRPr lang="en-GB"/>
          </a:p>
        </p:txBody>
      </p:sp>
      <p:pic>
        <p:nvPicPr>
          <p:cNvPr id="8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88840"/>
            <a:ext cx="1656184" cy="211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7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2911</Words>
  <Application>Microsoft Office PowerPoint</Application>
  <PresentationFormat>如螢幕大小 (4:3)</PresentationFormat>
  <Paragraphs>390</Paragraphs>
  <Slides>38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50" baseType="lpstr">
      <vt:lpstr>Arial Unicode MS</vt:lpstr>
      <vt:lpstr>宋体</vt:lpstr>
      <vt:lpstr>微軟正黑體</vt:lpstr>
      <vt:lpstr>新細明體</vt:lpstr>
      <vt:lpstr>標楷體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四年級讀寫小組輔助教材 單元三　描寫單元(人物) 寫作： 人物性格特點</vt:lpstr>
      <vt:lpstr>描寫人物性格特點時， 我們要留意 人物性格特點和事例是否配合。</vt:lpstr>
      <vt:lpstr>PowerPoint 簡報</vt:lpstr>
      <vt:lpstr>PowerPoint 簡報</vt:lpstr>
      <vt:lpstr>兩類事例</vt:lpstr>
      <vt:lpstr>PowerPoint 簡報</vt:lpstr>
      <vt:lpstr>性格特點三部曲</vt:lpstr>
      <vt:lpstr>性格特點三部曲</vt:lpstr>
      <vt:lpstr>PowerPoint 簡報</vt:lpstr>
      <vt:lpstr>第一題</vt:lpstr>
      <vt:lpstr>第二題</vt:lpstr>
      <vt:lpstr>第二題</vt:lpstr>
      <vt:lpstr>第三題</vt:lpstr>
      <vt:lpstr>第四題</vt:lpstr>
      <vt:lpstr>第四題</vt:lpstr>
      <vt:lpstr>第五題</vt:lpstr>
      <vt:lpstr>第五題</vt:lpstr>
      <vt:lpstr>PowerPoint 簡報</vt:lpstr>
      <vt:lpstr>PowerPoint 簡報</vt:lpstr>
      <vt:lpstr>PowerPoint 簡報</vt:lpstr>
      <vt:lpstr>PowerPoint 簡報</vt:lpstr>
      <vt:lpstr>PowerPoint 簡報</vt:lpstr>
      <vt:lpstr>比較兩段文字，右面的描寫較清楚仔細</vt:lpstr>
      <vt:lpstr>要記住「性格特點三部曲」哦！</vt:lpstr>
      <vt:lpstr>PowerPoint 簡報</vt:lpstr>
      <vt:lpstr>性格描寫放大鏡</vt:lpstr>
      <vt:lpstr>PowerPoint 簡報</vt:lpstr>
      <vt:lpstr>PowerPoint 簡報</vt:lpstr>
      <vt:lpstr>PowerPoint 簡報</vt:lpstr>
      <vt:lpstr>PowerPoint 簡報</vt:lpstr>
      <vt:lpstr>PowerPoint 簡報</vt:lpstr>
      <vt:lpstr>寫作 人物描寫小練筆(二) 角色扮演</vt:lpstr>
      <vt:lpstr>PowerPoint 簡報</vt:lpstr>
      <vt:lpstr>PowerPoint 簡報</vt:lpstr>
      <vt:lpstr>PowerPoint 簡報</vt:lpstr>
      <vt:lpstr>寫作：人物描寫工作紙 〈一位我最尊敬的人〉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人物描寫</dc:title>
  <dc:creator>LO, King-yan Janet</dc:creator>
  <cp:lastModifiedBy>LIU, Chun-tung</cp:lastModifiedBy>
  <cp:revision>277</cp:revision>
  <cp:lastPrinted>2019-06-10T08:14:17Z</cp:lastPrinted>
  <dcterms:created xsi:type="dcterms:W3CDTF">2018-01-18T04:19:54Z</dcterms:created>
  <dcterms:modified xsi:type="dcterms:W3CDTF">2019-12-09T06:42:08Z</dcterms:modified>
</cp:coreProperties>
</file>