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0" r:id="rId3"/>
    <p:sldId id="258" r:id="rId4"/>
    <p:sldId id="315" r:id="rId5"/>
    <p:sldId id="300" r:id="rId6"/>
    <p:sldId id="318" r:id="rId7"/>
    <p:sldId id="257" r:id="rId8"/>
    <p:sldId id="270" r:id="rId9"/>
    <p:sldId id="259" r:id="rId10"/>
    <p:sldId id="263" r:id="rId11"/>
    <p:sldId id="264" r:id="rId12"/>
    <p:sldId id="276" r:id="rId13"/>
    <p:sldId id="265" r:id="rId14"/>
    <p:sldId id="266" r:id="rId15"/>
    <p:sldId id="267" r:id="rId16"/>
    <p:sldId id="277" r:id="rId17"/>
    <p:sldId id="268" r:id="rId18"/>
    <p:sldId id="278" r:id="rId19"/>
    <p:sldId id="302" r:id="rId20"/>
    <p:sldId id="283" r:id="rId21"/>
    <p:sldId id="280" r:id="rId22"/>
    <p:sldId id="288" r:id="rId23"/>
    <p:sldId id="289" r:id="rId24"/>
    <p:sldId id="290" r:id="rId25"/>
    <p:sldId id="291" r:id="rId26"/>
    <p:sldId id="309" r:id="rId27"/>
    <p:sldId id="292" r:id="rId28"/>
    <p:sldId id="293" r:id="rId29"/>
    <p:sldId id="294" r:id="rId30"/>
    <p:sldId id="295" r:id="rId31"/>
    <p:sldId id="316" r:id="rId32"/>
    <p:sldId id="317" r:id="rId33"/>
    <p:sldId id="305" r:id="rId34"/>
    <p:sldId id="298" r:id="rId35"/>
    <p:sldId id="303" r:id="rId36"/>
    <p:sldId id="299" r:id="rId37"/>
    <p:sldId id="313" r:id="rId38"/>
    <p:sldId id="311" r:id="rId39"/>
    <p:sldId id="312" r:id="rId40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89" autoAdjust="0"/>
    <p:restoredTop sz="94087" autoAdjust="0"/>
  </p:normalViewPr>
  <p:slideViewPr>
    <p:cSldViewPr>
      <p:cViewPr varScale="1">
        <p:scale>
          <a:sx n="115" d="100"/>
          <a:sy n="115" d="100"/>
        </p:scale>
        <p:origin x="11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116"/>
    </p:cViewPr>
  </p:sorterViewPr>
  <p:notesViewPr>
    <p:cSldViewPr>
      <p:cViewPr varScale="1">
        <p:scale>
          <a:sx n="117" d="100"/>
          <a:sy n="117" d="100"/>
        </p:scale>
        <p:origin x="20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1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2872-1501-4698-A114-65F89C4B81B1}" type="datetimeFigureOut">
              <a:rPr lang="zh-HK" altLang="en-US" smtClean="0"/>
              <a:t>9/12/2019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79"/>
            <a:ext cx="4302625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B9859-3413-4A77-8C22-D2812A312B8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349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1B791C22-B908-45B4-BB3E-EC7D09E2C00E}" type="datetimeFigureOut">
              <a:rPr lang="zh-TW" altLang="en-US" smtClean="0"/>
              <a:pPr/>
              <a:t>2019/12/9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12A40404-41F5-4B34-9DA3-2D4F0D7389F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86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鎖：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Lock clip art</a:t>
            </a:r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Clipart Panda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HK" sz="1200" b="0" i="0" kern="12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+mn-cs"/>
              </a:rPr>
              <a:t>free image</a:t>
            </a:r>
            <a:endParaRPr lang="en-US" altLang="zh-TW" dirty="0" smtClean="0"/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http://www.clipartpanda.com/clipart_images/lock-clip-art-11240607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匙：</a:t>
            </a: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dirty="0" smtClean="0"/>
              <a:t>T</a:t>
            </a:r>
            <a:r>
              <a:rPr lang="zh-TW" altLang="en-US" baseline="0" dirty="0" smtClean="0"/>
              <a:t>：</a:t>
            </a:r>
            <a:r>
              <a:rPr lang="en-US" altLang="zh-HK" sz="1200" b="0" i="0" kern="1200" dirty="0" smtClean="0"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  <a:cs typeface="+mn-cs"/>
              </a:rPr>
              <a:t>Key Clipart</a:t>
            </a:r>
          </a:p>
          <a:p>
            <a:r>
              <a:rPr lang="en-US" altLang="zh-HK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clipartwiki</a:t>
            </a:r>
            <a:endParaRPr lang="en-US" altLang="zh-HK" dirty="0" smtClean="0"/>
          </a:p>
          <a:p>
            <a:r>
              <a:rPr lang="en-US" altLang="zh-HK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Free download</a:t>
            </a:r>
            <a:endParaRPr lang="en-US" altLang="zh-HK" dirty="0" smtClean="0"/>
          </a:p>
          <a:p>
            <a:r>
              <a:rPr lang="en-US" altLang="zh-HK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https://www.clipartwiki.com/clipimg/full/14-148929_key-clip-art-key-clipart.png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312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167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40404-41F5-4B34-9DA3-2D4F0D7389F5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915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9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6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GB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9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8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2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4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7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GB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GB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02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fld id="{6F5EE1E5-14C2-4FE8-9E3D-678B29360F0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37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7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240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HK" sz="5400" b="1" dirty="0"/>
              <a:t>四年級讀寫小組輔助</a:t>
            </a:r>
            <a:r>
              <a:rPr lang="zh-TW" altLang="zh-HK" sz="5400" b="1" dirty="0" smtClean="0"/>
              <a:t>教材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u="sng" dirty="0" smtClean="0"/>
              <a:t>單元三　描寫單元</a:t>
            </a:r>
            <a:r>
              <a:rPr lang="en-US" altLang="zh-TW" b="1" u="sng" dirty="0" smtClean="0"/>
              <a:t>(</a:t>
            </a:r>
            <a:r>
              <a:rPr lang="zh-TW" altLang="en-US" b="1" u="sng" dirty="0" smtClean="0"/>
              <a:t>人物</a:t>
            </a:r>
            <a:r>
              <a:rPr lang="en-US" altLang="zh-TW" b="1" u="sng" dirty="0" smtClean="0"/>
              <a:t>)</a:t>
            </a:r>
            <a:br>
              <a:rPr lang="en-US" altLang="zh-TW" b="1" u="sng" dirty="0" smtClean="0"/>
            </a:br>
            <a:r>
              <a:rPr lang="zh-TW" altLang="en-US" b="1" dirty="0" smtClean="0"/>
              <a:t>寫作：</a:t>
            </a:r>
            <a:r>
              <a:rPr lang="en-GB" altLang="zh-HK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人物性格特點</a:t>
            </a:r>
            <a:endParaRPr lang="en-GB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</a:t>
            </a:r>
            <a:r>
              <a:rPr lang="zh-TW" altLang="en-US" dirty="0" smtClean="0"/>
              <a:t>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25128" y="1916832"/>
            <a:ext cx="8693744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</a:pPr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齊來動腦筋：</a:t>
            </a:r>
            <a: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/>
            </a:r>
            <a:br>
              <a:rPr lang="en-US" altLang="zh-TW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</a:b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判斷以下</a:t>
            </a:r>
            <a:r>
              <a:rPr lang="zh-TW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的</a:t>
            </a:r>
            <a:r>
              <a:rPr lang="zh-TW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人物性格特點</a:t>
            </a:r>
            <a:r>
              <a:rPr lang="en-US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</a:b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和描述的</a:t>
            </a:r>
            <a:r>
              <a:rPr lang="zh-TW" alt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事例</a:t>
            </a:r>
            <a:r>
              <a:rPr lang="zh-TW" alt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是否配合。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10</a:t>
            </a:fld>
            <a:endParaRPr lang="en-GB"/>
          </a:p>
        </p:txBody>
      </p:sp>
      <p:pic>
        <p:nvPicPr>
          <p:cNvPr id="8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8840"/>
            <a:ext cx="1656184" cy="211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7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210794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u="sng" dirty="0" smtClean="0"/>
              <a:t>小仁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 lvl="1">
              <a:lnSpc>
                <a:spcPct val="125000"/>
              </a:lnSpc>
            </a:pPr>
            <a:endParaRPr lang="en-US" altLang="zh-TW" sz="2700" dirty="0" smtClean="0">
              <a:solidFill>
                <a:srgbClr val="FF0000"/>
              </a:solidFill>
            </a:endParaRPr>
          </a:p>
          <a:p>
            <a:pPr>
              <a:lnSpc>
                <a:spcPct val="125000"/>
              </a:lnSpc>
            </a:pPr>
            <a:r>
              <a:rPr lang="zh-TW" altLang="en-US" sz="2700" dirty="0" smtClean="0"/>
              <a:t>事例與性格特點配合</a:t>
            </a:r>
            <a:r>
              <a:rPr lang="zh-TW" altLang="en-US" sz="2700" dirty="0"/>
              <a:t>嗎</a:t>
            </a:r>
            <a:r>
              <a:rPr lang="zh-TW" altLang="en-US" sz="2700" dirty="0" smtClean="0"/>
              <a:t>？試指出關鍵字眼。</a:t>
            </a:r>
            <a:endParaRPr lang="en-US" altLang="zh-TW" sz="2700" dirty="0" smtClean="0"/>
          </a:p>
        </p:txBody>
      </p:sp>
      <p:sp>
        <p:nvSpPr>
          <p:cNvPr id="3" name="矩形 2"/>
          <p:cNvSpPr/>
          <p:nvPr/>
        </p:nvSpPr>
        <p:spPr>
          <a:xfrm>
            <a:off x="611560" y="1283342"/>
            <a:ext cx="7920880" cy="1708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是一個冷靜的人。有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一次，他目睹一宗交通意外發生，有人受傷流血。他迅速觀察現場環境後，便立刻致電報警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，並向警方交代意外的詳情。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11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808766" y="4149080"/>
            <a:ext cx="1981200" cy="53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20000"/>
              </a:spcBef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冷靜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9592" y="5301208"/>
            <a:ext cx="721961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r>
              <a:rPr lang="en-US" altLang="zh-TW" sz="2700" dirty="0" smtClean="0">
                <a:solidFill>
                  <a:schemeClr val="tx2">
                    <a:lumMod val="75000"/>
                  </a:schemeClr>
                </a:solidFill>
                <a:latin typeface="新細明體" panose="02020500000000000000" pitchFamily="18" charset="-120"/>
              </a:rPr>
              <a:t> </a:t>
            </a:r>
          </a:p>
          <a:p>
            <a:pPr marL="457200" indent="-457200">
              <a:lnSpc>
                <a:spcPct val="115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「迅速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觀察」 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「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立刻致電報警」</a:t>
            </a:r>
            <a:endParaRPr lang="zh-TW" altLang="en-US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763688" y="1918170"/>
            <a:ext cx="4968552" cy="941851"/>
            <a:chOff x="2843808" y="1918170"/>
            <a:chExt cx="4968552" cy="941851"/>
          </a:xfrm>
          <a:noFill/>
        </p:grpSpPr>
        <p:sp>
          <p:nvSpPr>
            <p:cNvPr id="10" name="矩形 9"/>
            <p:cNvSpPr/>
            <p:nvPr/>
          </p:nvSpPr>
          <p:spPr>
            <a:xfrm>
              <a:off x="6372200" y="1918170"/>
              <a:ext cx="1440160" cy="430710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843808" y="2429311"/>
              <a:ext cx="2160240" cy="430710"/>
            </a:xfrm>
            <a:prstGeom prst="rect">
              <a:avLst/>
            </a:prstGeom>
            <a:grp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3" name="橢圓 12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4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410" y="5419327"/>
            <a:ext cx="469032" cy="4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1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7403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第二題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348880"/>
            <a:ext cx="7787208" cy="331236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u="sng" dirty="0" smtClean="0"/>
              <a:t>小敏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>
              <a:lnSpc>
                <a:spcPct val="1100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200000"/>
              </a:lnSpc>
            </a:pPr>
            <a:r>
              <a:rPr lang="zh-TW" altLang="en-US" sz="2700" dirty="0" smtClean="0"/>
              <a:t>有沒有更配合事例的性格特點詞語？</a:t>
            </a:r>
            <a:endParaRPr lang="zh-TW" altLang="en-US" sz="27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12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124744"/>
            <a:ext cx="792088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是一個嚴謹的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對自己欠缺信心，不願意主動和別人交談。</a:t>
            </a:r>
          </a:p>
        </p:txBody>
      </p:sp>
      <p:sp>
        <p:nvSpPr>
          <p:cNvPr id="8" name="矩形 7"/>
          <p:cNvSpPr/>
          <p:nvPr/>
        </p:nvSpPr>
        <p:spPr>
          <a:xfrm>
            <a:off x="767916" y="2852936"/>
            <a:ext cx="995772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嚴謹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916" y="3789040"/>
            <a:ext cx="7836532" cy="1463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「對自己欠缺信心，不願意主動交談」的事例未能說明小敏的性格是「嚴謹」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2433234" y="1190311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683568" y="1196752"/>
            <a:ext cx="7560840" cy="1015767"/>
            <a:chOff x="683568" y="1351929"/>
            <a:chExt cx="7560840" cy="1015767"/>
          </a:xfrm>
        </p:grpSpPr>
        <p:grpSp>
          <p:nvGrpSpPr>
            <p:cNvPr id="15" name="群組 14"/>
            <p:cNvGrpSpPr/>
            <p:nvPr/>
          </p:nvGrpSpPr>
          <p:grpSpPr>
            <a:xfrm>
              <a:off x="683568" y="1351929"/>
              <a:ext cx="7560840" cy="1012555"/>
              <a:chOff x="683568" y="1351929"/>
              <a:chExt cx="7560840" cy="1012555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5724128" y="1351929"/>
                <a:ext cx="144015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7419930" y="1384784"/>
                <a:ext cx="82447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83568" y="1933774"/>
                <a:ext cx="108012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2856199" y="1936986"/>
              <a:ext cx="707689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767916" y="5685680"/>
            <a:ext cx="1981200" cy="51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</a:p>
        </p:txBody>
      </p:sp>
      <p:grpSp>
        <p:nvGrpSpPr>
          <p:cNvPr id="10" name="群組 9"/>
          <p:cNvGrpSpPr/>
          <p:nvPr/>
        </p:nvGrpSpPr>
        <p:grpSpPr>
          <a:xfrm>
            <a:off x="5707603" y="2454400"/>
            <a:ext cx="3144654" cy="1401324"/>
            <a:chOff x="6385658" y="4457638"/>
            <a:chExt cx="3144654" cy="1401324"/>
          </a:xfrm>
        </p:grpSpPr>
        <p:pic>
          <p:nvPicPr>
            <p:cNvPr id="19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157" y="4457638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ounded Rectangular Callout 6"/>
            <p:cNvSpPr/>
            <p:nvPr/>
          </p:nvSpPr>
          <p:spPr>
            <a:xfrm>
              <a:off x="6385658" y="4865197"/>
              <a:ext cx="2253497" cy="604606"/>
            </a:xfrm>
            <a:prstGeom prst="wedgeRoundRectCallout">
              <a:avLst>
                <a:gd name="adj1" fmla="val 63713"/>
                <a:gd name="adj2" fmla="val 60478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嚴謹的意思是甚麼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矩形 7"/>
          <p:cNvSpPr/>
          <p:nvPr/>
        </p:nvSpPr>
        <p:spPr>
          <a:xfrm>
            <a:off x="1619672" y="2838300"/>
            <a:ext cx="3512892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嚴格謹慎</a:t>
            </a: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25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8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13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792088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是一個嚴謹的人，她對自己欠缺信心，不願意主動和別人交談。</a:t>
            </a:r>
          </a:p>
        </p:txBody>
      </p:sp>
      <p:sp>
        <p:nvSpPr>
          <p:cNvPr id="29" name="矩形 24"/>
          <p:cNvSpPr/>
          <p:nvPr/>
        </p:nvSpPr>
        <p:spPr>
          <a:xfrm>
            <a:off x="7414924" y="1438312"/>
            <a:ext cx="824478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矩形 23"/>
          <p:cNvSpPr/>
          <p:nvPr/>
        </p:nvSpPr>
        <p:spPr>
          <a:xfrm>
            <a:off x="5663059" y="1427679"/>
            <a:ext cx="1440159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0" name="矩形 25"/>
          <p:cNvSpPr/>
          <p:nvPr/>
        </p:nvSpPr>
        <p:spPr>
          <a:xfrm>
            <a:off x="698344" y="1947833"/>
            <a:ext cx="1080120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矩形 22"/>
          <p:cNvSpPr/>
          <p:nvPr/>
        </p:nvSpPr>
        <p:spPr>
          <a:xfrm>
            <a:off x="2852891" y="1953475"/>
            <a:ext cx="707689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橢圓 10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8" name="群組 17"/>
          <p:cNvGrpSpPr/>
          <p:nvPr/>
        </p:nvGrpSpPr>
        <p:grpSpPr>
          <a:xfrm>
            <a:off x="611560" y="1254346"/>
            <a:ext cx="7920880" cy="1169551"/>
            <a:chOff x="672628" y="1234861"/>
            <a:chExt cx="7920880" cy="1169551"/>
          </a:xfrm>
        </p:grpSpPr>
        <p:sp>
          <p:nvSpPr>
            <p:cNvPr id="19" name="矩形 18"/>
            <p:cNvSpPr/>
            <p:nvPr/>
          </p:nvSpPr>
          <p:spPr>
            <a:xfrm>
              <a:off x="672628" y="1234861"/>
              <a:ext cx="7920880" cy="11695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en-US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自卑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人，她對自己欠缺信心，不願意主動和別人交談。</a:t>
              </a:r>
            </a:p>
          </p:txBody>
        </p:sp>
        <p:sp>
          <p:nvSpPr>
            <p:cNvPr id="20" name="橢圓 19"/>
            <p:cNvSpPr/>
            <p:nvPr/>
          </p:nvSpPr>
          <p:spPr>
            <a:xfrm>
              <a:off x="2429926" y="1330647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1" name="群組 20"/>
            <p:cNvGrpSpPr/>
            <p:nvPr/>
          </p:nvGrpSpPr>
          <p:grpSpPr>
            <a:xfrm>
              <a:off x="744636" y="1351929"/>
              <a:ext cx="7499772" cy="1035060"/>
              <a:chOff x="744636" y="1351929"/>
              <a:chExt cx="7499772" cy="1035060"/>
            </a:xfrm>
          </p:grpSpPr>
          <p:grpSp>
            <p:nvGrpSpPr>
              <p:cNvPr id="22" name="群組 21"/>
              <p:cNvGrpSpPr/>
              <p:nvPr/>
            </p:nvGrpSpPr>
            <p:grpSpPr>
              <a:xfrm>
                <a:off x="744636" y="1351929"/>
                <a:ext cx="7499772" cy="1012555"/>
                <a:chOff x="744636" y="1351929"/>
                <a:chExt cx="7499772" cy="1012555"/>
              </a:xfrm>
            </p:grpSpPr>
            <p:sp>
              <p:nvSpPr>
                <p:cNvPr id="24" name="矩形 23"/>
                <p:cNvSpPr/>
                <p:nvPr/>
              </p:nvSpPr>
              <p:spPr>
                <a:xfrm>
                  <a:off x="5724128" y="1351929"/>
                  <a:ext cx="1440159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7419930" y="1384784"/>
                  <a:ext cx="824478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744636" y="1933774"/>
                  <a:ext cx="1080120" cy="430710"/>
                </a:xfrm>
                <a:prstGeom prst="rect">
                  <a:avLst/>
                </a:prstGeom>
                <a:no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3" name="矩形 22"/>
              <p:cNvSpPr/>
              <p:nvPr/>
            </p:nvSpPr>
            <p:spPr>
              <a:xfrm>
                <a:off x="2917267" y="1956279"/>
                <a:ext cx="70768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27" name="L-圖案 26"/>
          <p:cNvSpPr/>
          <p:nvPr/>
        </p:nvSpPr>
        <p:spPr>
          <a:xfrm rot="19579556">
            <a:off x="2656149" y="874538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751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8002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u="sng" dirty="0" smtClean="0"/>
              <a:t>小德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ct val="125000"/>
              </a:lnSpc>
            </a:pPr>
            <a:endParaRPr lang="en-US" altLang="zh-TW" sz="2700" dirty="0" smtClean="0"/>
          </a:p>
          <a:p>
            <a:pPr>
              <a:lnSpc>
                <a:spcPct val="125000"/>
              </a:lnSpc>
            </a:pPr>
            <a:r>
              <a:rPr lang="zh-TW" altLang="en-US" sz="2700" dirty="0"/>
              <a:t>事例與性格特點</a:t>
            </a:r>
            <a:r>
              <a:rPr lang="zh-TW" altLang="en-US" sz="2700" dirty="0" smtClean="0"/>
              <a:t>配合嗎？試指出關鍵字眼。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14</a:t>
            </a:fld>
            <a:endParaRPr lang="en-GB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7272808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小德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是一個固執的人，任何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人的意見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不接納，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只會堅持己見。</a:t>
            </a:r>
          </a:p>
        </p:txBody>
      </p:sp>
      <p:sp>
        <p:nvSpPr>
          <p:cNvPr id="8" name="矩形 7"/>
          <p:cNvSpPr/>
          <p:nvPr/>
        </p:nvSpPr>
        <p:spPr>
          <a:xfrm>
            <a:off x="767916" y="3097950"/>
            <a:ext cx="1981200" cy="57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固執</a:t>
            </a:r>
            <a:endParaRPr lang="en-US" altLang="zh-TW" sz="2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8500" y="4167082"/>
            <a:ext cx="413354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堅持己見」</a:t>
            </a:r>
            <a:endParaRPr lang="zh-TW" altLang="en-US" sz="2700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2429926" y="1927760"/>
            <a:ext cx="1440160" cy="43071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410" y="4215254"/>
            <a:ext cx="469032" cy="41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8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757" y="78331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第四題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348880"/>
            <a:ext cx="7427168" cy="3024336"/>
          </a:xfrm>
        </p:spPr>
        <p:txBody>
          <a:bodyPr>
            <a:noAutofit/>
          </a:bodyPr>
          <a:lstStyle/>
          <a:p>
            <a:pPr>
              <a:lnSpc>
                <a:spcPts val="3100"/>
              </a:lnSpc>
            </a:pPr>
            <a:r>
              <a:rPr lang="zh-TW" altLang="en-US" sz="2700" u="sng" dirty="0" smtClean="0"/>
              <a:t>小宇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ts val="3100"/>
              </a:lnSpc>
            </a:pPr>
            <a:endParaRPr lang="en-US" altLang="zh-TW" sz="2700" dirty="0" smtClean="0"/>
          </a:p>
          <a:p>
            <a:pPr>
              <a:lnSpc>
                <a:spcPts val="31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 smtClean="0"/>
          </a:p>
          <a:p>
            <a:pPr>
              <a:lnSpc>
                <a:spcPts val="3100"/>
              </a:lnSpc>
            </a:pPr>
            <a:endParaRPr lang="en-US" altLang="zh-TW" sz="2700" dirty="0" smtClean="0"/>
          </a:p>
          <a:p>
            <a:pPr>
              <a:lnSpc>
                <a:spcPts val="3600"/>
              </a:lnSpc>
            </a:pPr>
            <a:endParaRPr lang="en-US" altLang="zh-TW" sz="2700" dirty="0" smtClean="0"/>
          </a:p>
          <a:p>
            <a:pPr>
              <a:lnSpc>
                <a:spcPts val="4000"/>
              </a:lnSpc>
            </a:pPr>
            <a:endParaRPr lang="en-US" altLang="zh-TW" sz="2700" dirty="0" smtClean="0"/>
          </a:p>
          <a:p>
            <a:pPr>
              <a:lnSpc>
                <a:spcPts val="4000"/>
              </a:lnSpc>
            </a:pPr>
            <a:r>
              <a:rPr lang="zh-TW" altLang="en-US" sz="2700" dirty="0" smtClean="0"/>
              <a:t>有</a:t>
            </a:r>
            <a:r>
              <a:rPr lang="zh-TW" altLang="en-US" sz="2700" dirty="0"/>
              <a:t>沒有更配合事例的性格特點詞語？</a:t>
            </a:r>
            <a:endParaRPr lang="zh-TW" altLang="en-US" sz="2700" dirty="0">
              <a:solidFill>
                <a:srgbClr val="FF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15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611560" y="1124744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的人，老師批改中文測驗時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三分，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他便立即告訴老師，讓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916" y="2852936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endParaRPr lang="en-US" altLang="zh-TW" sz="2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3737" y="3891751"/>
            <a:ext cx="7836532" cy="1463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測驗時多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給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了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他三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分，立即告訴老師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」這事例未能說明小宇的性格是「健談」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2429926" y="1196752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683568" y="1268760"/>
            <a:ext cx="7848872" cy="990573"/>
            <a:chOff x="683568" y="1383216"/>
            <a:chExt cx="7848872" cy="990573"/>
          </a:xfrm>
        </p:grpSpPr>
        <p:sp>
          <p:nvSpPr>
            <p:cNvPr id="13" name="矩形 12"/>
            <p:cNvSpPr/>
            <p:nvPr/>
          </p:nvSpPr>
          <p:spPr>
            <a:xfrm>
              <a:off x="6372200" y="1383216"/>
              <a:ext cx="216024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83568" y="1943079"/>
              <a:ext cx="108012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843808" y="1902189"/>
              <a:ext cx="2114644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803737" y="5817519"/>
            <a:ext cx="1981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</a:t>
            </a:r>
          </a:p>
        </p:txBody>
      </p:sp>
      <p:grpSp>
        <p:nvGrpSpPr>
          <p:cNvPr id="18" name="群組 17"/>
          <p:cNvGrpSpPr/>
          <p:nvPr/>
        </p:nvGrpSpPr>
        <p:grpSpPr>
          <a:xfrm>
            <a:off x="5988345" y="3160386"/>
            <a:ext cx="3058559" cy="1401324"/>
            <a:chOff x="6385658" y="4675759"/>
            <a:chExt cx="3058559" cy="1401324"/>
          </a:xfrm>
        </p:grpSpPr>
        <p:pic>
          <p:nvPicPr>
            <p:cNvPr id="19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5062" y="4675759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ular Callout 6"/>
            <p:cNvSpPr/>
            <p:nvPr/>
          </p:nvSpPr>
          <p:spPr>
            <a:xfrm>
              <a:off x="6385658" y="4865197"/>
              <a:ext cx="2253497" cy="604606"/>
            </a:xfrm>
            <a:prstGeom prst="wedgeRoundRectCallout">
              <a:avLst>
                <a:gd name="adj1" fmla="val 55860"/>
                <a:gd name="adj2" fmla="val 79993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健談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19672" y="2852936"/>
            <a:ext cx="51186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擅長</a:t>
            </a:r>
            <a:r>
              <a:rPr lang="zh-TW" altLang="en-US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說話，喜與人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交談</a:t>
            </a:r>
            <a:r>
              <a:rPr lang="en-US" altLang="zh-TW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HK" altLang="en-US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07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16</a:t>
            </a:fld>
            <a:endParaRPr lang="en-GB"/>
          </a:p>
        </p:txBody>
      </p:sp>
      <p:sp>
        <p:nvSpPr>
          <p:cNvPr id="8" name="矩形 7"/>
          <p:cNvSpPr/>
          <p:nvPr/>
        </p:nvSpPr>
        <p:spPr>
          <a:xfrm>
            <a:off x="611560" y="1268760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健談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的人，老師批改中文測驗時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三分，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他便立即告訴老師，讓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683568" y="1383216"/>
            <a:ext cx="7848872" cy="990573"/>
            <a:chOff x="683568" y="1383216"/>
            <a:chExt cx="7848872" cy="990573"/>
          </a:xfrm>
        </p:grpSpPr>
        <p:sp>
          <p:nvSpPr>
            <p:cNvPr id="13" name="矩形 12"/>
            <p:cNvSpPr/>
            <p:nvPr/>
          </p:nvSpPr>
          <p:spPr>
            <a:xfrm>
              <a:off x="6372200" y="1383216"/>
              <a:ext cx="216024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683568" y="1943079"/>
              <a:ext cx="108012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2843808" y="1902189"/>
              <a:ext cx="2114644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11560" y="1300132"/>
            <a:ext cx="8075240" cy="1120756"/>
            <a:chOff x="611560" y="1301657"/>
            <a:chExt cx="8075240" cy="1120756"/>
          </a:xfrm>
        </p:grpSpPr>
        <p:sp>
          <p:nvSpPr>
            <p:cNvPr id="18" name="矩形 17"/>
            <p:cNvSpPr/>
            <p:nvPr/>
          </p:nvSpPr>
          <p:spPr>
            <a:xfrm>
              <a:off x="611560" y="1301657"/>
              <a:ext cx="8075240" cy="11207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小宇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誠實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人，老師批改中文測驗時多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給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了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他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三分，他便立即告訴老師，讓老師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更正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分數。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2429926" y="1346616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683568" y="1383216"/>
              <a:ext cx="7848872" cy="990573"/>
              <a:chOff x="683568" y="1383216"/>
              <a:chExt cx="7848872" cy="990573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372200" y="1383216"/>
                <a:ext cx="216024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683568" y="1943079"/>
                <a:ext cx="108012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2843808" y="1902189"/>
                <a:ext cx="2114644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32" name="L-圖案 31"/>
          <p:cNvSpPr/>
          <p:nvPr/>
        </p:nvSpPr>
        <p:spPr>
          <a:xfrm rot="19579556">
            <a:off x="2667190" y="860302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287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527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第五題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232098"/>
            <a:ext cx="8229600" cy="270907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u="sng" dirty="0" smtClean="0"/>
              <a:t>小雅</a:t>
            </a:r>
            <a:r>
              <a:rPr lang="zh-TW" altLang="en-US" sz="2700" dirty="0" smtClean="0"/>
              <a:t>的性格特點：</a:t>
            </a:r>
            <a:endParaRPr lang="en-US" altLang="zh-TW" sz="2700" dirty="0" smtClean="0"/>
          </a:p>
          <a:p>
            <a:pPr>
              <a:lnSpc>
                <a:spcPct val="110000"/>
              </a:lnSpc>
            </a:pPr>
            <a:endParaRPr lang="en-US" altLang="zh-TW" sz="2700" dirty="0" smtClean="0"/>
          </a:p>
          <a:p>
            <a:pPr>
              <a:lnSpc>
                <a:spcPct val="50000"/>
              </a:lnSpc>
            </a:pPr>
            <a:r>
              <a:rPr lang="zh-TW" altLang="en-US" sz="2700" dirty="0"/>
              <a:t>事例與性格特點配合嗎？</a:t>
            </a:r>
            <a:endParaRPr lang="en-US" altLang="zh-TW" sz="2700" dirty="0"/>
          </a:p>
          <a:p>
            <a:pPr>
              <a:lnSpc>
                <a:spcPct val="50000"/>
              </a:lnSpc>
            </a:pP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zh-TW" sz="2700" dirty="0" smtClean="0"/>
          </a:p>
          <a:p>
            <a:pPr>
              <a:lnSpc>
                <a:spcPct val="150000"/>
              </a:lnSpc>
            </a:pPr>
            <a:r>
              <a:rPr lang="zh-TW" altLang="en-US" sz="2700" dirty="0" smtClean="0"/>
              <a:t>有沒有更好的性格特點詞語？</a:t>
            </a:r>
            <a:endParaRPr lang="en-US" altLang="zh-TW" sz="2700" dirty="0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17</a:t>
            </a:fld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611560" y="1052736"/>
            <a:ext cx="8075240" cy="11695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小雅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，每次測驗她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都會花時間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所寫的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否漏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答錯。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429926" y="1078701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696562" y="1196752"/>
            <a:ext cx="7835878" cy="934328"/>
            <a:chOff x="696562" y="1393097"/>
            <a:chExt cx="7835878" cy="934328"/>
          </a:xfrm>
        </p:grpSpPr>
        <p:sp>
          <p:nvSpPr>
            <p:cNvPr id="9" name="矩形 8"/>
            <p:cNvSpPr/>
            <p:nvPr/>
          </p:nvSpPr>
          <p:spPr>
            <a:xfrm>
              <a:off x="4211960" y="1395788"/>
              <a:ext cx="714908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732240" y="1393097"/>
              <a:ext cx="180020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96562" y="1896715"/>
              <a:ext cx="1787206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779585" y="2636912"/>
            <a:ext cx="1981200" cy="524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自卑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79584" y="3668714"/>
            <a:ext cx="8184904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</a:t>
            </a:r>
            <a:r>
              <a:rPr lang="zh-TW" altLang="en-US" sz="2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配合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每次測驗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她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都會花時間檢查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所寫的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答案有否漏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寫</a:t>
            </a:r>
            <a:r>
              <a:rPr lang="zh-TW" altLang="zh-TW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或答錯</a:t>
            </a:r>
            <a:r>
              <a:rPr lang="zh-TW" altLang="en-US" sz="2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」這事例未能說明小雅的性格是「自卑」</a:t>
            </a:r>
            <a:endParaRPr lang="en-US" altLang="zh-TW" sz="2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altLang="zh-TW" sz="27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01821" y="5445224"/>
            <a:ext cx="1981200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細心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／嚴謹</a:t>
            </a:r>
            <a:endParaRPr lang="en-US" altLang="zh-TW" sz="27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5851660" y="2612847"/>
            <a:ext cx="3004295" cy="1401324"/>
            <a:chOff x="5918903" y="4354939"/>
            <a:chExt cx="3004295" cy="1401324"/>
          </a:xfrm>
        </p:grpSpPr>
        <p:pic>
          <p:nvPicPr>
            <p:cNvPr id="20" name="圖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4043" y="4354939"/>
              <a:ext cx="1099155" cy="140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ounded Rectangular Callout 6"/>
            <p:cNvSpPr/>
            <p:nvPr/>
          </p:nvSpPr>
          <p:spPr>
            <a:xfrm>
              <a:off x="5918903" y="5013176"/>
              <a:ext cx="2253497" cy="604606"/>
            </a:xfrm>
            <a:prstGeom prst="wedgeRoundRectCallout">
              <a:avLst>
                <a:gd name="adj1" fmla="val 59681"/>
                <a:gd name="adj2" fmla="val 25195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rPr>
                <a:t>自卑的意思是甚麼</a:t>
              </a:r>
              <a:r>
                <a:rPr lang="zh-TW" alt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矩形 13"/>
          <p:cNvSpPr/>
          <p:nvPr/>
        </p:nvSpPr>
        <p:spPr>
          <a:xfrm>
            <a:off x="1687591" y="2635290"/>
            <a:ext cx="5332681" cy="51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TW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輕視</a:t>
            </a:r>
            <a:r>
              <a:rPr lang="zh-TW" altLang="en-US" sz="27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自己，認為自己不如</a:t>
            </a:r>
            <a:r>
              <a:rPr lang="zh-TW" alt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別人</a:t>
            </a:r>
            <a:r>
              <a:rPr lang="en-US" altLang="zh-TW" sz="27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700" dirty="0">
              <a:solidFill>
                <a:srgbClr val="7030A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39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7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第五題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18</a:t>
            </a:fld>
            <a:endParaRPr lang="en-GB" dirty="0"/>
          </a:p>
        </p:txBody>
      </p:sp>
      <p:sp>
        <p:nvSpPr>
          <p:cNvPr id="7" name="矩形 6"/>
          <p:cNvSpPr/>
          <p:nvPr/>
        </p:nvSpPr>
        <p:spPr>
          <a:xfrm>
            <a:off x="611560" y="1268760"/>
            <a:ext cx="8075240" cy="11207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zh-TW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小雅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的人，每次測驗她都會花時間檢查自己的答案有否漏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或答錯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2429926" y="1346616"/>
            <a:ext cx="845930" cy="5500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696562" y="1393097"/>
            <a:ext cx="7835878" cy="934328"/>
            <a:chOff x="696562" y="1393097"/>
            <a:chExt cx="7835878" cy="934328"/>
          </a:xfrm>
        </p:grpSpPr>
        <p:sp>
          <p:nvSpPr>
            <p:cNvPr id="9" name="矩形 8"/>
            <p:cNvSpPr/>
            <p:nvPr/>
          </p:nvSpPr>
          <p:spPr>
            <a:xfrm>
              <a:off x="4211960" y="1395788"/>
              <a:ext cx="714908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6732240" y="1393097"/>
              <a:ext cx="1800200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96562" y="1896715"/>
              <a:ext cx="1784861" cy="430710"/>
            </a:xfrm>
            <a:prstGeom prst="rect">
              <a:avLst/>
            </a:prstGeom>
            <a:noFill/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611560" y="1268760"/>
            <a:ext cx="8075240" cy="1120756"/>
            <a:chOff x="611560" y="1268760"/>
            <a:chExt cx="8075240" cy="1120756"/>
          </a:xfrm>
        </p:grpSpPr>
        <p:sp>
          <p:nvSpPr>
            <p:cNvPr id="18" name="矩形 17"/>
            <p:cNvSpPr/>
            <p:nvPr/>
          </p:nvSpPr>
          <p:spPr>
            <a:xfrm>
              <a:off x="611560" y="1268760"/>
              <a:ext cx="8075240" cy="112075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小雅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細心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，每次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測驗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她都會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花時間檢查自己的答案有否漏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或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答錯。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9" name="橢圓 18"/>
            <p:cNvSpPr/>
            <p:nvPr/>
          </p:nvSpPr>
          <p:spPr>
            <a:xfrm>
              <a:off x="2429926" y="1268760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696562" y="1393097"/>
              <a:ext cx="7835878" cy="934328"/>
              <a:chOff x="696562" y="1393097"/>
              <a:chExt cx="7835878" cy="93432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4211960" y="1395788"/>
                <a:ext cx="71490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6732240" y="1393097"/>
                <a:ext cx="1800200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696562" y="1896715"/>
                <a:ext cx="1784861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grpSp>
        <p:nvGrpSpPr>
          <p:cNvPr id="25" name="群組 24"/>
          <p:cNvGrpSpPr/>
          <p:nvPr/>
        </p:nvGrpSpPr>
        <p:grpSpPr>
          <a:xfrm>
            <a:off x="659462" y="3927596"/>
            <a:ext cx="8075240" cy="1169551"/>
            <a:chOff x="611560" y="2808361"/>
            <a:chExt cx="8075240" cy="1169551"/>
          </a:xfrm>
        </p:grpSpPr>
        <p:sp>
          <p:nvSpPr>
            <p:cNvPr id="26" name="矩形 25"/>
            <p:cNvSpPr/>
            <p:nvPr/>
          </p:nvSpPr>
          <p:spPr>
            <a:xfrm>
              <a:off x="611560" y="2808361"/>
              <a:ext cx="8075240" cy="116955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TW" altLang="zh-TW" sz="2800" u="sng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小雅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一個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謹慎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的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人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每次測驗她都會花時間檢查自己的答案有否漏</a:t>
              </a:r>
              <a:r>
                <a:rPr lang="zh-TW" altLang="en-US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寫</a:t>
              </a:r>
              <a:r>
                <a:rPr lang="zh-TW" altLang="zh-TW" sz="28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或答錯</a:t>
              </a:r>
              <a:r>
                <a:rPr lang="zh-TW" altLang="zh-TW" sz="28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7" name="橢圓 26"/>
            <p:cNvSpPr/>
            <p:nvPr/>
          </p:nvSpPr>
          <p:spPr>
            <a:xfrm>
              <a:off x="2433521" y="2843037"/>
              <a:ext cx="845930" cy="5500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28" name="群組 27"/>
            <p:cNvGrpSpPr/>
            <p:nvPr/>
          </p:nvGrpSpPr>
          <p:grpSpPr>
            <a:xfrm>
              <a:off x="678149" y="2929789"/>
              <a:ext cx="7835878" cy="934328"/>
              <a:chOff x="678149" y="2929789"/>
              <a:chExt cx="7835878" cy="934328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4241238" y="2932480"/>
                <a:ext cx="714908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6684338" y="2929789"/>
                <a:ext cx="1829689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678149" y="3433407"/>
                <a:ext cx="1829725" cy="430710"/>
              </a:xfrm>
              <a:prstGeom prst="rect">
                <a:avLst/>
              </a:prstGeom>
              <a:no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sp>
        <p:nvSpPr>
          <p:cNvPr id="33" name="L-圖案 32"/>
          <p:cNvSpPr/>
          <p:nvPr/>
        </p:nvSpPr>
        <p:spPr>
          <a:xfrm rot="19579556">
            <a:off x="2707645" y="859915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L-圖案 33"/>
          <p:cNvSpPr/>
          <p:nvPr/>
        </p:nvSpPr>
        <p:spPr>
          <a:xfrm rot="19579556">
            <a:off x="2656147" y="3624474"/>
            <a:ext cx="611087" cy="216024"/>
          </a:xfrm>
          <a:prstGeom prst="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63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19</a:t>
            </a:fld>
            <a:endParaRPr lang="en-GB"/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0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971600" y="980728"/>
            <a:ext cx="6480720" cy="2592288"/>
          </a:xfrm>
          <a:prstGeom prst="wedgeRoundRectCallout">
            <a:avLst>
              <a:gd name="adj1" fmla="val 33488"/>
              <a:gd name="adj2" fmla="val 7247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緊記：</a:t>
            </a:r>
            <a:endParaRPr lang="en-US" altLang="zh-TW" sz="2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要判斷性格特點和事例是否配合，</a:t>
            </a:r>
            <a:endParaRPr lang="en-US" altLang="zh-TW" sz="28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我們要先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想想該性格詞語的意思</a:t>
            </a: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8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ck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656" y="4181104"/>
            <a:ext cx="1984698" cy="195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3000"/>
              </a:spcAft>
            </a:pPr>
            <a:r>
              <a:rPr lang="zh-TW" altLang="en-US" b="1" dirty="0" smtClean="0"/>
              <a:t>描寫人物性格特點時，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我們要留意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>
                <a:solidFill>
                  <a:srgbClr val="FF0000"/>
                </a:solidFill>
              </a:rPr>
              <a:t>人物性格特點</a:t>
            </a:r>
            <a:r>
              <a:rPr lang="zh-TW" altLang="en-US" b="1" dirty="0"/>
              <a:t>和</a:t>
            </a:r>
            <a:r>
              <a:rPr lang="zh-TW" altLang="en-US" b="1" dirty="0">
                <a:solidFill>
                  <a:srgbClr val="0070C0"/>
                </a:solidFill>
              </a:rPr>
              <a:t>事</a:t>
            </a:r>
            <a:r>
              <a:rPr lang="zh-TW" altLang="en-US" b="1" dirty="0" smtClean="0">
                <a:solidFill>
                  <a:srgbClr val="0070C0"/>
                </a:solidFill>
              </a:rPr>
              <a:t>例</a:t>
            </a:r>
            <a:r>
              <a:rPr lang="zh-TW" altLang="en-US" b="1" dirty="0" smtClean="0"/>
              <a:t>是否配合。</a:t>
            </a:r>
            <a:endParaRPr lang="zh-TW" altLang="en-US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 descr="ç¸éåç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15572">
            <a:off x="3034333" y="4993470"/>
            <a:ext cx="1154646" cy="132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5090572" y="4975193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b="1" dirty="0">
                <a:solidFill>
                  <a:srgbClr val="FF0000"/>
                </a:solidFill>
                <a:ea typeface="標楷體" panose="03000509000000000000" pitchFamily="65" charset="-120"/>
              </a:rPr>
              <a:t>人物性格特點</a:t>
            </a:r>
            <a:endParaRPr lang="en-GB" sz="2200" dirty="0"/>
          </a:p>
        </p:txBody>
      </p:sp>
      <p:sp>
        <p:nvSpPr>
          <p:cNvPr id="8" name="矩形 7"/>
          <p:cNvSpPr/>
          <p:nvPr/>
        </p:nvSpPr>
        <p:spPr>
          <a:xfrm>
            <a:off x="2195736" y="5470703"/>
            <a:ext cx="7489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200" b="1" dirty="0">
                <a:solidFill>
                  <a:srgbClr val="0070C0"/>
                </a:solidFill>
                <a:ea typeface="標楷體" panose="03000509000000000000" pitchFamily="65" charset="-120"/>
              </a:rPr>
              <a:t>事例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486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20</a:t>
            </a:fld>
            <a:endParaRPr lang="en-GB"/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00" y="3284984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1259632" y="1916832"/>
            <a:ext cx="6480720" cy="1224136"/>
          </a:xfrm>
          <a:prstGeom prst="wedgeRoundRectCallout">
            <a:avLst>
              <a:gd name="adj1" fmla="val 33488"/>
              <a:gd name="adj2" fmla="val 7247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我們重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看描寫</a:t>
            </a:r>
            <a:r>
              <a:rPr lang="zh-HK" altLang="en-US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例子。</a:t>
            </a:r>
            <a:endParaRPr lang="en-US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3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3113" y="1336450"/>
            <a:ext cx="4344912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跑下去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雲朵形圖說文字 3"/>
          <p:cNvSpPr/>
          <p:nvPr/>
        </p:nvSpPr>
        <p:spPr>
          <a:xfrm>
            <a:off x="443114" y="5162115"/>
            <a:ext cx="4531696" cy="1324339"/>
          </a:xfrm>
          <a:prstGeom prst="cloudCallout">
            <a:avLst>
              <a:gd name="adj1" fmla="val -44616"/>
              <a:gd name="adj2" fmla="val -5606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894924" y="1349104"/>
            <a:ext cx="4104456" cy="8900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描寫對象是誰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874728" y="2473081"/>
            <a:ext cx="4104456" cy="8900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880306" y="3635518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890846" y="4609880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18" name="橢圓 17"/>
          <p:cNvSpPr/>
          <p:nvPr/>
        </p:nvSpPr>
        <p:spPr>
          <a:xfrm>
            <a:off x="888137" y="2065754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45934" y="3918692"/>
            <a:ext cx="3882049" cy="1077677"/>
            <a:chOff x="545934" y="3918692"/>
            <a:chExt cx="3882049" cy="1077677"/>
          </a:xfrm>
        </p:grpSpPr>
        <p:sp>
          <p:nvSpPr>
            <p:cNvPr id="19" name="矩形 18"/>
            <p:cNvSpPr/>
            <p:nvPr/>
          </p:nvSpPr>
          <p:spPr>
            <a:xfrm>
              <a:off x="545934" y="3918692"/>
              <a:ext cx="3882049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545934" y="4565659"/>
              <a:ext cx="1505786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9" name="右彎箭號 8"/>
          <p:cNvSpPr/>
          <p:nvPr/>
        </p:nvSpPr>
        <p:spPr>
          <a:xfrm rot="21182557">
            <a:off x="308822" y="2368355"/>
            <a:ext cx="741245" cy="2074760"/>
          </a:xfrm>
          <a:prstGeom prst="bentArrow">
            <a:avLst>
              <a:gd name="adj1" fmla="val 16541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954" y="5168947"/>
            <a:ext cx="810224" cy="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 7"/>
          <p:cNvSpPr/>
          <p:nvPr/>
        </p:nvSpPr>
        <p:spPr>
          <a:xfrm>
            <a:off x="2771800" y="1417638"/>
            <a:ext cx="864096" cy="581721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39005" y="531411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「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比賽中跌倒，但仍繼續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跑」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 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這樣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的描述能突顯他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lvl="0"/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「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堅強」嗎</a:t>
            </a: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？事例夠仔細嗎？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7076312" y="4593023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7717286" y="5307277"/>
            <a:ext cx="779216" cy="722053"/>
            <a:chOff x="7604083" y="5511448"/>
            <a:chExt cx="779216" cy="722053"/>
          </a:xfrm>
        </p:grpSpPr>
        <p:pic>
          <p:nvPicPr>
            <p:cNvPr id="23" name="Picture 3" descr="C:\Users\janetkylo\AppData\Local\Microsoft\Windows\Temporary Internet Files\Content.IE5\EYF270ST\tick-40143_960_720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4083" y="5511448"/>
              <a:ext cx="779216" cy="7220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減號 11"/>
            <p:cNvSpPr/>
            <p:nvPr/>
          </p:nvSpPr>
          <p:spPr>
            <a:xfrm rot="2860558">
              <a:off x="7790953" y="5705941"/>
              <a:ext cx="516047" cy="228240"/>
            </a:xfrm>
            <a:prstGeom prst="mathMinus">
              <a:avLst/>
            </a:prstGeom>
            <a:solidFill>
              <a:srgbClr val="009900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標題 1"/>
          <p:cNvSpPr txBox="1">
            <a:spLocks/>
          </p:cNvSpPr>
          <p:nvPr/>
        </p:nvSpPr>
        <p:spPr>
          <a:xfrm>
            <a:off x="443113" y="5410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70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9525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458344" y="1916832"/>
            <a:ext cx="7427168" cy="1224136"/>
          </a:xfrm>
          <a:prstGeom prst="wedgeRoundRectCallout">
            <a:avLst>
              <a:gd name="adj1" fmla="val 36168"/>
              <a:gd name="adj2" fmla="val 7673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要寫得夠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清楚、仔細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才能突顯人物的性格！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圓角矩形圖說文字 8"/>
          <p:cNvSpPr/>
          <p:nvPr/>
        </p:nvSpPr>
        <p:spPr>
          <a:xfrm>
            <a:off x="511207" y="3573016"/>
            <a:ext cx="6041993" cy="1008112"/>
          </a:xfrm>
          <a:prstGeom prst="wedgeRoundRectCallout">
            <a:avLst>
              <a:gd name="adj1" fmla="val 47955"/>
              <a:gd name="adj2" fmla="val 8283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我們把</a:t>
            </a:r>
            <a:r>
              <a:rPr lang="zh-TW" altLang="en-US" sz="2400" u="sng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樂天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在短跑中跌倒的事例再寫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得清楚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仔細一點！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443113" y="5410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87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056" y="1340924"/>
            <a:ext cx="4618856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堅強的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受傷了，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但他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立即爬</a:t>
            </a:r>
            <a:r>
              <a:rPr lang="zh-HK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起來，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拐一拐地</a:t>
            </a:r>
            <a:r>
              <a:rPr lang="zh-TW" altLang="en-US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走向終點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919491" y="1368466"/>
            <a:ext cx="4044997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919491" y="2429916"/>
            <a:ext cx="4044997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922713" y="3563385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900989" y="4509120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 事例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配合嗎？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7081841" y="4509120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211982" y="2036483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  <a:latin typeface="Calibri"/>
              <a:ea typeface="新細明體" panose="02020500000000000000" pitchFamily="18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197826" y="3385887"/>
            <a:ext cx="4302166" cy="2214439"/>
            <a:chOff x="197826" y="3385887"/>
            <a:chExt cx="4302166" cy="2214439"/>
          </a:xfrm>
        </p:grpSpPr>
        <p:grpSp>
          <p:nvGrpSpPr>
            <p:cNvPr id="7" name="群組 6"/>
            <p:cNvGrpSpPr/>
            <p:nvPr/>
          </p:nvGrpSpPr>
          <p:grpSpPr>
            <a:xfrm>
              <a:off x="197826" y="3385887"/>
              <a:ext cx="4302166" cy="977879"/>
              <a:chOff x="197826" y="3385887"/>
              <a:chExt cx="4302166" cy="977879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3731667" y="3385887"/>
                <a:ext cx="696317" cy="430710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197826" y="3933056"/>
                <a:ext cx="4302166" cy="430710"/>
              </a:xfrm>
              <a:prstGeom prst="rect">
                <a:avLst/>
              </a:pr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211982" y="4575200"/>
              <a:ext cx="4216003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83120" y="5169616"/>
              <a:ext cx="1192536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pic>
        <p:nvPicPr>
          <p:cNvPr id="1027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29" y="5157192"/>
            <a:ext cx="821441" cy="761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381" y="5229200"/>
            <a:ext cx="828657" cy="76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標題 1"/>
          <p:cNvSpPr txBox="1">
            <a:spLocks/>
          </p:cNvSpPr>
          <p:nvPr/>
        </p:nvSpPr>
        <p:spPr>
          <a:xfrm>
            <a:off x="168056" y="54108"/>
            <a:ext cx="867014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330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4572000" y="1343989"/>
            <a:ext cx="4420571" cy="43172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63578" y="1429590"/>
            <a:ext cx="4375861" cy="43105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24</a:t>
            </a:fld>
            <a:endParaRPr lang="en-GB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107503" y="1336450"/>
            <a:ext cx="4464498" cy="4713387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/>
              <a:t>　</a:t>
            </a:r>
            <a:r>
              <a:rPr lang="zh-TW" altLang="en-US" sz="3000" dirty="0" smtClean="0"/>
              <a:t>　我的同學</a:t>
            </a:r>
            <a:r>
              <a:rPr lang="zh-HK" altLang="en-US" sz="3000" u="sng" dirty="0" smtClean="0"/>
              <a:t>樂天</a:t>
            </a:r>
            <a:r>
              <a:rPr lang="zh-HK" altLang="en-US" sz="3000" dirty="0" smtClean="0"/>
              <a:t>是</a:t>
            </a:r>
            <a:r>
              <a:rPr lang="zh-TW" altLang="en-US" sz="3000" dirty="0" smtClean="0"/>
              <a:t>一個</a:t>
            </a:r>
            <a:r>
              <a:rPr lang="zh-HK" altLang="en-US" sz="3000" dirty="0" smtClean="0"/>
              <a:t>堅</a:t>
            </a:r>
            <a:r>
              <a:rPr lang="zh-TW" altLang="en-US" sz="3000" dirty="0" smtClean="0"/>
              <a:t>強</a:t>
            </a:r>
            <a:r>
              <a:rPr lang="zh-HK" altLang="en-US" sz="3000" dirty="0" smtClean="0"/>
              <a:t>的男孩</a:t>
            </a:r>
            <a:r>
              <a:rPr lang="zh-TW" altLang="en-US" sz="3000" dirty="0" smtClean="0"/>
              <a:t>子</a:t>
            </a:r>
            <a:r>
              <a:rPr lang="zh-HK" altLang="en-US" sz="3000" dirty="0" smtClean="0"/>
              <a:t>。</a:t>
            </a:r>
            <a:endParaRPr lang="en-GB" sz="3000" dirty="0"/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/>
              <a:t>　　最</a:t>
            </a:r>
            <a:r>
              <a:rPr lang="zh-HK" altLang="en-US" sz="3000" dirty="0" smtClean="0"/>
              <a:t>令</a:t>
            </a:r>
            <a:r>
              <a:rPr lang="zh-HK" altLang="en-US" sz="3000" dirty="0"/>
              <a:t>我印象</a:t>
            </a:r>
            <a:r>
              <a:rPr lang="zh-HK" altLang="en-US" sz="3000" dirty="0" smtClean="0"/>
              <a:t>深刻</a:t>
            </a:r>
            <a:r>
              <a:rPr lang="zh-TW" altLang="en-US" sz="3000" dirty="0" smtClean="0"/>
              <a:t>就</a:t>
            </a:r>
            <a:r>
              <a:rPr lang="zh-HK" altLang="en-US" sz="3000" dirty="0" smtClean="0"/>
              <a:t>是</a:t>
            </a:r>
            <a:r>
              <a:rPr lang="zh-TW" altLang="en-US" sz="3000" u="sng" dirty="0" smtClean="0"/>
              <a:t>樂天</a:t>
            </a:r>
            <a:r>
              <a:rPr lang="zh-TW" altLang="en-US" sz="3000" dirty="0" smtClean="0"/>
              <a:t>在陸運會的短跑比賽中</a:t>
            </a:r>
            <a:r>
              <a:rPr lang="zh-HK" altLang="en-US" sz="3000" dirty="0" smtClean="0"/>
              <a:t>跌倒</a:t>
            </a:r>
            <a:r>
              <a:rPr lang="zh-TW" altLang="en-US" sz="3000" dirty="0" smtClean="0"/>
              <a:t>，</a:t>
            </a:r>
            <a:r>
              <a:rPr lang="zh-HK" altLang="en-US" sz="3000" dirty="0"/>
              <a:t>但</a:t>
            </a:r>
            <a:r>
              <a:rPr lang="zh-HK" altLang="en-US" sz="3000" dirty="0" smtClean="0"/>
              <a:t>他</a:t>
            </a:r>
            <a:r>
              <a:rPr lang="zh-TW" altLang="en-US" sz="3000" dirty="0" smtClean="0"/>
              <a:t>仍</a:t>
            </a:r>
            <a:r>
              <a:rPr lang="zh-HK" altLang="en-US" sz="3000" dirty="0" smtClean="0"/>
              <a:t>繼續</a:t>
            </a:r>
            <a:r>
              <a:rPr lang="zh-HK" altLang="en-US" sz="3000" dirty="0"/>
              <a:t>跑下去</a:t>
            </a:r>
            <a:r>
              <a:rPr lang="zh-TW" altLang="en-US" sz="3000" dirty="0" smtClean="0"/>
              <a:t>。</a:t>
            </a:r>
            <a:endParaRPr lang="en-GB" sz="3000" dirty="0"/>
          </a:p>
        </p:txBody>
      </p:sp>
      <p:sp>
        <p:nvSpPr>
          <p:cNvPr id="8" name="橢圓 7"/>
          <p:cNvSpPr/>
          <p:nvPr/>
        </p:nvSpPr>
        <p:spPr>
          <a:xfrm>
            <a:off x="170808" y="2003460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571999" y="1340768"/>
            <a:ext cx="4420571" cy="4713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TW" altLang="en-US" sz="3000" dirty="0" smtClean="0"/>
              <a:t>　　我的同學</a:t>
            </a:r>
            <a:r>
              <a:rPr lang="zh-HK" altLang="en-US" sz="3000" u="sng" dirty="0" smtClean="0"/>
              <a:t>樂天</a:t>
            </a:r>
            <a:r>
              <a:rPr lang="zh-HK" altLang="en-US" sz="3000" dirty="0" smtClean="0"/>
              <a:t>是</a:t>
            </a:r>
            <a:r>
              <a:rPr lang="zh-TW" altLang="en-US" sz="3000" dirty="0" smtClean="0"/>
              <a:t>一個</a:t>
            </a:r>
            <a:r>
              <a:rPr lang="zh-HK" altLang="en-US" sz="3000" dirty="0" smtClean="0"/>
              <a:t>堅強的男孩</a:t>
            </a:r>
            <a:r>
              <a:rPr lang="zh-TW" altLang="en-US" sz="3000" dirty="0" smtClean="0"/>
              <a:t>子</a:t>
            </a:r>
            <a:r>
              <a:rPr lang="zh-HK" altLang="en-US" sz="3000" dirty="0" smtClean="0"/>
              <a:t>。</a:t>
            </a:r>
            <a:endParaRPr lang="en-GB" sz="3000" dirty="0" smtClean="0"/>
          </a:p>
          <a:p>
            <a:pPr marL="0" inden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TW" altLang="en-US" sz="3000" dirty="0" smtClean="0"/>
              <a:t>　　最</a:t>
            </a:r>
            <a:r>
              <a:rPr lang="zh-HK" altLang="en-US" sz="3000" dirty="0" smtClean="0"/>
              <a:t>令我印象深刻</a:t>
            </a:r>
            <a:r>
              <a:rPr lang="zh-TW" altLang="en-US" sz="3000" dirty="0" smtClean="0"/>
              <a:t>就</a:t>
            </a:r>
            <a:r>
              <a:rPr lang="zh-HK" altLang="en-US" sz="3000" dirty="0" smtClean="0"/>
              <a:t>是</a:t>
            </a:r>
            <a:r>
              <a:rPr lang="zh-TW" altLang="en-US" sz="3000" u="sng" dirty="0" smtClean="0"/>
              <a:t>樂天</a:t>
            </a:r>
            <a:r>
              <a:rPr lang="zh-TW" altLang="en-US" sz="3000" dirty="0" smtClean="0"/>
              <a:t>在陸運會的短跑比賽中</a:t>
            </a:r>
            <a:r>
              <a:rPr lang="zh-HK" altLang="en-US" sz="3000" dirty="0" smtClean="0"/>
              <a:t>跌倒</a:t>
            </a:r>
            <a:r>
              <a:rPr lang="zh-TW" altLang="en-US" sz="3000" dirty="0" smtClean="0"/>
              <a:t>受傷了，</a:t>
            </a:r>
            <a:r>
              <a:rPr lang="zh-HK" altLang="en-US" sz="3000" dirty="0" smtClean="0">
                <a:solidFill>
                  <a:srgbClr val="FF0000"/>
                </a:solidFill>
              </a:rPr>
              <a:t>但他</a:t>
            </a:r>
            <a:r>
              <a:rPr lang="zh-TW" altLang="en-US" sz="3000" dirty="0" smtClean="0">
                <a:solidFill>
                  <a:srgbClr val="FF0000"/>
                </a:solidFill>
              </a:rPr>
              <a:t>立即爬</a:t>
            </a:r>
            <a:r>
              <a:rPr lang="zh-HK" altLang="en-US" sz="3000" dirty="0" smtClean="0">
                <a:solidFill>
                  <a:srgbClr val="FF0000"/>
                </a:solidFill>
              </a:rPr>
              <a:t>起來，</a:t>
            </a:r>
            <a:r>
              <a:rPr lang="zh-TW" altLang="en-US" sz="3000" dirty="0" smtClean="0">
                <a:solidFill>
                  <a:srgbClr val="FF0000"/>
                </a:solidFill>
              </a:rPr>
              <a:t>一拐一拐地走向終點。</a:t>
            </a:r>
            <a:endParaRPr lang="en-GB" sz="3000" dirty="0">
              <a:solidFill>
                <a:srgbClr val="FF0000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4615926" y="2003460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4601770" y="3352864"/>
            <a:ext cx="4302166" cy="2214439"/>
            <a:chOff x="197826" y="3385887"/>
            <a:chExt cx="4302166" cy="2214439"/>
          </a:xfrm>
          <a:noFill/>
        </p:grpSpPr>
        <p:grpSp>
          <p:nvGrpSpPr>
            <p:cNvPr id="17" name="群組 16"/>
            <p:cNvGrpSpPr/>
            <p:nvPr/>
          </p:nvGrpSpPr>
          <p:grpSpPr>
            <a:xfrm>
              <a:off x="197826" y="3385887"/>
              <a:ext cx="4302166" cy="977879"/>
              <a:chOff x="197826" y="3385887"/>
              <a:chExt cx="4302166" cy="977879"/>
            </a:xfrm>
            <a:grpFill/>
          </p:grpSpPr>
          <p:sp>
            <p:nvSpPr>
              <p:cNvPr id="20" name="矩形 19"/>
              <p:cNvSpPr/>
              <p:nvPr/>
            </p:nvSpPr>
            <p:spPr>
              <a:xfrm>
                <a:off x="3731667" y="3385887"/>
                <a:ext cx="696317" cy="43071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197826" y="3933056"/>
                <a:ext cx="4302166" cy="430710"/>
              </a:xfrm>
              <a:prstGeom prst="rect">
                <a:avLst/>
              </a:prstGeom>
              <a:grpFill/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HK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211982" y="4575200"/>
              <a:ext cx="4216003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83120" y="5169616"/>
              <a:ext cx="1192536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HK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1187624" y="5651056"/>
            <a:ext cx="7644304" cy="805656"/>
          </a:xfrm>
          <a:prstGeom prst="cloudCallout">
            <a:avLst>
              <a:gd name="adj1" fmla="val -61556"/>
              <a:gd name="adj2" fmla="val 2588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899591" y="5414909"/>
            <a:ext cx="8004344" cy="1252615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rgbClr val="002060"/>
                </a:solidFill>
              </a:rPr>
              <a:t>比較兩段文字，右面的描寫較清楚仔細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22" name="標題 1"/>
          <p:cNvSpPr txBox="1">
            <a:spLocks/>
          </p:cNvSpPr>
          <p:nvPr/>
        </p:nvSpPr>
        <p:spPr>
          <a:xfrm>
            <a:off x="168056" y="54108"/>
            <a:ext cx="8670144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4863" y="3396824"/>
            <a:ext cx="4148852" cy="1608501"/>
            <a:chOff x="224863" y="3396824"/>
            <a:chExt cx="4148852" cy="1608501"/>
          </a:xfrm>
          <a:noFill/>
        </p:grpSpPr>
        <p:sp>
          <p:nvSpPr>
            <p:cNvPr id="10" name="矩形 9"/>
            <p:cNvSpPr/>
            <p:nvPr/>
          </p:nvSpPr>
          <p:spPr>
            <a:xfrm>
              <a:off x="251520" y="3918692"/>
              <a:ext cx="4122195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35896" y="3396824"/>
              <a:ext cx="737819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4" name="矩形 10"/>
            <p:cNvSpPr/>
            <p:nvPr/>
          </p:nvSpPr>
          <p:spPr>
            <a:xfrm>
              <a:off x="224863" y="4574615"/>
              <a:ext cx="458705" cy="430710"/>
            </a:xfrm>
            <a:prstGeom prst="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605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要記住「性格特點</a:t>
            </a:r>
            <a:r>
              <a:rPr lang="zh-TW" altLang="en-US" b="1" dirty="0">
                <a:solidFill>
                  <a:srgbClr val="FF0000"/>
                </a:solidFill>
              </a:rPr>
              <a:t>三部曲」哦！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9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99" y="2632907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群組 9"/>
          <p:cNvGrpSpPr/>
          <p:nvPr/>
        </p:nvGrpSpPr>
        <p:grpSpPr>
          <a:xfrm>
            <a:off x="7076372" y="3776690"/>
            <a:ext cx="1398543" cy="1145221"/>
            <a:chOff x="4582091" y="4057673"/>
            <a:chExt cx="1398543" cy="1145221"/>
          </a:xfrm>
        </p:grpSpPr>
        <p:pic>
          <p:nvPicPr>
            <p:cNvPr id="11" name="Picture 4" descr="lockçåçæå°çµæ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40" y="4057673"/>
              <a:ext cx="1117494" cy="11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ç¸éåç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515572">
              <a:off x="4629712" y="4505144"/>
              <a:ext cx="650129" cy="745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圓角矩形 12"/>
          <p:cNvSpPr/>
          <p:nvPr/>
        </p:nvSpPr>
        <p:spPr>
          <a:xfrm>
            <a:off x="2769980" y="1491556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769980" y="2741688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769980" y="4005064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kumimoji="0" lang="en-US" altLang="zh-TW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kumimoji="0" lang="en-GB" altLang="zh-HK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2784068" y="4921797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3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3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事例</a:t>
            </a:r>
            <a:r>
              <a:rPr lang="zh-TW" altLang="en-US" sz="23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配合嗎？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4930220" y="4928517"/>
            <a:ext cx="1945328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kumimoji="0" lang="en-US" altLang="zh-TW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kumimoji="0" lang="zh-HK" alt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33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75" y="508295"/>
            <a:ext cx="5515633" cy="4624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橢圓 7"/>
          <p:cNvSpPr/>
          <p:nvPr/>
        </p:nvSpPr>
        <p:spPr>
          <a:xfrm>
            <a:off x="3024692" y="1268760"/>
            <a:ext cx="2628564" cy="4176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26</a:t>
            </a:fld>
            <a:endParaRPr lang="en-GB"/>
          </a:p>
        </p:txBody>
      </p:sp>
      <p:pic>
        <p:nvPicPr>
          <p:cNvPr id="9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84892"/>
            <a:ext cx="1800200" cy="2295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圓角矩形圖說文字 9"/>
          <p:cNvSpPr/>
          <p:nvPr/>
        </p:nvSpPr>
        <p:spPr>
          <a:xfrm>
            <a:off x="5724128" y="1556792"/>
            <a:ext cx="3250704" cy="1872208"/>
          </a:xfrm>
          <a:prstGeom prst="wedgeRoundRectCallout">
            <a:avLst>
              <a:gd name="adj1" fmla="val 16464"/>
              <a:gd name="adj2" fmla="val 9457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我們看看如何運用  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具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代表性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的事例描寫人物的性格特點吧！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9106" y="240087"/>
            <a:ext cx="8229600" cy="82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描寫放大鏡</a:t>
            </a:r>
            <a:endParaRPr lang="zh-HK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XX</a:t>
            </a:r>
            <a:r>
              <a:rPr lang="zh-TW" altLang="en-US" dirty="0"/>
              <a:t>是</a:t>
            </a:r>
            <a:r>
              <a:rPr lang="zh-TW" altLang="en-US" dirty="0" smtClean="0"/>
              <a:t>一個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的</a:t>
            </a:r>
            <a:r>
              <a:rPr lang="zh-TW" altLang="en-US" dirty="0"/>
              <a:t>人。有一次</a:t>
            </a:r>
            <a:r>
              <a:rPr lang="zh-TW" altLang="en-US" dirty="0" smtClean="0"/>
              <a:t>，</a:t>
            </a:r>
            <a:r>
              <a:rPr lang="en-US" altLang="zh-TW" dirty="0" smtClean="0"/>
              <a:t>_________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6939" y="1916832"/>
            <a:ext cx="977824" cy="1051370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>
            <a:off x="2351946" y="3376989"/>
            <a:ext cx="1415772" cy="1428467"/>
            <a:chOff x="2351946" y="3376989"/>
            <a:chExt cx="1415772" cy="1428467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732D783-C2B7-47FB-9F5A-0C746E680E4F}"/>
                </a:ext>
              </a:extLst>
            </p:cNvPr>
            <p:cNvSpPr txBox="1"/>
            <p:nvPr/>
          </p:nvSpPr>
          <p:spPr>
            <a:xfrm>
              <a:off x="2351946" y="3974459"/>
              <a:ext cx="1415772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人物</a:t>
              </a:r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性格</a:t>
              </a:r>
              <a:endParaRPr lang="en-US" altLang="zh-CN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詞語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向下箭號 12"/>
            <p:cNvSpPr/>
            <p:nvPr/>
          </p:nvSpPr>
          <p:spPr>
            <a:xfrm>
              <a:off x="2932992" y="3376989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4706145" y="3407594"/>
            <a:ext cx="1723549" cy="1428467"/>
            <a:chOff x="4706145" y="3407594"/>
            <a:chExt cx="1723549" cy="1428467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CD262E79-7981-4EEA-B7AA-49C98BC42DE2}"/>
                </a:ext>
              </a:extLst>
            </p:cNvPr>
            <p:cNvSpPr txBox="1"/>
            <p:nvPr/>
          </p:nvSpPr>
          <p:spPr>
            <a:xfrm>
              <a:off x="4706145" y="4005064"/>
              <a:ext cx="1723549" cy="83099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事件</a:t>
              </a:r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出現的</a:t>
              </a:r>
              <a:endParaRPr lang="en-US" altLang="zh-TW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標示</a:t>
              </a:r>
              <a:r>
                <a:rPr lang="zh-CN" altLang="en-US" sz="2400" dirty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語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向下箭號 13"/>
            <p:cNvSpPr/>
            <p:nvPr/>
          </p:nvSpPr>
          <p:spPr>
            <a:xfrm>
              <a:off x="5459906" y="3407594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6695014" y="3407594"/>
            <a:ext cx="1723549" cy="1428466"/>
            <a:chOff x="6695014" y="3407594"/>
            <a:chExt cx="1723549" cy="1428466"/>
          </a:xfrm>
        </p:grpSpPr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CD262E79-7981-4EEA-B7AA-49C98BC42DE2}"/>
                </a:ext>
              </a:extLst>
            </p:cNvPr>
            <p:cNvSpPr txBox="1"/>
            <p:nvPr/>
          </p:nvSpPr>
          <p:spPr>
            <a:xfrm>
              <a:off x="6695014" y="4005063"/>
              <a:ext cx="1723549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突顯性格的</a:t>
              </a:r>
              <a:endParaRPr lang="en-US" altLang="zh-TW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CN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事件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5" name="向下箭號 14"/>
            <p:cNvSpPr/>
            <p:nvPr/>
          </p:nvSpPr>
          <p:spPr>
            <a:xfrm>
              <a:off x="7448776" y="3407594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226862" y="3350572"/>
            <a:ext cx="1415773" cy="1085552"/>
            <a:chOff x="226862" y="3350572"/>
            <a:chExt cx="1415773" cy="1085552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C732D783-C2B7-47FB-9F5A-0C746E680E4F}"/>
                </a:ext>
              </a:extLst>
            </p:cNvPr>
            <p:cNvSpPr txBox="1"/>
            <p:nvPr/>
          </p:nvSpPr>
          <p:spPr>
            <a:xfrm>
              <a:off x="226862" y="3974459"/>
              <a:ext cx="141577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zh-TW" altLang="en-US" sz="2400" dirty="0" smtClean="0">
                  <a:ln w="0"/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描寫對象</a:t>
              </a:r>
              <a:endParaRPr lang="zh-HK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向下箭號 16"/>
            <p:cNvSpPr/>
            <p:nvPr/>
          </p:nvSpPr>
          <p:spPr>
            <a:xfrm>
              <a:off x="826736" y="3350572"/>
              <a:ext cx="216024" cy="50618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27</a:t>
            </a:fld>
            <a:endParaRPr lang="en-GB"/>
          </a:p>
        </p:txBody>
      </p:sp>
      <p:grpSp>
        <p:nvGrpSpPr>
          <p:cNvPr id="23" name="群組 22"/>
          <p:cNvGrpSpPr/>
          <p:nvPr/>
        </p:nvGrpSpPr>
        <p:grpSpPr>
          <a:xfrm>
            <a:off x="5110839" y="1655222"/>
            <a:ext cx="3168352" cy="1147408"/>
            <a:chOff x="5110839" y="1655222"/>
            <a:chExt cx="3168352" cy="1147408"/>
          </a:xfrm>
        </p:grpSpPr>
        <p:sp>
          <p:nvSpPr>
            <p:cNvPr id="20" name="右大括弧 19"/>
            <p:cNvSpPr/>
            <p:nvPr/>
          </p:nvSpPr>
          <p:spPr>
            <a:xfrm rot="16200000">
              <a:off x="6446195" y="969635"/>
              <a:ext cx="497639" cy="3168352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5285371" y="1655222"/>
              <a:ext cx="2819285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有</a:t>
              </a:r>
              <a:r>
                <a:rPr lang="zh-TW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代表性</a:t>
              </a:r>
              <a:r>
                <a:rPr lang="zh-TW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的事例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9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56" y="2022734"/>
            <a:ext cx="2881915" cy="341808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橢圓 2"/>
          <p:cNvSpPr/>
          <p:nvPr/>
        </p:nvSpPr>
        <p:spPr>
          <a:xfrm>
            <a:off x="246456" y="3363614"/>
            <a:ext cx="797152" cy="207720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E34F437-2DCC-44D4-AC5A-D06EF93F1968}"/>
              </a:ext>
            </a:extLst>
          </p:cNvPr>
          <p:cNvSpPr txBox="1"/>
          <p:nvPr/>
        </p:nvSpPr>
        <p:spPr>
          <a:xfrm>
            <a:off x="3635896" y="1670038"/>
            <a:ext cx="523542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描寫對象</a:t>
            </a:r>
            <a:r>
              <a:rPr lang="zh-CN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     </a:t>
            </a:r>
            <a:r>
              <a:rPr lang="zh-TW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是一個樂於助人的人，</a:t>
            </a:r>
            <a:endParaRPr lang="en-US" altLang="zh-TW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猜猜她做了甚麼事情。</a:t>
            </a:r>
            <a:endParaRPr lang="en-US" altLang="zh-TW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2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endParaRPr lang="en-US" altLang="zh-CN" sz="27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id="{B104957C-F850-45DB-AD8B-4E2B5CEBD80C}"/>
              </a:ext>
            </a:extLst>
          </p:cNvPr>
          <p:cNvSpPr/>
          <p:nvPr/>
        </p:nvSpPr>
        <p:spPr>
          <a:xfrm>
            <a:off x="5486946" y="1675129"/>
            <a:ext cx="877163" cy="507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HK" altLang="en-US" sz="27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</a:p>
        </p:txBody>
      </p:sp>
      <p:sp>
        <p:nvSpPr>
          <p:cNvPr id="17" name="矩形 16"/>
          <p:cNvSpPr/>
          <p:nvPr/>
        </p:nvSpPr>
        <p:spPr>
          <a:xfrm>
            <a:off x="5436923" y="2962699"/>
            <a:ext cx="1400965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矩形 17"/>
          <p:cNvSpPr/>
          <p:nvPr/>
        </p:nvSpPr>
        <p:spPr>
          <a:xfrm>
            <a:off x="4716016" y="3404793"/>
            <a:ext cx="20882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7146" y="4491478"/>
            <a:ext cx="1445743" cy="1842710"/>
          </a:xfrm>
          <a:prstGeom prst="rect">
            <a:avLst/>
          </a:prstGeom>
        </p:spPr>
      </p:pic>
      <p:sp>
        <p:nvSpPr>
          <p:cNvPr id="12" name="圓角矩形圖說文字 11"/>
          <p:cNvSpPr/>
          <p:nvPr/>
        </p:nvSpPr>
        <p:spPr>
          <a:xfrm>
            <a:off x="3923928" y="4588949"/>
            <a:ext cx="3454964" cy="1176753"/>
          </a:xfrm>
          <a:prstGeom prst="wedgeRoundRectCallout">
            <a:avLst>
              <a:gd name="adj1" fmla="val 58724"/>
              <a:gd name="adj2" fmla="val 1682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留意人物</a:t>
            </a:r>
            <a:r>
              <a:rPr lang="zh-TW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en-US" altLang="zh-TW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 smtClean="0">
                <a:ln w="0"/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2400" dirty="0">
                <a:ln w="0"/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1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28</a:t>
            </a:fld>
            <a:endParaRPr lang="en-GB"/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535722" y="277522"/>
            <a:ext cx="8229600" cy="82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性格描寫放大鏡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0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733737" y="1196752"/>
            <a:ext cx="6230751" cy="294696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TW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HK" sz="265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65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65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650" spc="-15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HK" sz="2650" spc="-1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一次</a:t>
            </a:r>
            <a:r>
              <a:rPr lang="zh-TW" altLang="zh-HK" sz="2650" spc="-15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乘坐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地鐵，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看見一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位老婆婆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座位，她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「婆婆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，這裏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位，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請您坐吧！</a:t>
            </a:r>
            <a:r>
              <a:rPr lang="zh-HK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65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65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CN" altLang="en-US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扶老婆婆坐到座位上</a:t>
            </a:r>
            <a:r>
              <a:rPr lang="zh-TW" altLang="zh-HK" sz="265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6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29</a:t>
            </a:fld>
            <a:endParaRPr lang="en-GB" dirty="0"/>
          </a:p>
        </p:txBody>
      </p:sp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29" y="1196752"/>
            <a:ext cx="2563564" cy="30405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312" y="4237258"/>
            <a:ext cx="5395913" cy="197220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614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事例配合嗎？</a:t>
            </a:r>
            <a:endParaRPr lang="en-GB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91748"/>
            <a:ext cx="7643192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/>
              <a:t>我總覺得祖父十分</a:t>
            </a:r>
            <a:r>
              <a:rPr lang="zh-TW" altLang="en-US" u="sng" dirty="0" smtClean="0"/>
              <a:t>　　　</a:t>
            </a:r>
            <a:r>
              <a:rPr lang="zh-HK" altLang="en-US" dirty="0" smtClean="0"/>
              <a:t>。</a:t>
            </a:r>
            <a:r>
              <a:rPr lang="zh-TW" altLang="en-US" dirty="0"/>
              <a:t>他要求我們寫字時要挺直腰板</a:t>
            </a:r>
            <a:r>
              <a:rPr lang="zh-TW" altLang="en-US" dirty="0" smtClean="0"/>
              <a:t>。有一次</a:t>
            </a:r>
            <a:r>
              <a:rPr lang="zh-TW" altLang="en-US" dirty="0"/>
              <a:t>，</a:t>
            </a:r>
            <a:r>
              <a:rPr lang="zh-TW" altLang="en-US" dirty="0" smtClean="0"/>
              <a:t>他</a:t>
            </a:r>
            <a:r>
              <a:rPr lang="zh-TW" altLang="en-US" dirty="0"/>
              <a:t>看到我伏在桌子上做</a:t>
            </a:r>
            <a:r>
              <a:rPr lang="zh-TW" altLang="en-US" dirty="0" smtClean="0"/>
              <a:t>功課，就立即</a:t>
            </a:r>
            <a:r>
              <a:rPr lang="zh-TW" altLang="en-US" dirty="0"/>
              <a:t>走過來</a:t>
            </a:r>
            <a:r>
              <a:rPr lang="zh-TW" altLang="en-US" dirty="0" smtClean="0"/>
              <a:t>厲聲地訓斥我</a:t>
            </a:r>
            <a:r>
              <a:rPr lang="zh-TW" altLang="en-US" dirty="0"/>
              <a:t>一頓。</a:t>
            </a:r>
            <a:endParaRPr lang="en-GB" dirty="0"/>
          </a:p>
          <a:p>
            <a:endParaRPr lang="en-GB" dirty="0"/>
          </a:p>
        </p:txBody>
      </p:sp>
      <p:sp>
        <p:nvSpPr>
          <p:cNvPr id="5" name="圓角矩形圖說文字 4"/>
          <p:cNvSpPr/>
          <p:nvPr/>
        </p:nvSpPr>
        <p:spPr>
          <a:xfrm>
            <a:off x="457200" y="5277996"/>
            <a:ext cx="6275040" cy="933971"/>
          </a:xfrm>
          <a:prstGeom prst="wedgeRoundRectCallout">
            <a:avLst>
              <a:gd name="adj1" fmla="val -37510"/>
              <a:gd name="adj2" fmla="val -10893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是否反映了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祖父是一個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嚴厲的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人？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</a:t>
            </a:fld>
            <a:endParaRPr lang="en-GB"/>
          </a:p>
        </p:txBody>
      </p:sp>
      <p:sp>
        <p:nvSpPr>
          <p:cNvPr id="10" name="矩形 9"/>
          <p:cNvSpPr/>
          <p:nvPr/>
        </p:nvSpPr>
        <p:spPr>
          <a:xfrm>
            <a:off x="3934108" y="168785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嚴厲</a:t>
            </a:r>
            <a:endParaRPr lang="zh-TW" altLang="en-US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2961429" y="4219498"/>
            <a:ext cx="5675490" cy="933971"/>
          </a:xfrm>
          <a:prstGeom prst="wedgeRoundRectCallout">
            <a:avLst>
              <a:gd name="adj1" fmla="val 3225"/>
              <a:gd name="adj2" fmla="val -7405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關鍵詞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反映了祖父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嚴厲？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2318" y="1702528"/>
            <a:ext cx="7614058" cy="2218650"/>
            <a:chOff x="342318" y="1702528"/>
            <a:chExt cx="7614058" cy="2218650"/>
          </a:xfrm>
        </p:grpSpPr>
        <p:sp>
          <p:nvSpPr>
            <p:cNvPr id="12" name="橢圓 11"/>
            <p:cNvSpPr/>
            <p:nvPr/>
          </p:nvSpPr>
          <p:spPr>
            <a:xfrm>
              <a:off x="342318" y="2408622"/>
              <a:ext cx="3400305" cy="755874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5799174" y="1702528"/>
              <a:ext cx="2157202" cy="718359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3760691" y="3184124"/>
              <a:ext cx="2053208" cy="691415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5849499" y="3138483"/>
              <a:ext cx="2056551" cy="782695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218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30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627784" y="884618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。有一次，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圖說文字 13"/>
          <p:cNvSpPr/>
          <p:nvPr/>
        </p:nvSpPr>
        <p:spPr>
          <a:xfrm>
            <a:off x="208113" y="548680"/>
            <a:ext cx="2034439" cy="630070"/>
          </a:xfrm>
          <a:prstGeom prst="wedgeRoundRectCallout">
            <a:avLst>
              <a:gd name="adj1" fmla="val 61491"/>
              <a:gd name="adj2" fmla="val 181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圖說文字 14"/>
          <p:cNvSpPr/>
          <p:nvPr/>
        </p:nvSpPr>
        <p:spPr>
          <a:xfrm>
            <a:off x="208113" y="1319735"/>
            <a:ext cx="2059630" cy="741113"/>
          </a:xfrm>
          <a:prstGeom prst="wedgeRoundRectCallout">
            <a:avLst>
              <a:gd name="adj1" fmla="val 60048"/>
              <a:gd name="adj2" fmla="val 476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en-GB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圓角矩形圖說文字 22"/>
          <p:cNvSpPr/>
          <p:nvPr/>
        </p:nvSpPr>
        <p:spPr>
          <a:xfrm flipH="1">
            <a:off x="208113" y="2193026"/>
            <a:ext cx="2059630" cy="854901"/>
          </a:xfrm>
          <a:prstGeom prst="wedgeRoundRectCallout">
            <a:avLst>
              <a:gd name="adj1" fmla="val -57509"/>
              <a:gd name="adj2" fmla="val 1147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甚麼事例能反映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</a:t>
            </a:r>
            <a:r>
              <a:rPr lang="zh-TW" altLang="en-US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這種性格特點？</a:t>
            </a:r>
            <a:endParaRPr lang="en-GB" altLang="zh-HK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98512" y="3068960"/>
            <a:ext cx="1133127" cy="9361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331639" y="3069033"/>
            <a:ext cx="936105" cy="936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事例清楚、仔細嗎</a:t>
            </a:r>
            <a:r>
              <a:rPr lang="en-US" altLang="zh-TW" sz="16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HK" altLang="en-US" sz="16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347864" y="884618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48064" y="873637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595511"/>
            <a:ext cx="4896544" cy="178968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820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31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555776" y="884166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800" spc="-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240051" y="880174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15977" y="894323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854851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9" name="群組 30"/>
          <p:cNvGrpSpPr/>
          <p:nvPr/>
        </p:nvGrpSpPr>
        <p:grpSpPr>
          <a:xfrm>
            <a:off x="4103090" y="188640"/>
            <a:ext cx="3997302" cy="4203322"/>
            <a:chOff x="3990579" y="1133380"/>
            <a:chExt cx="3781278" cy="3547132"/>
          </a:xfrm>
        </p:grpSpPr>
        <p:grpSp>
          <p:nvGrpSpPr>
            <p:cNvPr id="21" name="群組 28"/>
            <p:cNvGrpSpPr/>
            <p:nvPr/>
          </p:nvGrpSpPr>
          <p:grpSpPr>
            <a:xfrm>
              <a:off x="3990579" y="1648733"/>
              <a:ext cx="3533749" cy="3031779"/>
              <a:chOff x="3990579" y="1648733"/>
              <a:chExt cx="3533749" cy="3031779"/>
            </a:xfrm>
          </p:grpSpPr>
          <p:sp>
            <p:nvSpPr>
              <p:cNvPr id="26" name="半框架 25"/>
              <p:cNvSpPr/>
              <p:nvPr/>
            </p:nvSpPr>
            <p:spPr>
              <a:xfrm>
                <a:off x="7206716" y="1648733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半框架 27"/>
              <p:cNvSpPr/>
              <p:nvPr/>
            </p:nvSpPr>
            <p:spPr>
              <a:xfrm rot="10800000">
                <a:off x="3990579" y="4320472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矩形 29"/>
            <p:cNvSpPr/>
            <p:nvPr/>
          </p:nvSpPr>
          <p:spPr>
            <a:xfrm>
              <a:off x="6971638" y="1133380"/>
              <a:ext cx="800219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27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504" y="33177"/>
            <a:ext cx="2203646" cy="3345019"/>
            <a:chOff x="136106" y="116632"/>
            <a:chExt cx="2203646" cy="3345019"/>
          </a:xfrm>
        </p:grpSpPr>
        <p:sp>
          <p:nvSpPr>
            <p:cNvPr id="29" name="圓角矩形圖說文字 13"/>
            <p:cNvSpPr/>
            <p:nvPr/>
          </p:nvSpPr>
          <p:spPr>
            <a:xfrm>
              <a:off x="136106" y="116632"/>
              <a:ext cx="2059630" cy="630070"/>
            </a:xfrm>
            <a:prstGeom prst="wedgeRoundRectCallout">
              <a:avLst>
                <a:gd name="adj1" fmla="val 61491"/>
                <a:gd name="adj2" fmla="val 1815"/>
                <a:gd name="adj3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/>
              </a:pP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描寫對象是誰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﹖</a:t>
              </a:r>
              <a:endParaRPr lang="en-GB" dirty="0">
                <a:solidFill>
                  <a:schemeClr val="bg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圓角矩形圖說文字 14"/>
            <p:cNvSpPr/>
            <p:nvPr/>
          </p:nvSpPr>
          <p:spPr>
            <a:xfrm>
              <a:off x="136106" y="840946"/>
              <a:ext cx="2059630" cy="741113"/>
            </a:xfrm>
            <a:prstGeom prst="wedgeRoundRectCallout">
              <a:avLst>
                <a:gd name="adj1" fmla="val 60048"/>
                <a:gd name="adj2" fmla="val 4763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2"/>
              </a:pP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她有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特點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圓角矩形圖說文字 15"/>
            <p:cNvSpPr/>
            <p:nvPr/>
          </p:nvSpPr>
          <p:spPr>
            <a:xfrm flipH="1">
              <a:off x="136106" y="1626352"/>
              <a:ext cx="2203646" cy="854901"/>
            </a:xfrm>
            <a:prstGeom prst="wedgeRoundRectCallout">
              <a:avLst>
                <a:gd name="adj1" fmla="val -59294"/>
                <a:gd name="adj2" fmla="val -471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3"/>
              </a:pP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zh-TW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能反映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這種性格特點？</a:t>
              </a:r>
              <a:endParaRPr lang="en-GB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圓角矩形 26"/>
            <p:cNvSpPr/>
            <p:nvPr/>
          </p:nvSpPr>
          <p:spPr>
            <a:xfrm>
              <a:off x="150740" y="2525546"/>
              <a:ext cx="1133127" cy="93610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zh-TW" alt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性格特點和事例配合嗎？</a:t>
              </a:r>
            </a:p>
          </p:txBody>
        </p:sp>
        <p:sp>
          <p:nvSpPr>
            <p:cNvPr id="33" name="圓角矩形 31"/>
            <p:cNvSpPr/>
            <p:nvPr/>
          </p:nvSpPr>
          <p:spPr>
            <a:xfrm>
              <a:off x="1328672" y="2525619"/>
              <a:ext cx="936105" cy="93603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zh-TW" altLang="en-US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事例清楚、仔細嗎</a:t>
              </a:r>
              <a:r>
                <a:rPr lang="en-US" altLang="zh-TW" sz="1600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?</a:t>
              </a:r>
              <a:endParaRPr lang="zh-HK" altLang="en-US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084" y="4954627"/>
            <a:ext cx="1175849" cy="1498709"/>
          </a:xfrm>
          <a:prstGeom prst="rect">
            <a:avLst/>
          </a:prstGeom>
        </p:spPr>
      </p:pic>
      <p:sp>
        <p:nvSpPr>
          <p:cNvPr id="36" name="圓角矩形圖說文字 22"/>
          <p:cNvSpPr/>
          <p:nvPr/>
        </p:nvSpPr>
        <p:spPr>
          <a:xfrm>
            <a:off x="4506255" y="4572500"/>
            <a:ext cx="3224080" cy="465527"/>
          </a:xfrm>
          <a:prstGeom prst="wedgeRoundRectCallout">
            <a:avLst>
              <a:gd name="adj1" fmla="val 57422"/>
              <a:gd name="adj2" fmla="val 4481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37" name="圓角矩形圖說文字 33"/>
          <p:cNvSpPr/>
          <p:nvPr/>
        </p:nvSpPr>
        <p:spPr>
          <a:xfrm>
            <a:off x="4526507" y="5673615"/>
            <a:ext cx="3224080" cy="754743"/>
          </a:xfrm>
          <a:prstGeom prst="wedgeRoundRectCallout">
            <a:avLst>
              <a:gd name="adj1" fmla="val 59398"/>
              <a:gd name="adj2" fmla="val -2588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讓座</a:t>
            </a:r>
            <a:r>
              <a:rPr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老婆婆能反映小美樂於助人。</a:t>
            </a:r>
            <a:endParaRPr lang="en-US" altLang="zh-CN" sz="2000" b="1" spc="50" dirty="0" smtClean="0">
              <a:ln w="9525" cmpd="sng">
                <a:solidFill>
                  <a:srgbClr val="00B05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Rounded Rectangular Callout 6"/>
          <p:cNvSpPr/>
          <p:nvPr/>
        </p:nvSpPr>
        <p:spPr>
          <a:xfrm>
            <a:off x="4520695" y="5153058"/>
            <a:ext cx="3195201" cy="425514"/>
          </a:xfrm>
          <a:prstGeom prst="wedgeRoundRectCallout">
            <a:avLst>
              <a:gd name="adj1" fmla="val 60477"/>
              <a:gd name="adj2" fmla="val 491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HK" sz="2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樂於助人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的意思是甚麼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endParaRPr lang="en-GB" altLang="zh-HK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02965" y="91157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28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endParaRPr lang="zh-HK" altLang="en-US" sz="2800" spc="-3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Curved Down Arrow 3"/>
          <p:cNvSpPr/>
          <p:nvPr/>
        </p:nvSpPr>
        <p:spPr>
          <a:xfrm rot="20897535">
            <a:off x="5851818" y="276348"/>
            <a:ext cx="1402766" cy="421269"/>
          </a:xfrm>
          <a:prstGeom prst="curvedDownArrow">
            <a:avLst>
              <a:gd name="adj1" fmla="val 25000"/>
              <a:gd name="adj2" fmla="val 50000"/>
              <a:gd name="adj3" fmla="val 37882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9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32</a:t>
            </a:fld>
            <a:endParaRPr lang="en-GB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E56EB2B-90F8-4E16-B3B4-8EC49CF51002}"/>
              </a:ext>
            </a:extLst>
          </p:cNvPr>
          <p:cNvSpPr txBox="1"/>
          <p:nvPr/>
        </p:nvSpPr>
        <p:spPr>
          <a:xfrm>
            <a:off x="2555776" y="884166"/>
            <a:ext cx="6408712" cy="35932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3900"/>
              </a:lnSpc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HK" sz="2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是一個樂於助人的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HK" sz="2800" spc="-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</a:t>
            </a:r>
            <a:r>
              <a:rPr lang="zh-TW" altLang="zh-HK" sz="2800" spc="-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弟弟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乘坐地鐵，看見一位老婆婆沒有座位，她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馬上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站起來，對老婆婆說：「婆婆，這裏有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位，請您坐吧！</a:t>
            </a:r>
            <a:r>
              <a:rPr lang="zh-HK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老婆婆聽了，微笑着對她說：「謝謝你！」接着，</a:t>
            </a:r>
            <a:r>
              <a:rPr lang="zh-TW" altLang="zh-HK" sz="28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小美</a:t>
            </a:r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便扶老婆婆坐到座位上</a:t>
            </a:r>
            <a:r>
              <a:rPr lang="zh-TW" altLang="zh-HK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橢圓 2"/>
          <p:cNvSpPr/>
          <p:nvPr/>
        </p:nvSpPr>
        <p:spPr>
          <a:xfrm>
            <a:off x="3240051" y="880174"/>
            <a:ext cx="936104" cy="58968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橢圓 2"/>
          <p:cNvSpPr/>
          <p:nvPr/>
        </p:nvSpPr>
        <p:spPr>
          <a:xfrm>
            <a:off x="5115977" y="894323"/>
            <a:ext cx="1512168" cy="58968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12" y="4854851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9" name="群組 30"/>
          <p:cNvGrpSpPr/>
          <p:nvPr/>
        </p:nvGrpSpPr>
        <p:grpSpPr>
          <a:xfrm>
            <a:off x="4103090" y="188640"/>
            <a:ext cx="3997302" cy="4203322"/>
            <a:chOff x="3990579" y="1133380"/>
            <a:chExt cx="3781278" cy="3547132"/>
          </a:xfrm>
        </p:grpSpPr>
        <p:grpSp>
          <p:nvGrpSpPr>
            <p:cNvPr id="21" name="群組 28"/>
            <p:cNvGrpSpPr/>
            <p:nvPr/>
          </p:nvGrpSpPr>
          <p:grpSpPr>
            <a:xfrm>
              <a:off x="3990579" y="1648733"/>
              <a:ext cx="3533749" cy="3031779"/>
              <a:chOff x="3990579" y="1648733"/>
              <a:chExt cx="3533749" cy="3031779"/>
            </a:xfrm>
          </p:grpSpPr>
          <p:sp>
            <p:nvSpPr>
              <p:cNvPr id="26" name="半框架 25"/>
              <p:cNvSpPr/>
              <p:nvPr/>
            </p:nvSpPr>
            <p:spPr>
              <a:xfrm>
                <a:off x="7206716" y="1648733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半框架 27"/>
              <p:cNvSpPr/>
              <p:nvPr/>
            </p:nvSpPr>
            <p:spPr>
              <a:xfrm rot="10800000">
                <a:off x="3990579" y="4320472"/>
                <a:ext cx="317612" cy="360040"/>
              </a:xfrm>
              <a:prstGeom prst="halfFrame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矩形 29"/>
            <p:cNvSpPr/>
            <p:nvPr/>
          </p:nvSpPr>
          <p:spPr>
            <a:xfrm>
              <a:off x="6971638" y="1133380"/>
              <a:ext cx="800219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27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7504" y="33177"/>
            <a:ext cx="2203646" cy="2364621"/>
            <a:chOff x="136106" y="116632"/>
            <a:chExt cx="2203646" cy="2364621"/>
          </a:xfrm>
        </p:grpSpPr>
        <p:sp>
          <p:nvSpPr>
            <p:cNvPr id="29" name="圓角矩形圖說文字 13"/>
            <p:cNvSpPr/>
            <p:nvPr/>
          </p:nvSpPr>
          <p:spPr>
            <a:xfrm>
              <a:off x="136106" y="116632"/>
              <a:ext cx="2059630" cy="630070"/>
            </a:xfrm>
            <a:prstGeom prst="wedgeRoundRectCallout">
              <a:avLst>
                <a:gd name="adj1" fmla="val 61491"/>
                <a:gd name="adj2" fmla="val 1815"/>
                <a:gd name="adj3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/>
              </a:pP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描寫對象是誰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﹖</a:t>
              </a:r>
              <a:endParaRPr lang="en-GB" dirty="0">
                <a:solidFill>
                  <a:schemeClr val="bg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圓角矩形圖說文字 14"/>
            <p:cNvSpPr/>
            <p:nvPr/>
          </p:nvSpPr>
          <p:spPr>
            <a:xfrm>
              <a:off x="136106" y="840946"/>
              <a:ext cx="2059630" cy="741113"/>
            </a:xfrm>
            <a:prstGeom prst="wedgeRoundRectCallout">
              <a:avLst>
                <a:gd name="adj1" fmla="val 60048"/>
                <a:gd name="adj2" fmla="val 4763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2"/>
              </a:pP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她有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/>
              </a:r>
              <a:br>
                <a:rPr lang="en-US" altLang="zh-TW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</a:b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性格</a:t>
              </a:r>
              <a:r>
                <a:rPr lang="zh-TW" altLang="en-US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特點</a:t>
              </a:r>
              <a:r>
                <a:rPr lang="zh-TW" altLang="en-US" dirty="0" smtClean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？</a:t>
              </a:r>
              <a:endParaRPr lang="en-GB" altLang="zh-HK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圓角矩形圖說文字 15"/>
            <p:cNvSpPr/>
            <p:nvPr/>
          </p:nvSpPr>
          <p:spPr>
            <a:xfrm flipH="1">
              <a:off x="136106" y="1626352"/>
              <a:ext cx="2203646" cy="854901"/>
            </a:xfrm>
            <a:prstGeom prst="wedgeRoundRectCallout">
              <a:avLst>
                <a:gd name="adj1" fmla="val -59294"/>
                <a:gd name="adj2" fmla="val -47184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Font typeface="+mj-lt"/>
                <a:buAutoNum type="arabicPeriod" startAt="3"/>
              </a:pP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甚麼</a:t>
              </a:r>
              <a:r>
                <a:rPr lang="zh-TW" alt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事例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能反映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他</a:t>
              </a:r>
              <a:r>
                <a:rPr lang="en-US" altLang="zh-TW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/</a:t>
              </a:r>
              <a:r>
                <a:rPr lang="zh-TW" altLang="en-US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她</a:t>
              </a:r>
              <a:r>
                <a:rPr lang="zh-TW" altLang="en-US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這種性格特點？</a:t>
              </a:r>
              <a:endParaRPr lang="en-GB" altLang="zh-HK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5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084" y="4954627"/>
            <a:ext cx="1175849" cy="1498709"/>
          </a:xfrm>
          <a:prstGeom prst="rect">
            <a:avLst/>
          </a:prstGeom>
        </p:spPr>
      </p:pic>
      <p:sp>
        <p:nvSpPr>
          <p:cNvPr id="34" name="圓角矩形 31"/>
          <p:cNvSpPr/>
          <p:nvPr/>
        </p:nvSpPr>
        <p:spPr>
          <a:xfrm>
            <a:off x="1290464" y="2442164"/>
            <a:ext cx="936104" cy="9360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事例清楚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、仔細</a:t>
            </a:r>
            <a:r>
              <a:rPr lang="zh-TW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</a:t>
            </a:r>
            <a:r>
              <a:rPr lang="en-US" altLang="zh-TW" sz="16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zh-HK" altLang="en-US" sz="16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9" name="圓角矩形 26"/>
          <p:cNvSpPr/>
          <p:nvPr/>
        </p:nvSpPr>
        <p:spPr>
          <a:xfrm>
            <a:off x="122252" y="2453790"/>
            <a:ext cx="1133127" cy="9361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性格特點和事例配合嗎？</a:t>
            </a:r>
          </a:p>
        </p:txBody>
      </p:sp>
      <p:sp>
        <p:nvSpPr>
          <p:cNvPr id="40" name="圓角矩形圖說文字 23"/>
          <p:cNvSpPr/>
          <p:nvPr/>
        </p:nvSpPr>
        <p:spPr>
          <a:xfrm>
            <a:off x="4572000" y="4532923"/>
            <a:ext cx="3456384" cy="733536"/>
          </a:xfrm>
          <a:prstGeom prst="wedgeRoundRectCallout">
            <a:avLst>
              <a:gd name="adj1" fmla="val 54655"/>
              <a:gd name="adj2" fmla="val 4978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作者描寫了</a:t>
            </a:r>
            <a:r>
              <a:rPr lang="zh-TW" altLang="en-US" sz="2000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2000" u="sng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的甚麼動作</a:t>
            </a:r>
            <a:r>
              <a:rPr lang="en-US" altLang="zh-TW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行為來突顯她「樂於助人」</a:t>
            </a:r>
            <a:r>
              <a:rPr lang="en-US" altLang="zh-TW" sz="2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grpSp>
        <p:nvGrpSpPr>
          <p:cNvPr id="41" name="群組 5"/>
          <p:cNvGrpSpPr/>
          <p:nvPr/>
        </p:nvGrpSpPr>
        <p:grpSpPr>
          <a:xfrm>
            <a:off x="4572000" y="5313063"/>
            <a:ext cx="3266727" cy="1132234"/>
            <a:chOff x="4603032" y="5379318"/>
            <a:chExt cx="3281856" cy="1279034"/>
          </a:xfrm>
        </p:grpSpPr>
        <p:sp>
          <p:nvSpPr>
            <p:cNvPr id="42" name="圓角矩形圖說文字 12"/>
            <p:cNvSpPr/>
            <p:nvPr/>
          </p:nvSpPr>
          <p:spPr>
            <a:xfrm>
              <a:off x="4603032" y="5379318"/>
              <a:ext cx="3281856" cy="1279034"/>
            </a:xfrm>
            <a:prstGeom prst="wedgeRoundRectCallout">
              <a:avLst>
                <a:gd name="adj1" fmla="val 59226"/>
                <a:gd name="adj2" fmla="val 14925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作者用了</a:t>
              </a:r>
              <a:r>
                <a:rPr lang="zh-TW" altLang="zh-HK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乘坐</a:t>
              </a:r>
              <a:r>
                <a:rPr lang="zh-TW" altLang="en-US" sz="24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TW" altLang="zh-HK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看見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站起來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說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、</a:t>
              </a:r>
              <a:r>
                <a:rPr lang="zh-CN" altLang="en-US" sz="2000" b="1" dirty="0">
                  <a:solidFill>
                    <a:srgbClr val="00B05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扶</a:t>
              </a:r>
              <a:r>
                <a:rPr lang="zh-TW" altLang="en-US" sz="20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等</a:t>
              </a:r>
              <a:r>
                <a:rPr lang="zh-TW" altLang="en-US" sz="20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動作，</a:t>
              </a:r>
              <a:r>
                <a:rPr lang="zh-TW" altLang="en-US" sz="20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仔細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描寫</a:t>
              </a:r>
              <a:r>
                <a:rPr lang="zh-TW" altLang="en-US" sz="2000" u="sng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小美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的助人行為。</a:t>
              </a:r>
              <a:endParaRPr lang="en-US" altLang="zh-CN" sz="2000" b="1" spc="50" dirty="0" smtClean="0">
                <a:ln w="9525" cmpd="sng">
                  <a:solidFill>
                    <a:srgbClr val="00B05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3" name="矩形 2"/>
            <p:cNvSpPr/>
            <p:nvPr/>
          </p:nvSpPr>
          <p:spPr>
            <a:xfrm>
              <a:off x="6547556" y="5928177"/>
              <a:ext cx="578732" cy="345928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44" name="矩形 1"/>
          <p:cNvSpPr/>
          <p:nvPr/>
        </p:nvSpPr>
        <p:spPr>
          <a:xfrm>
            <a:off x="4752554" y="1411090"/>
            <a:ext cx="954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乘坐</a:t>
            </a:r>
            <a:endParaRPr lang="en-US" sz="2800" b="1" dirty="0"/>
          </a:p>
        </p:txBody>
      </p:sp>
      <p:sp>
        <p:nvSpPr>
          <p:cNvPr id="45" name="矩形 3"/>
          <p:cNvSpPr/>
          <p:nvPr/>
        </p:nvSpPr>
        <p:spPr>
          <a:xfrm>
            <a:off x="6588224" y="142801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看見</a:t>
            </a:r>
            <a:endParaRPr lang="en-US" sz="2800" b="1" dirty="0"/>
          </a:p>
        </p:txBody>
      </p:sp>
      <p:sp>
        <p:nvSpPr>
          <p:cNvPr id="46" name="矩形 4"/>
          <p:cNvSpPr/>
          <p:nvPr/>
        </p:nvSpPr>
        <p:spPr>
          <a:xfrm>
            <a:off x="6228184" y="1916832"/>
            <a:ext cx="148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站起來</a:t>
            </a:r>
            <a:endParaRPr lang="en-US" sz="2800" b="1" dirty="0"/>
          </a:p>
        </p:txBody>
      </p:sp>
      <p:sp>
        <p:nvSpPr>
          <p:cNvPr id="47" name="矩形 9"/>
          <p:cNvSpPr/>
          <p:nvPr/>
        </p:nvSpPr>
        <p:spPr>
          <a:xfrm>
            <a:off x="6959226" y="338989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</a:t>
            </a:r>
            <a:endParaRPr lang="en-US" sz="2800" b="1" dirty="0"/>
          </a:p>
        </p:txBody>
      </p:sp>
      <p:sp>
        <p:nvSpPr>
          <p:cNvPr id="48" name="矩形 7"/>
          <p:cNvSpPr/>
          <p:nvPr/>
        </p:nvSpPr>
        <p:spPr>
          <a:xfrm>
            <a:off x="2948141" y="241159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8707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寫作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人物描寫小練筆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zh-HK" altLang="en-US" b="1" dirty="0"/>
              <a:t>角色扮</a:t>
            </a:r>
            <a:r>
              <a:rPr lang="zh-TW" altLang="en-US" b="1" dirty="0"/>
              <a:t>演</a:t>
            </a:r>
            <a:endParaRPr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A576A7-4A64-4DD3-92AA-E0C541092D40}"/>
              </a:ext>
            </a:extLst>
          </p:cNvPr>
          <p:cNvSpPr txBox="1"/>
          <p:nvPr/>
        </p:nvSpPr>
        <p:spPr>
          <a:xfrm>
            <a:off x="5237490" y="733592"/>
            <a:ext cx="2646878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圖中的主角是誰？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9DC061A-8265-488F-9C77-331E2ACEB1DA}"/>
              </a:ext>
            </a:extLst>
          </p:cNvPr>
          <p:cNvSpPr txBox="1"/>
          <p:nvPr/>
        </p:nvSpPr>
        <p:spPr>
          <a:xfrm>
            <a:off x="5231181" y="1554769"/>
            <a:ext cx="3262432" cy="4616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她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的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性格</a:t>
            </a:r>
            <a:r>
              <a:rPr lang="zh-HK" altLang="zh-HK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是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麼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？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7967F72-5C69-4690-9784-92856D601951}"/>
              </a:ext>
            </a:extLst>
          </p:cNvPr>
          <p:cNvSpPr txBox="1"/>
          <p:nvPr/>
        </p:nvSpPr>
        <p:spPr>
          <a:xfrm>
            <a:off x="5237490" y="2411747"/>
            <a:ext cx="2646878" cy="83099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她做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en-US" altLang="zh-TW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CN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單元三 描寫單元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人物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)(</a:t>
            </a:r>
            <a:r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kumimoji="0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24" name="投影片編號版面配置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EE1E5-14C2-4FE8-9E3D-678B29360F0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" name="圓角矩形圖說文字 24"/>
          <p:cNvSpPr/>
          <p:nvPr/>
        </p:nvSpPr>
        <p:spPr>
          <a:xfrm>
            <a:off x="179512" y="5306034"/>
            <a:ext cx="3196826" cy="1147081"/>
          </a:xfrm>
          <a:prstGeom prst="wedgeRoundRectCallout">
            <a:avLst>
              <a:gd name="adj1" fmla="val 55863"/>
              <a:gd name="adj2" fmla="val -5919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想像自己是圖中的人物，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說出</a:t>
            </a:r>
            <a:r>
              <a:rPr kumimoji="0" lang="zh-TW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事情的起因、經過及結果。</a:t>
            </a:r>
            <a:endParaRPr kumimoji="0" lang="en-US" altLang="zh-CN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28" name="標題 1"/>
          <p:cNvSpPr txBox="1">
            <a:spLocks/>
          </p:cNvSpPr>
          <p:nvPr/>
        </p:nvSpPr>
        <p:spPr>
          <a:xfrm>
            <a:off x="35496" y="17486"/>
            <a:ext cx="370919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+mj-cs"/>
              </a:rPr>
              <a:t>角色扮演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208" y="871106"/>
            <a:ext cx="2442522" cy="2127151"/>
          </a:xfrm>
          <a:prstGeom prst="rect">
            <a:avLst/>
          </a:prstGeom>
        </p:spPr>
      </p:pic>
      <p:pic>
        <p:nvPicPr>
          <p:cNvPr id="1026" name="Picture 2" descr="路不拾遺(前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" y="888081"/>
            <a:ext cx="2281670" cy="209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圓角矩形圖說文字 17"/>
          <p:cNvSpPr/>
          <p:nvPr/>
        </p:nvSpPr>
        <p:spPr>
          <a:xfrm>
            <a:off x="236282" y="3523487"/>
            <a:ext cx="2887918" cy="1739629"/>
          </a:xfrm>
          <a:prstGeom prst="wedgeRoundRectCallout">
            <a:avLst>
              <a:gd name="adj1" fmla="val 69028"/>
              <a:gd name="adj2" fmla="val 3418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請一位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同學扮演</a:t>
            </a:r>
            <a:r>
              <a:rPr lang="zh-TW" altLang="en-US" sz="2200" u="sng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2200" u="sng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另一位扮演警察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，觀看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r>
              <a:rPr lang="zh-TW" altLang="en-US" sz="2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的表演，並留意當中情節</a:t>
            </a:r>
            <a:r>
              <a:rPr lang="zh-TW" altLang="en-US" sz="2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FF00F4F-D3D3-44CB-8733-D792C4BADF52}"/>
              </a:ext>
            </a:extLst>
          </p:cNvPr>
          <p:cNvSpPr txBox="1"/>
          <p:nvPr/>
        </p:nvSpPr>
        <p:spPr>
          <a:xfrm>
            <a:off x="124538" y="3011912"/>
            <a:ext cx="800219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小青</a:t>
            </a:r>
            <a:endParaRPr kumimoji="0" lang="zh-HK" alt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FF00F4F-D3D3-44CB-8733-D792C4BADF52}"/>
              </a:ext>
            </a:extLst>
          </p:cNvPr>
          <p:cNvSpPr txBox="1"/>
          <p:nvPr/>
        </p:nvSpPr>
        <p:spPr>
          <a:xfrm>
            <a:off x="4240719" y="396374"/>
            <a:ext cx="800219" cy="46166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警察</a:t>
            </a:r>
            <a:endParaRPr kumimoji="0" lang="zh-HK" altLang="en-US" sz="2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5057" y="3693061"/>
            <a:ext cx="4876214" cy="2418802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376338" y="4835623"/>
            <a:ext cx="1206993" cy="15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5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35</a:t>
            </a:fld>
            <a:endParaRPr lang="en-GB"/>
          </a:p>
        </p:txBody>
      </p:sp>
      <p:sp>
        <p:nvSpPr>
          <p:cNvPr id="5" name="圓角矩形圖說文字 4"/>
          <p:cNvSpPr/>
          <p:nvPr/>
        </p:nvSpPr>
        <p:spPr>
          <a:xfrm>
            <a:off x="3491880" y="2060848"/>
            <a:ext cx="5040560" cy="1656184"/>
          </a:xfrm>
          <a:prstGeom prst="wedgeRoundRectCallout">
            <a:avLst>
              <a:gd name="adj1" fmla="val -55531"/>
              <a:gd name="adj2" fmla="val 3587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我們把剛才的情節寫下吧！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835696" y="2348880"/>
            <a:ext cx="2215105" cy="282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9ADB886-49E2-4D6D-A459-47CEB520FDAB}"/>
              </a:ext>
            </a:extLst>
          </p:cNvPr>
          <p:cNvSpPr/>
          <p:nvPr/>
        </p:nvSpPr>
        <p:spPr>
          <a:xfrm>
            <a:off x="5234790" y="111344"/>
            <a:ext cx="365769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b="1" u="sng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自我修訂</a:t>
            </a:r>
            <a:endParaRPr lang="en-US" altLang="zh-TW" b="1" u="sng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 algn="ctr"/>
            <a:endParaRPr lang="en-US" altLang="zh-TW" b="1" u="sng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夠找出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主角</a:t>
            </a:r>
            <a:endParaRPr lang="zh-TW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HK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寫出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HK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HK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endParaRPr lang="zh-TW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行為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跟人物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</a:t>
            </a:r>
            <a:r>
              <a:rPr lang="zh-HK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endParaRPr lang="zh-TW" altLang="zh-HK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HK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en-US" altLang="zh-HK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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描述</a:t>
            </a:r>
            <a:r>
              <a:rPr lang="zh-TW" altLang="zh-HK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zh-HK" b="1" dirty="0">
                <a:latin typeface="標楷體" panose="03000509000000000000" pitchFamily="65" charset="-120"/>
                <a:ea typeface="標楷體" panose="03000509000000000000" pitchFamily="65" charset="-120"/>
              </a:rPr>
              <a:t>起因、經過、結果</a:t>
            </a:r>
            <a:endParaRPr lang="en-US" altLang="zh-TW" sz="16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C39A3DE-C0A3-49F4-9D46-609F5B9BA584}"/>
              </a:ext>
            </a:extLst>
          </p:cNvPr>
          <p:cNvSpPr txBox="1"/>
          <p:nvPr/>
        </p:nvSpPr>
        <p:spPr>
          <a:xfrm>
            <a:off x="330087" y="3501008"/>
            <a:ext cx="8562393" cy="28623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一個            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的人。有一次</a:t>
            </a:r>
            <a:r>
              <a:rPr lang="zh-CN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HK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en-US" altLang="zh-HK" sz="1350" dirty="0"/>
          </a:p>
          <a:p>
            <a:r>
              <a:rPr lang="en-US" altLang="zh-CN" sz="1350" dirty="0" smtClean="0"/>
              <a:t>————————————————————————————————————————————————————</a:t>
            </a:r>
            <a:endParaRPr lang="en-US" altLang="zh-CN" sz="1350" dirty="0"/>
          </a:p>
          <a:p>
            <a:endParaRPr lang="zh-HK" altLang="en-US" sz="1350" dirty="0"/>
          </a:p>
        </p:txBody>
      </p:sp>
      <p:sp>
        <p:nvSpPr>
          <p:cNvPr id="29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602632" cy="365125"/>
          </a:xfrm>
        </p:spPr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 dirty="0"/>
          </a:p>
        </p:txBody>
      </p:sp>
      <p:sp>
        <p:nvSpPr>
          <p:cNvPr id="31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36</a:t>
            </a:fld>
            <a:endParaRPr lang="en-GB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16E5BB12-C93E-4FD6-A9F7-39D1A64931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40385">
            <a:off x="7890333" y="644434"/>
            <a:ext cx="703231" cy="56758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9122"/>
            <a:ext cx="1711450" cy="1490472"/>
          </a:xfrm>
          <a:prstGeom prst="rect">
            <a:avLst/>
          </a:prstGeom>
        </p:spPr>
      </p:pic>
      <p:pic>
        <p:nvPicPr>
          <p:cNvPr id="14" name="Picture 2" descr="路不拾遺(前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005"/>
            <a:ext cx="1628406" cy="14921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866" y="1846676"/>
            <a:ext cx="4186996" cy="153034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294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611560" y="342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/>
              <a:t>寫作：人物描寫工作紙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zh-TW" sz="3600" b="1" dirty="0"/>
              <a:t>〈</a:t>
            </a:r>
            <a:r>
              <a:rPr lang="zh-TW" altLang="en-US" sz="3600" b="1" dirty="0" smtClean="0"/>
              <a:t>一位我最尊敬的人</a:t>
            </a:r>
            <a:r>
              <a:rPr lang="en-US" altLang="zh-TW" sz="3600" b="1" dirty="0"/>
              <a:t>〉</a:t>
            </a:r>
            <a:endParaRPr lang="en-US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431" y="3213334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zh-TW" altLang="en-US" b="1" dirty="0" smtClean="0"/>
              <a:t> 性格</a:t>
            </a:r>
            <a:r>
              <a:rPr lang="zh-TW" altLang="en-US" b="1" dirty="0"/>
              <a:t>特點描寫</a:t>
            </a:r>
            <a:endParaRPr lang="en-US" dirty="0"/>
          </a:p>
          <a:p>
            <a:pPr marL="0" indent="0">
              <a:buNone/>
              <a:defRPr/>
            </a:pPr>
            <a:r>
              <a:rPr lang="zh-TW" altLang="en-US" b="1" dirty="0" smtClean="0"/>
              <a:t>    </a:t>
            </a:r>
            <a:r>
              <a:rPr lang="en-US" altLang="zh-TW" b="1" dirty="0"/>
              <a:t> </a:t>
            </a:r>
            <a:r>
              <a:rPr lang="zh-TW" altLang="en-US" b="1" dirty="0" smtClean="0"/>
              <a:t>所選人物有甚麼性格特點讓你尊敬他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她</a:t>
            </a:r>
            <a:r>
              <a:rPr lang="en-US" altLang="zh-TW" b="1" dirty="0" smtClean="0"/>
              <a:t>﹖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altLang="zh-TW" b="1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zh-TW" altLang="en-US" b="1" dirty="0" smtClean="0"/>
              <a:t>他</a:t>
            </a:r>
            <a:r>
              <a:rPr lang="zh-TW" altLang="en-US" b="1" dirty="0"/>
              <a:t>有</a:t>
            </a:r>
            <a:r>
              <a:rPr lang="zh-TW" altLang="en-US" b="1" dirty="0" smtClean="0"/>
              <a:t>甚麼性格特點值得</a:t>
            </a:r>
            <a:r>
              <a:rPr lang="zh-TW" altLang="en-US" b="1" dirty="0"/>
              <a:t>你</a:t>
            </a:r>
            <a:r>
              <a:rPr lang="zh-TW" altLang="en-US" b="1" dirty="0" smtClean="0"/>
              <a:t>學習？</a:t>
            </a:r>
            <a:endParaRPr lang="en-US" dirty="0"/>
          </a:p>
        </p:txBody>
      </p:sp>
      <p:sp>
        <p:nvSpPr>
          <p:cNvPr id="13316" name="日期版面配置區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r>
              <a:rPr lang="zh-HK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單元三 描寫單元</a:t>
            </a:r>
            <a:r>
              <a:rPr lang="en-US" altLang="zh-HK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(</a:t>
            </a:r>
            <a:r>
              <a:rPr lang="zh-HK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人物</a:t>
            </a:r>
            <a:r>
              <a:rPr lang="en-US" altLang="zh-HK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)(</a:t>
            </a:r>
            <a:r>
              <a:rPr lang="zh-HK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寫作</a:t>
            </a:r>
            <a:r>
              <a:rPr lang="en-US" altLang="zh-HK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)(</a:t>
            </a:r>
            <a:r>
              <a:rPr lang="zh-HK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中</a:t>
            </a:r>
            <a:r>
              <a:rPr lang="en-US" altLang="zh-HK" dirty="0" smtClean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</a:t>
            </a:r>
            <a:endParaRPr lang="en-US" altLang="zh-TW" dirty="0" smtClean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sp>
        <p:nvSpPr>
          <p:cNvPr id="13317" name="頁尾版面配置區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教育局教育心理服務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(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新界東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組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©2019</a:t>
            </a:r>
          </a:p>
        </p:txBody>
      </p:sp>
      <p:sp>
        <p:nvSpPr>
          <p:cNvPr id="13318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fld id="{CDF93120-13B0-4ECC-8E16-254EEA2346E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pPr/>
              <a:t>37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755577" y="1684330"/>
            <a:ext cx="6984780" cy="1257415"/>
            <a:chOff x="2038518" y="4068189"/>
            <a:chExt cx="4429703" cy="1257415"/>
          </a:xfrm>
        </p:grpSpPr>
        <p:sp>
          <p:nvSpPr>
            <p:cNvPr id="9" name="圓角矩形圖說文字 8"/>
            <p:cNvSpPr/>
            <p:nvPr/>
          </p:nvSpPr>
          <p:spPr>
            <a:xfrm>
              <a:off x="2645142" y="4068189"/>
              <a:ext cx="3823079" cy="1257415"/>
            </a:xfrm>
            <a:prstGeom prst="wedgeRoundRectCallout">
              <a:avLst>
                <a:gd name="adj1" fmla="val -53602"/>
                <a:gd name="adj2" fmla="val -15950"/>
                <a:gd name="adj3" fmla="val 16667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3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同學已完成</a:t>
              </a:r>
              <a:r>
                <a:rPr lang="zh-TW" altLang="en-US" sz="3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外貌描寫</a:t>
              </a:r>
              <a:r>
                <a:rPr lang="zh-TW" altLang="en-US" sz="3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，現在完成餘下的兩個部分。</a:t>
              </a:r>
              <a:endPara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10" name="圖片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38518" y="4138441"/>
              <a:ext cx="606624" cy="1168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569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 smtClean="0"/>
              <a:t>教育局教育心理服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357" y="620688"/>
            <a:ext cx="5906115" cy="6056741"/>
          </a:xfrm>
          <a:prstGeom prst="rect">
            <a:avLst/>
          </a:prstGeom>
        </p:spPr>
      </p:pic>
      <p:sp>
        <p:nvSpPr>
          <p:cNvPr id="7" name="圓角矩形圖說文字 6"/>
          <p:cNvSpPr/>
          <p:nvPr/>
        </p:nvSpPr>
        <p:spPr>
          <a:xfrm>
            <a:off x="323528" y="4019613"/>
            <a:ext cx="2448867" cy="864096"/>
          </a:xfrm>
          <a:prstGeom prst="wedgeRoundRectCallout">
            <a:avLst>
              <a:gd name="adj1" fmla="val 2767"/>
              <a:gd name="adj2" fmla="val 7765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可用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繪畫描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象</a:t>
            </a:r>
            <a:r>
              <a:rPr lang="zh-HK" altLang="zh-HK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的動作</a:t>
            </a:r>
            <a:r>
              <a:rPr lang="zh-HK" altLang="zh-HK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4843983"/>
            <a:ext cx="1186254" cy="15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2915816" y="2924944"/>
            <a:ext cx="5892604" cy="384552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圓角矩形 10"/>
          <p:cNvSpPr/>
          <p:nvPr/>
        </p:nvSpPr>
        <p:spPr>
          <a:xfrm>
            <a:off x="2915816" y="620688"/>
            <a:ext cx="2150144" cy="117892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標題 1"/>
          <p:cNvSpPr txBox="1">
            <a:spLocks/>
          </p:cNvSpPr>
          <p:nvPr/>
        </p:nvSpPr>
        <p:spPr bwMode="auto">
          <a:xfrm>
            <a:off x="280988" y="116632"/>
            <a:ext cx="8582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b="1" dirty="0" smtClean="0"/>
              <a:t>寫作工作紙：</a:t>
            </a:r>
            <a:r>
              <a:rPr lang="en-US" altLang="zh-TW" b="1" dirty="0"/>
              <a:t>〈</a:t>
            </a:r>
            <a:r>
              <a:rPr lang="zh-TW" altLang="en-US" b="1" dirty="0"/>
              <a:t>一個我最尊敬的人</a:t>
            </a:r>
            <a:r>
              <a:rPr lang="en-US" altLang="zh-TW" b="1" dirty="0"/>
              <a:t>〉</a:t>
            </a:r>
          </a:p>
        </p:txBody>
      </p:sp>
    </p:spTree>
    <p:extLst>
      <p:ext uri="{BB962C8B-B14F-4D97-AF65-F5344CB8AC3E}">
        <p14:creationId xmlns:p14="http://schemas.microsoft.com/office/powerpoint/2010/main" val="37544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39</a:t>
            </a:fld>
            <a:endParaRPr lang="en-GB"/>
          </a:p>
        </p:txBody>
      </p:sp>
      <p:grpSp>
        <p:nvGrpSpPr>
          <p:cNvPr id="8" name="群組 7"/>
          <p:cNvGrpSpPr/>
          <p:nvPr/>
        </p:nvGrpSpPr>
        <p:grpSpPr>
          <a:xfrm>
            <a:off x="971600" y="193058"/>
            <a:ext cx="6984777" cy="1257415"/>
            <a:chOff x="2038518" y="4068189"/>
            <a:chExt cx="4429703" cy="1257415"/>
          </a:xfrm>
        </p:grpSpPr>
        <p:sp>
          <p:nvSpPr>
            <p:cNvPr id="9" name="圓角矩形圖說文字 8"/>
            <p:cNvSpPr/>
            <p:nvPr/>
          </p:nvSpPr>
          <p:spPr>
            <a:xfrm>
              <a:off x="2645142" y="4068189"/>
              <a:ext cx="3823079" cy="1257415"/>
            </a:xfrm>
            <a:prstGeom prst="wedgeRoundRectCallout">
              <a:avLst>
                <a:gd name="adj1" fmla="val -53602"/>
                <a:gd name="adj2" fmla="val -15950"/>
                <a:gd name="adj3" fmla="val 16667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自評及互評後，在寫作工作紙</a:t>
              </a:r>
              <a:r>
                <a:rPr lang="zh-TW" altLang="en-US" sz="2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補充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或</a:t>
              </a:r>
              <a:r>
                <a:rPr lang="zh-TW" altLang="en-US" sz="2200" b="1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重寫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內容不足的地方，</a:t>
              </a:r>
              <a:r>
                <a:rPr lang="zh-TW" altLang="en-US" sz="2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並</a:t>
              </a:r>
              <a:r>
                <a:rPr lang="zh-TW" altLang="en-US" sz="2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修飾文句</a:t>
              </a:r>
              <a:r>
                <a:rPr lang="zh-TW" altLang="en-US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。</a:t>
              </a:r>
              <a:endPara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pic>
          <p:nvPicPr>
            <p:cNvPr id="10" name="圖片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38518" y="4138441"/>
              <a:ext cx="606624" cy="1168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7451"/>
          <a:stretch/>
        </p:blipFill>
        <p:spPr>
          <a:xfrm>
            <a:off x="522188" y="1699324"/>
            <a:ext cx="8186316" cy="442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9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4</a:t>
            </a:fld>
            <a:endParaRPr lang="en-GB"/>
          </a:p>
        </p:txBody>
      </p:sp>
      <p:sp>
        <p:nvSpPr>
          <p:cNvPr id="5" name="Cloud Callout 4"/>
          <p:cNvSpPr/>
          <p:nvPr/>
        </p:nvSpPr>
        <p:spPr>
          <a:xfrm>
            <a:off x="827584" y="1700808"/>
            <a:ext cx="7488832" cy="2232248"/>
          </a:xfrm>
          <a:prstGeom prst="cloudCallout">
            <a:avLst>
              <a:gd name="adj1" fmla="val -37031"/>
              <a:gd name="adj2" fmla="val 8276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」被祖父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厲聲地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訓斥，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是常常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﹖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802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0184" y="123937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兩類事例</a:t>
            </a:r>
            <a:endParaRPr lang="en-GB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5</a:t>
            </a:fld>
            <a:endParaRPr lang="en-GB"/>
          </a:p>
        </p:txBody>
      </p:sp>
      <p:grpSp>
        <p:nvGrpSpPr>
          <p:cNvPr id="33" name="群組 32"/>
          <p:cNvGrpSpPr/>
          <p:nvPr/>
        </p:nvGrpSpPr>
        <p:grpSpPr>
          <a:xfrm>
            <a:off x="251520" y="1417638"/>
            <a:ext cx="5732276" cy="4531642"/>
            <a:chOff x="1576028" y="1417638"/>
            <a:chExt cx="5732276" cy="4531642"/>
          </a:xfrm>
        </p:grpSpPr>
        <p:sp>
          <p:nvSpPr>
            <p:cNvPr id="8" name="圓角矩形 7"/>
            <p:cNvSpPr/>
            <p:nvPr/>
          </p:nvSpPr>
          <p:spPr>
            <a:xfrm>
              <a:off x="1576028" y="1417638"/>
              <a:ext cx="5732276" cy="453164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2159732" y="1559479"/>
              <a:ext cx="4608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zh-HK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性格</a:t>
              </a:r>
              <a:r>
                <a:rPr lang="zh-TW" altLang="zh-HK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特點：＿＿＿＿＿＿＿</a:t>
              </a:r>
            </a:p>
            <a:p>
              <a:r>
                <a:rPr lang="zh-TW" altLang="zh-HK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r>
                <a:rPr lang="zh-TW" altLang="zh-HK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：</a:t>
              </a:r>
              <a:endParaRPr lang="zh-TW" altLang="zh-HK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1691680" y="2259236"/>
              <a:ext cx="5544616" cy="3113980"/>
              <a:chOff x="1691680" y="2636912"/>
              <a:chExt cx="5544616" cy="3113980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691680" y="2636912"/>
                <a:ext cx="5544616" cy="31139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zh-TW" sz="1200">
                    <a:solidFill>
                      <a:srgbClr val="000000"/>
                    </a:solidFill>
                    <a:effectLst/>
                    <a:uFill>
                      <a:solidFill>
                        <a:srgbClr val="000000"/>
                      </a:solidFill>
                    </a:uFill>
                    <a:latin typeface="Arial Unicode MS"/>
                    <a:ea typeface="微軟正黑體" panose="020B0604030504040204" pitchFamily="34" charset="-120"/>
                    <a:cs typeface="微軟正黑體" panose="020B0604030504040204" pitchFamily="34" charset="-120"/>
                  </a:rPr>
                  <a:t> </a:t>
                </a:r>
                <a:endParaRPr lang="zh-TW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Arial Unicode MS"/>
                </a:endParaRPr>
              </a:p>
            </p:txBody>
          </p:sp>
          <p:sp>
            <p:nvSpPr>
              <p:cNvPr id="24" name="文字方塊 13"/>
              <p:cNvSpPr txBox="1"/>
              <p:nvPr/>
            </p:nvSpPr>
            <p:spPr>
              <a:xfrm>
                <a:off x="1736456" y="2708920"/>
                <a:ext cx="3728004" cy="47117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zh-TW" altLang="en-US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  <a:sym typeface="Wingdings" panose="05000000000000000000" pitchFamily="2" charset="2"/>
                  </a:rPr>
                  <a:t></a:t>
                </a:r>
                <a:r>
                  <a:rPr lang="zh-TW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常</a:t>
                </a:r>
                <a:r>
                  <a:rPr lang="zh-TW" altLang="en-US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常發生       </a:t>
                </a:r>
                <a:r>
                  <a:rPr lang="zh-TW" altLang="en-US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  <a:sym typeface="Wingdings" panose="05000000000000000000" pitchFamily="2" charset="2"/>
                  </a:rPr>
                  <a:t></a:t>
                </a:r>
                <a:r>
                  <a:rPr lang="zh-TW" altLang="en-US" sz="2000" b="1" dirty="0">
                    <a:latin typeface="標楷體" panose="03000509000000000000" pitchFamily="65" charset="-120"/>
                    <a:ea typeface="標楷體" panose="03000509000000000000" pitchFamily="65" charset="-120"/>
                    <a:sym typeface="Wingdings" panose="05000000000000000000" pitchFamily="2" charset="2"/>
                  </a:rPr>
                  <a:t>有</a:t>
                </a:r>
                <a:r>
                  <a:rPr lang="zh-TW" altLang="en-US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代表性</a:t>
                </a:r>
                <a:r>
                  <a:rPr lang="zh-TW" altLang="zh-HK" sz="2000" b="1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：</a:t>
                </a:r>
                <a:endParaRPr lang="zh-TW" sz="2000" b="1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31" name="矩形 30"/>
          <p:cNvSpPr/>
          <p:nvPr/>
        </p:nvSpPr>
        <p:spPr>
          <a:xfrm>
            <a:off x="2133979" y="1513313"/>
            <a:ext cx="897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嚴厲</a:t>
            </a:r>
            <a:endParaRPr lang="zh-TW" altLang="en-US" sz="2000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sp>
        <p:nvSpPr>
          <p:cNvPr id="37" name="圓角矩形圖說文字 36"/>
          <p:cNvSpPr/>
          <p:nvPr/>
        </p:nvSpPr>
        <p:spPr>
          <a:xfrm>
            <a:off x="6247626" y="1376559"/>
            <a:ext cx="2664594" cy="1150938"/>
          </a:xfrm>
          <a:prstGeom prst="wedgeRoundRectCallout">
            <a:avLst>
              <a:gd name="adj1" fmla="val 35543"/>
              <a:gd name="adj2" fmla="val 6459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你還記得事例</a:t>
            </a:r>
            <a:endParaRPr lang="en-US" altLang="zh-TW" sz="2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可分為哪兩類嗎</a:t>
            </a:r>
            <a:r>
              <a:rPr lang="en-US" altLang="zh-TW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GB" altLang="zh-HK" sz="2400" dirty="0" smtClean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9" name="Rounded Rectangular Callout 6"/>
          <p:cNvSpPr/>
          <p:nvPr/>
        </p:nvSpPr>
        <p:spPr>
          <a:xfrm>
            <a:off x="6247626" y="3829198"/>
            <a:ext cx="2554049" cy="1646812"/>
          </a:xfrm>
          <a:prstGeom prst="wedgeRoundRectCallout">
            <a:avLst>
              <a:gd name="adj1" fmla="val 38126"/>
              <a:gd name="adj2" fmla="val 6379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kumimoji="1"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kumimoji="1" lang="zh-TW" altLang="en-US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祖父訓斥我」這事例是屬於</a:t>
            </a:r>
            <a:r>
              <a:rPr kumimoji="1" lang="zh-TW" altLang="en-US" sz="2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哪一類</a:t>
            </a:r>
            <a:r>
              <a:rPr kumimoji="1" lang="en-US" altLang="zh-TW" sz="2400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r>
              <a:rPr lang="zh-TW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你如何得知？</a:t>
            </a:r>
            <a:endParaRPr kumimoji="1" lang="en-GB" altLang="zh-HK" sz="2400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5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009" y="5123465"/>
            <a:ext cx="1029211" cy="131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57200" y="2867159"/>
            <a:ext cx="52875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我總覺得祖父十分嚴厲</a:t>
            </a:r>
            <a:r>
              <a:rPr lang="zh-HK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他要求我們寫字時要挺直腰板。有一次，他看到我伏在桌子上做功課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，就立即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走過來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厲聲地訓斥我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一頓。</a:t>
            </a:r>
            <a:endParaRPr lang="en-GB" altLang="zh-HK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82723" y="2291095"/>
            <a:ext cx="396470" cy="46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4427984" y="3334575"/>
            <a:ext cx="1224136" cy="48165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文字方塊 13"/>
          <p:cNvSpPr txBox="1"/>
          <p:nvPr/>
        </p:nvSpPr>
        <p:spPr>
          <a:xfrm>
            <a:off x="6027439" y="2656165"/>
            <a:ext cx="2772067" cy="1078072"/>
          </a:xfrm>
          <a:prstGeom prst="cloudCallout">
            <a:avLst>
              <a:gd name="adj1" fmla="val 46182"/>
              <a:gd name="adj2" fmla="val 58983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常發生        </a:t>
            </a:r>
            <a:endParaRPr lang="en-US" altLang="zh-TW" sz="2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5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有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代表性</a:t>
            </a:r>
            <a:endParaRPr lang="zh-TW" sz="2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00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9" grpId="0" animBg="1"/>
      <p:bldP spid="3" grpId="0"/>
      <p:bldP spid="5" grpId="0"/>
      <p:bldP spid="41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接點 33"/>
          <p:cNvCxnSpPr>
            <a:stCxn id="11" idx="2"/>
            <a:endCxn id="17" idx="0"/>
          </p:cNvCxnSpPr>
          <p:nvPr/>
        </p:nvCxnSpPr>
        <p:spPr>
          <a:xfrm>
            <a:off x="4680848" y="1527630"/>
            <a:ext cx="1757076" cy="374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 flipH="1">
            <a:off x="2863393" y="2858476"/>
            <a:ext cx="13648" cy="26389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圓角矩形 2"/>
          <p:cNvSpPr/>
          <p:nvPr/>
        </p:nvSpPr>
        <p:spPr>
          <a:xfrm>
            <a:off x="1043608" y="5015294"/>
            <a:ext cx="3231554" cy="13190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的字詞：</a:t>
            </a:r>
            <a:endParaRPr lang="en-US" sz="2400" dirty="0"/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每當</a:t>
            </a: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、每天、總是、經常、</a:t>
            </a:r>
            <a:r>
              <a:rPr lang="zh-TW" altLang="en-US" sz="2400" i="1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從不</a:t>
            </a:r>
            <a:endParaRPr lang="zh-TW" altLang="en-US" sz="2400" dirty="0"/>
          </a:p>
        </p:txBody>
      </p:sp>
      <p:cxnSp>
        <p:nvCxnSpPr>
          <p:cNvPr id="40" name="直線接點 39"/>
          <p:cNvCxnSpPr>
            <a:stCxn id="23" idx="2"/>
          </p:cNvCxnSpPr>
          <p:nvPr/>
        </p:nvCxnSpPr>
        <p:spPr>
          <a:xfrm flipH="1">
            <a:off x="6337032" y="4653138"/>
            <a:ext cx="11206" cy="8442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6354448" y="3016772"/>
            <a:ext cx="0" cy="412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日期版面配置區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HK" altLang="en-US" sz="1200" smtClean="0">
                <a:latin typeface="Times New Roman" panose="02020603050405020304" pitchFamily="18" charset="0"/>
              </a:rPr>
              <a:t>單元三 描寫單元</a:t>
            </a:r>
            <a:r>
              <a:rPr lang="en-US" altLang="zh-HK" sz="1200" smtClean="0">
                <a:latin typeface="Times New Roman" panose="02020603050405020304" pitchFamily="18" charset="0"/>
              </a:rPr>
              <a:t>(</a:t>
            </a:r>
            <a:r>
              <a:rPr lang="zh-HK" altLang="en-US" sz="1200" smtClean="0">
                <a:latin typeface="Times New Roman" panose="02020603050405020304" pitchFamily="18" charset="0"/>
              </a:rPr>
              <a:t>人物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寫作</a:t>
            </a:r>
            <a:r>
              <a:rPr lang="en-US" altLang="zh-HK" sz="1200" smtClean="0">
                <a:latin typeface="Times New Roman" panose="02020603050405020304" pitchFamily="18" charset="0"/>
              </a:rPr>
              <a:t>)(</a:t>
            </a:r>
            <a:r>
              <a:rPr lang="zh-HK" altLang="en-US" sz="1200" smtClean="0">
                <a:latin typeface="Times New Roman" panose="02020603050405020304" pitchFamily="18" charset="0"/>
              </a:rPr>
              <a:t>中</a:t>
            </a:r>
            <a:r>
              <a:rPr lang="en-US" altLang="zh-HK" sz="1200" smtClean="0">
                <a:latin typeface="Times New Roman" panose="02020603050405020304" pitchFamily="18" charset="0"/>
              </a:rPr>
              <a:t>)</a:t>
            </a:r>
            <a:endParaRPr lang="en-US" altLang="zh-TW" sz="1200" dirty="0" smtClean="0">
              <a:latin typeface="Times New Roman" panose="02020603050405020304" pitchFamily="18" charset="0"/>
            </a:endParaRPr>
          </a:p>
        </p:txBody>
      </p:sp>
      <p:sp>
        <p:nvSpPr>
          <p:cNvPr id="9222" name="頁尾版面配置區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r>
              <a:rPr lang="zh-TW" altLang="en-US" sz="1200" dirty="0"/>
              <a:t>教育局教育心理服務</a:t>
            </a:r>
            <a:r>
              <a:rPr lang="en-US" altLang="zh-TW" sz="1200" dirty="0"/>
              <a:t>(</a:t>
            </a:r>
            <a:r>
              <a:rPr lang="zh-TW" altLang="en-US" sz="1200" dirty="0"/>
              <a:t>新界東</a:t>
            </a:r>
            <a:r>
              <a:rPr lang="en-US" altLang="zh-TW" sz="1200" dirty="0"/>
              <a:t>)</a:t>
            </a:r>
            <a:r>
              <a:rPr lang="zh-TW" altLang="en-US" sz="1200" dirty="0"/>
              <a:t>組 </a:t>
            </a:r>
            <a:r>
              <a:rPr lang="en-US" altLang="zh-TW" sz="1200" dirty="0"/>
              <a:t>©2019</a:t>
            </a:r>
            <a:endParaRPr lang="en-GB" altLang="zh-HK" sz="1200" dirty="0"/>
          </a:p>
        </p:txBody>
      </p:sp>
      <p:sp>
        <p:nvSpPr>
          <p:cNvPr id="922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DFKai-SB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93FE95-D887-482E-9860-7A87F001DD2C}" type="slidenum">
              <a:rPr lang="en-US" altLang="zh-TW" sz="12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200" smtClean="0">
              <a:latin typeface="Times New Roman" panose="02020603050405020304" pitchFamily="18" charset="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3769106" y="482198"/>
            <a:ext cx="1823483" cy="1045432"/>
            <a:chOff x="2423791" y="1718"/>
            <a:chExt cx="1204019" cy="802679"/>
          </a:xfrm>
          <a:scene3d>
            <a:camera prst="orthographicFront"/>
            <a:lightRig rig="flat" dir="t"/>
          </a:scene3d>
        </p:grpSpPr>
        <p:sp>
          <p:nvSpPr>
            <p:cNvPr id="11" name="圓角矩形 10"/>
            <p:cNvSpPr/>
            <p:nvPr/>
          </p:nvSpPr>
          <p:spPr>
            <a:xfrm>
              <a:off x="2423791" y="1718"/>
              <a:ext cx="1204019" cy="80267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圓角矩形 4"/>
            <p:cNvSpPr txBox="1"/>
            <p:nvPr/>
          </p:nvSpPr>
          <p:spPr>
            <a:xfrm>
              <a:off x="2447301" y="25228"/>
              <a:ext cx="1156999" cy="7556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4000" kern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事例</a:t>
              </a:r>
              <a:endParaRPr lang="zh-TW" altLang="en-US" sz="4000" kern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1835696" y="1880622"/>
            <a:ext cx="1969016" cy="1170432"/>
            <a:chOff x="988926" y="1125469"/>
            <a:chExt cx="1969016" cy="1182644"/>
          </a:xfrm>
          <a:scene3d>
            <a:camera prst="orthographicFront"/>
            <a:lightRig rig="flat" dir="t"/>
          </a:scene3d>
        </p:grpSpPr>
        <p:sp>
          <p:nvSpPr>
            <p:cNvPr id="14" name="圓角矩形 13"/>
            <p:cNvSpPr/>
            <p:nvPr/>
          </p:nvSpPr>
          <p:spPr>
            <a:xfrm>
              <a:off x="1176989" y="1125469"/>
              <a:ext cx="1706565" cy="118264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圓角矩形 4"/>
            <p:cNvSpPr txBox="1"/>
            <p:nvPr/>
          </p:nvSpPr>
          <p:spPr>
            <a:xfrm>
              <a:off x="988926" y="1160107"/>
              <a:ext cx="1969016" cy="1113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2800" b="1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常常發生</a:t>
              </a:r>
              <a:endParaRPr lang="zh-TW" altLang="en-US" sz="2800" b="1" kern="1200" dirty="0"/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520240" y="1902628"/>
            <a:ext cx="1835368" cy="1166332"/>
            <a:chOff x="3300994" y="1125469"/>
            <a:chExt cx="1573617" cy="1022316"/>
          </a:xfrm>
          <a:scene3d>
            <a:camera prst="orthographicFront"/>
            <a:lightRig rig="flat" dir="t"/>
          </a:scene3d>
        </p:grpSpPr>
        <p:sp>
          <p:nvSpPr>
            <p:cNvPr id="17" name="圓角矩形 16"/>
            <p:cNvSpPr/>
            <p:nvPr/>
          </p:nvSpPr>
          <p:spPr>
            <a:xfrm>
              <a:off x="3300994" y="1125469"/>
              <a:ext cx="1573617" cy="102231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3330937" y="1155412"/>
              <a:ext cx="1513731" cy="962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有代表性</a:t>
              </a:r>
              <a:endParaRPr lang="en-US" altLang="zh-TW" sz="2800" b="1" kern="1200" dirty="0" smtClean="0">
                <a:latin typeface="DFKai-SB" panose="03000509000000000000" pitchFamily="65" charset="-120"/>
                <a:ea typeface="DFKai-SB" panose="03000509000000000000" pitchFamily="65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259632" y="3297008"/>
            <a:ext cx="3015530" cy="1356129"/>
            <a:chOff x="1058936" y="2629185"/>
            <a:chExt cx="1869724" cy="1079412"/>
          </a:xfrm>
          <a:scene3d>
            <a:camera prst="orthographicFront"/>
            <a:lightRig rig="flat" dir="t"/>
          </a:scene3d>
        </p:grpSpPr>
        <p:sp>
          <p:nvSpPr>
            <p:cNvPr id="20" name="圓角矩形 19"/>
            <p:cNvSpPr/>
            <p:nvPr/>
          </p:nvSpPr>
          <p:spPr>
            <a:xfrm>
              <a:off x="1058936" y="2629185"/>
              <a:ext cx="1830536" cy="107941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圓角矩形 4"/>
            <p:cNvSpPr txBox="1"/>
            <p:nvPr/>
          </p:nvSpPr>
          <p:spPr>
            <a:xfrm>
              <a:off x="1058936" y="2671159"/>
              <a:ext cx="1869724" cy="10374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經常發生的事，能 反映描寫對象的性格</a:t>
              </a:r>
              <a:endParaRPr lang="zh-TW" altLang="en-US" sz="2400" kern="1200" dirty="0"/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4991288" y="3284702"/>
            <a:ext cx="2713899" cy="1368436"/>
            <a:chOff x="3250678" y="2468858"/>
            <a:chExt cx="1674249" cy="1461125"/>
          </a:xfrm>
          <a:scene3d>
            <a:camera prst="orthographicFront"/>
            <a:lightRig rig="flat" dir="t"/>
          </a:scene3d>
        </p:grpSpPr>
        <p:sp>
          <p:nvSpPr>
            <p:cNvPr id="23" name="圓角矩形 22"/>
            <p:cNvSpPr/>
            <p:nvPr/>
          </p:nvSpPr>
          <p:spPr>
            <a:xfrm>
              <a:off x="3250678" y="2468858"/>
              <a:ext cx="1674249" cy="146112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圓角矩形 4"/>
            <p:cNvSpPr txBox="1"/>
            <p:nvPr/>
          </p:nvSpPr>
          <p:spPr>
            <a:xfrm>
              <a:off x="3293473" y="2638973"/>
              <a:ext cx="1588659" cy="1024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latin typeface="DFKai-SB" panose="03000509000000000000" pitchFamily="65" charset="-120"/>
                  <a:ea typeface="DFKai-SB" panose="03000509000000000000" pitchFamily="65" charset="-120"/>
                </a:rPr>
                <a:t>最能夠反映主角性格的事情</a:t>
              </a:r>
              <a:endParaRPr lang="zh-TW" altLang="en-US" sz="2400" kern="1200" dirty="0"/>
            </a:p>
          </p:txBody>
        </p:sp>
      </p:grpSp>
      <p:sp>
        <p:nvSpPr>
          <p:cNvPr id="28" name="圓角矩形 27"/>
          <p:cNvSpPr/>
          <p:nvPr/>
        </p:nvSpPr>
        <p:spPr>
          <a:xfrm>
            <a:off x="5058489" y="4993288"/>
            <a:ext cx="2758870" cy="134105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常用的字詞：</a:t>
            </a:r>
            <a:endParaRPr lang="en-US" altLang="zh-TW" sz="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endParaRPr lang="en-US" sz="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zh-TW" altLang="en-US" sz="2400" i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有一次、那天</a:t>
            </a:r>
          </a:p>
        </p:txBody>
      </p:sp>
      <p:cxnSp>
        <p:nvCxnSpPr>
          <p:cNvPr id="29" name="直線接點 28"/>
          <p:cNvCxnSpPr>
            <a:stCxn id="11" idx="2"/>
            <a:endCxn id="14" idx="0"/>
          </p:cNvCxnSpPr>
          <p:nvPr/>
        </p:nvCxnSpPr>
        <p:spPr>
          <a:xfrm flipH="1">
            <a:off x="2877042" y="1527630"/>
            <a:ext cx="1803806" cy="352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3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4114800" cy="3024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dirty="0" smtClean="0"/>
              <a:t>寫作時，若要</a:t>
            </a:r>
            <a:r>
              <a:rPr lang="zh-TW" altLang="en-US" sz="3000" dirty="0" smtClean="0">
                <a:solidFill>
                  <a:srgbClr val="FF0000"/>
                </a:solidFill>
              </a:rPr>
              <a:t>人物性格</a:t>
            </a:r>
            <a:r>
              <a:rPr lang="zh-TW" altLang="en-US" sz="3000" dirty="0" smtClean="0"/>
              <a:t>和</a:t>
            </a:r>
            <a:r>
              <a:rPr lang="zh-TW" altLang="en-US" sz="3000" dirty="0" smtClean="0">
                <a:solidFill>
                  <a:srgbClr val="0070C0"/>
                </a:solidFill>
              </a:rPr>
              <a:t>事例</a:t>
            </a:r>
            <a:r>
              <a:rPr lang="zh-TW" altLang="en-US" sz="3000" dirty="0"/>
              <a:t>互相</a:t>
            </a:r>
            <a:r>
              <a:rPr lang="zh-TW" altLang="en-US" sz="3000" dirty="0" smtClean="0"/>
              <a:t>配合，我們就要</a:t>
            </a:r>
            <a:r>
              <a:rPr lang="zh-TW" altLang="en-US" sz="3000" dirty="0"/>
              <a:t>想想三個</a:t>
            </a:r>
            <a:r>
              <a:rPr lang="zh-TW" altLang="en-US" sz="3000" dirty="0" smtClean="0"/>
              <a:t>問題：</a:t>
            </a:r>
            <a:endParaRPr lang="en-GB" sz="3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7</a:t>
            </a:fld>
            <a:endParaRPr lang="en-GB" dirty="0"/>
          </a:p>
        </p:txBody>
      </p:sp>
      <p:grpSp>
        <p:nvGrpSpPr>
          <p:cNvPr id="12" name="群組 11"/>
          <p:cNvGrpSpPr/>
          <p:nvPr/>
        </p:nvGrpSpPr>
        <p:grpSpPr>
          <a:xfrm>
            <a:off x="359973" y="476672"/>
            <a:ext cx="1398543" cy="1145221"/>
            <a:chOff x="4582091" y="4057673"/>
            <a:chExt cx="1398543" cy="1145221"/>
          </a:xfrm>
        </p:grpSpPr>
        <p:pic>
          <p:nvPicPr>
            <p:cNvPr id="10" name="Picture 4" descr="lockçåçæå°çµæ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40" y="4057673"/>
              <a:ext cx="1117494" cy="1102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ç¸éåç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515572">
              <a:off x="4629712" y="4505144"/>
              <a:ext cx="650129" cy="745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圓角矩形 15"/>
          <p:cNvSpPr/>
          <p:nvPr/>
        </p:nvSpPr>
        <p:spPr>
          <a:xfrm>
            <a:off x="4644008" y="1746820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altLang="zh-HK" sz="2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644008" y="2996952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644008" y="4260328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3"/>
            </a:pP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lang="en-US" altLang="zh-TW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4658096" y="5177061"/>
            <a:ext cx="1895104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和事例配合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嗎？</a:t>
            </a:r>
          </a:p>
        </p:txBody>
      </p:sp>
      <p:pic>
        <p:nvPicPr>
          <p:cNvPr id="20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547" y="4094677"/>
            <a:ext cx="1656184" cy="2111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861742" y="4241973"/>
            <a:ext cx="2638250" cy="1301721"/>
          </a:xfrm>
          <a:prstGeom prst="wedgeRoundRectCallout">
            <a:avLst>
              <a:gd name="adj1" fmla="val -68278"/>
              <a:gd name="adj2" fmla="val 5279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所選的事例能讓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別人知道他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</a:t>
            </a:r>
            <a: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這種性格特點嗎？</a:t>
            </a:r>
            <a:endParaRPr lang="en-GB" altLang="zh-HK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性格特點三部曲</a:t>
            </a:r>
            <a:endParaRPr lang="en-GB" dirty="0">
              <a:solidFill>
                <a:schemeClr val="lt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2000" y="1576567"/>
            <a:ext cx="4274016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我的同學</a:t>
            </a:r>
            <a:r>
              <a:rPr lang="zh-HK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的男孩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最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我印象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樂天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在陸運會的短跑比賽中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跌倒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HK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繼續</a:t>
            </a:r>
            <a:r>
              <a:rPr lang="zh-HK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跑下去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GB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8</a:t>
            </a:fld>
            <a:endParaRPr lang="en-GB"/>
          </a:p>
        </p:txBody>
      </p:sp>
      <p:sp>
        <p:nvSpPr>
          <p:cNvPr id="13" name="圓角矩形 12"/>
          <p:cNvSpPr/>
          <p:nvPr/>
        </p:nvSpPr>
        <p:spPr>
          <a:xfrm>
            <a:off x="4802222" y="1601095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altLang="zh-HK" sz="2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786912" y="2653353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4802222" y="3741829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3"/>
            </a:pP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lang="en-US" altLang="zh-TW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814980" y="4663467"/>
            <a:ext cx="2146152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  事例配合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嗎？</a:t>
            </a:r>
          </a:p>
        </p:txBody>
      </p:sp>
      <p:cxnSp>
        <p:nvCxnSpPr>
          <p:cNvPr id="26" name="弧形接點 25"/>
          <p:cNvCxnSpPr/>
          <p:nvPr/>
        </p:nvCxnSpPr>
        <p:spPr>
          <a:xfrm rot="10800000">
            <a:off x="3686556" y="2214580"/>
            <a:ext cx="1500047" cy="128378"/>
          </a:xfrm>
          <a:prstGeom prst="curvedConnector3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橢圓 17"/>
          <p:cNvSpPr/>
          <p:nvPr/>
        </p:nvSpPr>
        <p:spPr>
          <a:xfrm>
            <a:off x="912586" y="2268698"/>
            <a:ext cx="845930" cy="550099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545934" y="4201211"/>
            <a:ext cx="3882049" cy="1077677"/>
            <a:chOff x="545934" y="3918692"/>
            <a:chExt cx="3882049" cy="1077677"/>
          </a:xfrm>
        </p:grpSpPr>
        <p:sp>
          <p:nvSpPr>
            <p:cNvPr id="19" name="矩形 18"/>
            <p:cNvSpPr/>
            <p:nvPr/>
          </p:nvSpPr>
          <p:spPr>
            <a:xfrm>
              <a:off x="545934" y="3918692"/>
              <a:ext cx="3882049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45934" y="4565659"/>
              <a:ext cx="1577794" cy="43071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9" name="右彎箭號 8"/>
          <p:cNvSpPr/>
          <p:nvPr/>
        </p:nvSpPr>
        <p:spPr>
          <a:xfrm rot="21182557">
            <a:off x="239655" y="2621853"/>
            <a:ext cx="788600" cy="1892968"/>
          </a:xfrm>
          <a:prstGeom prst="bentArrow">
            <a:avLst>
              <a:gd name="adj1" fmla="val 16541"/>
              <a:gd name="adj2" fmla="val 28294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pic>
        <p:nvPicPr>
          <p:cNvPr id="22" name="Picture 3" descr="C:\Users\janetkylo\AppData\Local\Microsoft\Windows\Temporary Internet Files\Content.IE5\EYF270ST\tick-4014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82309"/>
            <a:ext cx="1098956" cy="96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圓角矩形 7"/>
          <p:cNvSpPr/>
          <p:nvPr/>
        </p:nvSpPr>
        <p:spPr>
          <a:xfrm>
            <a:off x="2792993" y="1687279"/>
            <a:ext cx="864096" cy="581721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endParaRPr lang="en-US" sz="270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602800"/>
            <a:ext cx="4114800" cy="4562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zh-TW" altLang="en-US" sz="3000" dirty="0" smtClean="0"/>
              <a:t>選一個人物，可以</a:t>
            </a:r>
            <a:r>
              <a:rPr lang="zh-TW" altLang="en-US" sz="3000" dirty="0"/>
              <a:t>是</a:t>
            </a:r>
            <a:r>
              <a:rPr lang="zh-TW" altLang="en-US" sz="3000" dirty="0" smtClean="0"/>
              <a:t>親人、老師、同學或朋友；</a:t>
            </a:r>
            <a:endParaRPr lang="en-US" altLang="zh-TW" sz="3000" dirty="0" smtClean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zh-TW" altLang="en-US" sz="3000" dirty="0"/>
              <a:t>指</a:t>
            </a:r>
            <a:r>
              <a:rPr lang="zh-TW" altLang="en-US" sz="3000" dirty="0" smtClean="0"/>
              <a:t>出他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她的一項性格特點，並以事例說明；</a:t>
            </a:r>
            <a:endParaRPr lang="en-US" altLang="zh-TW" sz="3000" dirty="0" smtClean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zh-TW" altLang="en-US" dirty="0" smtClean="0">
                <a:latin typeface="標楷體" panose="03000509000000000000" pitchFamily="65" charset="-120"/>
              </a:rPr>
              <a:t>其他同學留意人物的性格</a:t>
            </a:r>
            <a:r>
              <a:rPr lang="zh-TW" altLang="en-US" dirty="0">
                <a:latin typeface="標楷體" panose="03000509000000000000" pitchFamily="65" charset="-120"/>
              </a:rPr>
              <a:t>特點和</a:t>
            </a:r>
            <a:r>
              <a:rPr lang="zh-TW" altLang="en-US" dirty="0" smtClean="0">
                <a:latin typeface="標楷體" panose="03000509000000000000" pitchFamily="65" charset="-120"/>
              </a:rPr>
              <a:t>事例是否配合</a:t>
            </a:r>
            <a:r>
              <a:rPr lang="zh-TW" altLang="en-US" dirty="0">
                <a:latin typeface="標楷體" panose="03000509000000000000" pitchFamily="65" charset="-120"/>
              </a:rPr>
              <a:t>。</a:t>
            </a:r>
            <a:endParaRPr lang="zh-HK" altLang="en-US" dirty="0">
              <a:latin typeface="標楷體" panose="03000509000000000000" pitchFamily="65" charset="-120"/>
            </a:endParaRP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US" altLang="zh-TW" sz="3000" dirty="0" smtClean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US" altLang="zh-TW" sz="3000" dirty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US" altLang="zh-TW" sz="3000" dirty="0" smtClean="0"/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en-GB" sz="3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人物</a:t>
            </a:r>
            <a:r>
              <a:rPr lang="en-US" altLang="zh-HK" smtClean="0"/>
              <a:t>)(</a:t>
            </a:r>
            <a:r>
              <a:rPr lang="zh-HK" altLang="en-US" smtClean="0"/>
              <a:t>寫作</a:t>
            </a:r>
            <a:r>
              <a:rPr lang="en-US" altLang="zh-HK" smtClean="0"/>
              <a:t>)(</a:t>
            </a:r>
            <a:r>
              <a:rPr lang="zh-HK" altLang="en-US" smtClean="0"/>
              <a:t>中</a:t>
            </a:r>
            <a:r>
              <a:rPr lang="en-US" altLang="zh-HK" smtClean="0"/>
              <a:t>)</a:t>
            </a:r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教育局教育心理服務</a:t>
            </a:r>
            <a:r>
              <a:rPr lang="en-US" altLang="zh-TW" dirty="0"/>
              <a:t>(</a:t>
            </a:r>
            <a:r>
              <a:rPr lang="zh-TW" altLang="en-US" dirty="0"/>
              <a:t>新界東</a:t>
            </a:r>
            <a:r>
              <a:rPr lang="en-US" altLang="zh-TW" dirty="0"/>
              <a:t>)</a:t>
            </a:r>
            <a:r>
              <a:rPr lang="zh-TW" altLang="en-US" dirty="0"/>
              <a:t>組 </a:t>
            </a:r>
            <a:r>
              <a:rPr lang="en-US" altLang="zh-TW" dirty="0"/>
              <a:t>©2019</a:t>
            </a:r>
            <a:endParaRPr lang="en-GB" altLang="zh-HK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E1E5-14C2-4FE8-9E3D-678B29360F07}" type="slidenum">
              <a:rPr lang="en-GB" smtClean="0"/>
              <a:t>9</a:t>
            </a:fld>
            <a:endParaRPr lang="en-GB"/>
          </a:p>
        </p:txBody>
      </p:sp>
      <p:sp>
        <p:nvSpPr>
          <p:cNvPr id="10" name="圓角矩形 9"/>
          <p:cNvSpPr/>
          <p:nvPr/>
        </p:nvSpPr>
        <p:spPr>
          <a:xfrm>
            <a:off x="4786912" y="1520028"/>
            <a:ext cx="4104456" cy="8900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描寫</a:t>
            </a:r>
            <a:r>
              <a:rPr lang="zh-TW" altLang="en-US" sz="2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對象</a:t>
            </a:r>
            <a:r>
              <a:rPr lang="zh-TW" altLang="en-US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是誰</a:t>
            </a:r>
            <a:r>
              <a:rPr lang="en-US" altLang="zh-TW" sz="27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﹖</a:t>
            </a:r>
            <a:endParaRPr lang="en-GB" altLang="zh-HK" sz="27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786912" y="2586582"/>
            <a:ext cx="4104456" cy="8900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她有甚麼</a:t>
            </a:r>
            <a:r>
              <a:rPr lang="zh-TW" alt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</a:t>
            </a:r>
            <a:r>
              <a:rPr lang="zh-TW" altLang="en-US" sz="27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786912" y="3667705"/>
            <a:ext cx="410445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 startAt="3"/>
            </a:pP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</a:t>
            </a:r>
            <a:r>
              <a:rPr lang="zh-TW" altLang="en-US" sz="27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能反映他</a:t>
            </a:r>
            <a:r>
              <a:rPr lang="en-US" altLang="zh-TW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7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她這種性格特點？</a:t>
            </a:r>
            <a:endParaRPr lang="en-GB" altLang="zh-HK" sz="2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788024" y="4627140"/>
            <a:ext cx="1944216" cy="8900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性格特點和</a:t>
            </a:r>
            <a:r>
              <a:rPr lang="zh-TW" alt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事例配合</a:t>
            </a:r>
            <a:r>
              <a:rPr lang="zh-TW" altLang="en-US" sz="22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嗎？</a:t>
            </a:r>
          </a:p>
        </p:txBody>
      </p:sp>
      <p:sp>
        <p:nvSpPr>
          <p:cNvPr id="15" name="矩形 2"/>
          <p:cNvSpPr/>
          <p:nvPr/>
        </p:nvSpPr>
        <p:spPr>
          <a:xfrm>
            <a:off x="1115616" y="300090"/>
            <a:ext cx="597666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Bef>
                <a:spcPct val="0"/>
              </a:spcBef>
              <a:spcAft>
                <a:spcPts val="3000"/>
              </a:spcAft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說說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他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她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的性格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特點</a:t>
            </a:r>
            <a:endParaRPr lang="zh-TW" altLang="en-US" sz="3600" b="1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16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2962</Words>
  <Application>Microsoft Office PowerPoint</Application>
  <PresentationFormat>如螢幕大小 (4:3)</PresentationFormat>
  <Paragraphs>398</Paragraphs>
  <Slides>39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51" baseType="lpstr">
      <vt:lpstr>Arial Unicode MS</vt:lpstr>
      <vt:lpstr>宋体</vt:lpstr>
      <vt:lpstr>微軟正黑體</vt:lpstr>
      <vt:lpstr>新細明體</vt:lpstr>
      <vt:lpstr>標楷體</vt:lpstr>
      <vt:lpstr>標楷體</vt:lpstr>
      <vt:lpstr>Arial</vt:lpstr>
      <vt:lpstr>Calibri</vt:lpstr>
      <vt:lpstr>Times New Roman</vt:lpstr>
      <vt:lpstr>Wingdings</vt:lpstr>
      <vt:lpstr>Wingdings 2</vt:lpstr>
      <vt:lpstr>Office 佈景主題</vt:lpstr>
      <vt:lpstr>四年級讀寫小組輔助教材 單元三　描寫單元(人物) 寫作： 人物性格特點</vt:lpstr>
      <vt:lpstr>描寫人物性格特點時， 我們要留意 人物性格特點和事例是否配合。</vt:lpstr>
      <vt:lpstr>性格特點和事例配合嗎？</vt:lpstr>
      <vt:lpstr>PowerPoint 簡報</vt:lpstr>
      <vt:lpstr>兩類事例</vt:lpstr>
      <vt:lpstr>PowerPoint 簡報</vt:lpstr>
      <vt:lpstr>性格特點三部曲</vt:lpstr>
      <vt:lpstr>性格特點三部曲</vt:lpstr>
      <vt:lpstr>PowerPoint 簡報</vt:lpstr>
      <vt:lpstr>PowerPoint 簡報</vt:lpstr>
      <vt:lpstr>第一題</vt:lpstr>
      <vt:lpstr>第二題</vt:lpstr>
      <vt:lpstr>第二題</vt:lpstr>
      <vt:lpstr>第三題</vt:lpstr>
      <vt:lpstr>第四題</vt:lpstr>
      <vt:lpstr>第四題</vt:lpstr>
      <vt:lpstr>第五題</vt:lpstr>
      <vt:lpstr>第五題</vt:lpstr>
      <vt:lpstr>PowerPoint 簡報</vt:lpstr>
      <vt:lpstr>PowerPoint 簡報</vt:lpstr>
      <vt:lpstr>PowerPoint 簡報</vt:lpstr>
      <vt:lpstr>PowerPoint 簡報</vt:lpstr>
      <vt:lpstr>PowerPoint 簡報</vt:lpstr>
      <vt:lpstr>比較兩段文字，右面的描寫較清楚仔細</vt:lpstr>
      <vt:lpstr>要記住「性格特點三部曲」哦！</vt:lpstr>
      <vt:lpstr>PowerPoint 簡報</vt:lpstr>
      <vt:lpstr>性格描寫放大鏡</vt:lpstr>
      <vt:lpstr>PowerPoint 簡報</vt:lpstr>
      <vt:lpstr>PowerPoint 簡報</vt:lpstr>
      <vt:lpstr>PowerPoint 簡報</vt:lpstr>
      <vt:lpstr>PowerPoint 簡報</vt:lpstr>
      <vt:lpstr>PowerPoint 簡報</vt:lpstr>
      <vt:lpstr>寫作 人物描寫小練筆(二) 角色扮演</vt:lpstr>
      <vt:lpstr>PowerPoint 簡報</vt:lpstr>
      <vt:lpstr>PowerPoint 簡報</vt:lpstr>
      <vt:lpstr>PowerPoint 簡報</vt:lpstr>
      <vt:lpstr>寫作：人物描寫工作紙 〈一位我最尊敬的人〉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人物描寫</dc:title>
  <dc:creator>LO, King-yan Janet</dc:creator>
  <cp:lastModifiedBy>LIU, Chun-tung</cp:lastModifiedBy>
  <cp:revision>315</cp:revision>
  <cp:lastPrinted>2019-08-17T08:18:33Z</cp:lastPrinted>
  <dcterms:created xsi:type="dcterms:W3CDTF">2018-01-18T04:19:54Z</dcterms:created>
  <dcterms:modified xsi:type="dcterms:W3CDTF">2019-12-09T06:32:41Z</dcterms:modified>
</cp:coreProperties>
</file>