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349" r:id="rId3"/>
    <p:sldId id="348" r:id="rId4"/>
    <p:sldId id="350" r:id="rId5"/>
    <p:sldId id="384" r:id="rId6"/>
    <p:sldId id="380" r:id="rId7"/>
    <p:sldId id="407" r:id="rId8"/>
    <p:sldId id="408" r:id="rId9"/>
    <p:sldId id="385" r:id="rId10"/>
    <p:sldId id="386" r:id="rId11"/>
    <p:sldId id="391" r:id="rId12"/>
    <p:sldId id="392" r:id="rId13"/>
    <p:sldId id="399" r:id="rId14"/>
    <p:sldId id="400" r:id="rId15"/>
    <p:sldId id="401" r:id="rId16"/>
    <p:sldId id="402" r:id="rId17"/>
    <p:sldId id="372" r:id="rId18"/>
    <p:sldId id="406" r:id="rId19"/>
    <p:sldId id="403" r:id="rId20"/>
  </p:sldIdLst>
  <p:sldSz cx="9144000" cy="6858000" type="screen4x3"/>
  <p:notesSz cx="9926638" cy="6797675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EE8D1"/>
    <a:srgbClr val="4F81BD"/>
    <a:srgbClr val="006600"/>
    <a:srgbClr val="EEECE1"/>
    <a:srgbClr val="F9EDD3"/>
    <a:srgbClr val="F5ECD4"/>
    <a:srgbClr val="DDDDDD"/>
    <a:srgbClr val="99FF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087" autoAdjust="0"/>
  </p:normalViewPr>
  <p:slideViewPr>
    <p:cSldViewPr snapToGrid="0">
      <p:cViewPr varScale="1">
        <p:scale>
          <a:sx n="83" d="100"/>
          <a:sy n="83" d="100"/>
        </p:scale>
        <p:origin x="1230" y="96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-5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2799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443C6-A23C-4F76-A621-B381BEC72F11}" type="datetimeFigureOut">
              <a:rPr lang="zh-HK" altLang="en-US" smtClean="0"/>
              <a:t>11/12/2019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6456613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2799" y="6456613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5643B-9E70-4108-B7ED-9E655B5F698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384490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2799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1170B-802C-4311-B6E2-8041DE68425E}" type="datetimeFigureOut">
              <a:rPr lang="zh-HK" altLang="en-US" smtClean="0"/>
              <a:t>11/12/2019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49313"/>
            <a:ext cx="305593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664" y="3271382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6456613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2799" y="6456613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2B85D-9D4C-42B6-96D6-94E1C7BDB12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642130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2B85D-9D4C-42B6-96D6-94E1C7BDB120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38601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2B85D-9D4C-42B6-96D6-94E1C7BDB120}" type="slidenum">
              <a:rPr lang="zh-HK" altLang="en-US" smtClean="0"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97926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2B85D-9D4C-42B6-96D6-94E1C7BDB120}" type="slidenum">
              <a:rPr lang="zh-HK" altLang="en-US" smtClean="0"/>
              <a:t>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75039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GB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GB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602632" cy="365125"/>
          </a:xfrm>
        </p:spPr>
        <p:txBody>
          <a:bodyPr/>
          <a:lstStyle/>
          <a:p>
            <a:r>
              <a:rPr lang="zh-HK" altLang="en-US" smtClean="0"/>
              <a:t>單元三 描寫單元</a:t>
            </a:r>
            <a:r>
              <a:rPr lang="en-US" altLang="zh-HK" smtClean="0"/>
              <a:t>(</a:t>
            </a:r>
            <a:r>
              <a:rPr lang="zh-HK" altLang="en-US" smtClean="0"/>
              <a:t>景物</a:t>
            </a:r>
            <a:r>
              <a:rPr lang="en-US" altLang="zh-HK" smtClean="0"/>
              <a:t>)(</a:t>
            </a:r>
            <a:r>
              <a:rPr lang="zh-HK" altLang="en-US" smtClean="0"/>
              <a:t>寫作</a:t>
            </a:r>
            <a:r>
              <a:rPr lang="en-US" altLang="zh-HK" smtClean="0"/>
              <a:t>)</a:t>
            </a:r>
            <a:endParaRPr lang="en-GB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en-GB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EE1E5-14C2-4FE8-9E3D-678B29360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421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GB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GB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單元三 描寫單元</a:t>
            </a:r>
            <a:r>
              <a:rPr lang="en-US" altLang="zh-HK" smtClean="0"/>
              <a:t>(</a:t>
            </a:r>
            <a:r>
              <a:rPr lang="zh-HK" altLang="en-US" smtClean="0"/>
              <a:t>景物</a:t>
            </a:r>
            <a:r>
              <a:rPr lang="en-US" altLang="zh-HK" smtClean="0"/>
              <a:t>)(</a:t>
            </a:r>
            <a:r>
              <a:rPr lang="zh-HK" altLang="en-US" smtClean="0"/>
              <a:t>寫作</a:t>
            </a:r>
            <a:r>
              <a:rPr lang="en-US" altLang="zh-HK" smtClean="0"/>
              <a:t>)</a:t>
            </a:r>
            <a:endParaRPr lang="en-GB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en-GB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EE1E5-14C2-4FE8-9E3D-678B29360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103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GB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GB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單元三 描寫單元</a:t>
            </a:r>
            <a:r>
              <a:rPr lang="en-US" altLang="zh-HK" smtClean="0"/>
              <a:t>(</a:t>
            </a:r>
            <a:r>
              <a:rPr lang="zh-HK" altLang="en-US" smtClean="0"/>
              <a:t>景物</a:t>
            </a:r>
            <a:r>
              <a:rPr lang="en-US" altLang="zh-HK" smtClean="0"/>
              <a:t>)(</a:t>
            </a:r>
            <a:r>
              <a:rPr lang="zh-HK" altLang="en-US" smtClean="0"/>
              <a:t>寫作</a:t>
            </a:r>
            <a:r>
              <a:rPr lang="en-US" altLang="zh-HK" smtClean="0"/>
              <a:t>)</a:t>
            </a:r>
            <a:endParaRPr lang="en-GB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en-GB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EE1E5-14C2-4FE8-9E3D-678B29360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768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GB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GB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602632" cy="365125"/>
          </a:xfrm>
        </p:spPr>
        <p:txBody>
          <a:bodyPr/>
          <a:lstStyle/>
          <a:p>
            <a:r>
              <a:rPr lang="zh-HK" altLang="en-US" smtClean="0"/>
              <a:t>單元三 描寫單元</a:t>
            </a:r>
            <a:r>
              <a:rPr lang="en-US" altLang="zh-HK" smtClean="0"/>
              <a:t>(</a:t>
            </a:r>
            <a:r>
              <a:rPr lang="zh-HK" altLang="en-US" smtClean="0"/>
              <a:t>景物</a:t>
            </a:r>
            <a:r>
              <a:rPr lang="en-US" altLang="zh-HK" smtClean="0"/>
              <a:t>)(</a:t>
            </a:r>
            <a:r>
              <a:rPr lang="zh-HK" altLang="en-US" smtClean="0"/>
              <a:t>寫作</a:t>
            </a:r>
            <a:r>
              <a:rPr lang="en-US" altLang="zh-HK" smtClean="0"/>
              <a:t>)</a:t>
            </a:r>
            <a:endParaRPr lang="en-GB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en-GB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EE1E5-14C2-4FE8-9E3D-678B29360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03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GB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單元三 描寫單元</a:t>
            </a:r>
            <a:r>
              <a:rPr lang="en-US" altLang="zh-HK" smtClean="0"/>
              <a:t>(</a:t>
            </a:r>
            <a:r>
              <a:rPr lang="zh-HK" altLang="en-US" smtClean="0"/>
              <a:t>景物</a:t>
            </a:r>
            <a:r>
              <a:rPr lang="en-US" altLang="zh-HK" smtClean="0"/>
              <a:t>)(</a:t>
            </a:r>
            <a:r>
              <a:rPr lang="zh-HK" altLang="en-US" smtClean="0"/>
              <a:t>寫作</a:t>
            </a:r>
            <a:r>
              <a:rPr lang="en-US" altLang="zh-HK" smtClean="0"/>
              <a:t>)</a:t>
            </a:r>
            <a:endParaRPr lang="en-GB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en-GB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EE1E5-14C2-4FE8-9E3D-678B29360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932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GB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GB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GB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單元三 描寫單元</a:t>
            </a:r>
            <a:r>
              <a:rPr lang="en-US" altLang="zh-HK" smtClean="0"/>
              <a:t>(</a:t>
            </a:r>
            <a:r>
              <a:rPr lang="zh-HK" altLang="en-US" smtClean="0"/>
              <a:t>景物</a:t>
            </a:r>
            <a:r>
              <a:rPr lang="en-US" altLang="zh-HK" smtClean="0"/>
              <a:t>)(</a:t>
            </a:r>
            <a:r>
              <a:rPr lang="zh-HK" altLang="en-US" smtClean="0"/>
              <a:t>寫作</a:t>
            </a:r>
            <a:r>
              <a:rPr lang="en-US" altLang="zh-HK" smtClean="0"/>
              <a:t>)</a:t>
            </a:r>
            <a:endParaRPr lang="en-GB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en-GB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EE1E5-14C2-4FE8-9E3D-678B29360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961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GB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GB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GB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單元三 描寫單元</a:t>
            </a:r>
            <a:r>
              <a:rPr lang="en-US" altLang="zh-HK" smtClean="0"/>
              <a:t>(</a:t>
            </a:r>
            <a:r>
              <a:rPr lang="zh-HK" altLang="en-US" smtClean="0"/>
              <a:t>景物</a:t>
            </a:r>
            <a:r>
              <a:rPr lang="en-US" altLang="zh-HK" smtClean="0"/>
              <a:t>)(</a:t>
            </a:r>
            <a:r>
              <a:rPr lang="zh-HK" altLang="en-US" smtClean="0"/>
              <a:t>寫作</a:t>
            </a:r>
            <a:r>
              <a:rPr lang="en-US" altLang="zh-HK" smtClean="0"/>
              <a:t>)</a:t>
            </a:r>
            <a:endParaRPr lang="en-GB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en-GB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EE1E5-14C2-4FE8-9E3D-678B29360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821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GB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單元三 描寫單元</a:t>
            </a:r>
            <a:r>
              <a:rPr lang="en-US" altLang="zh-HK" smtClean="0"/>
              <a:t>(</a:t>
            </a:r>
            <a:r>
              <a:rPr lang="zh-HK" altLang="en-US" smtClean="0"/>
              <a:t>景物</a:t>
            </a:r>
            <a:r>
              <a:rPr lang="en-US" altLang="zh-HK" smtClean="0"/>
              <a:t>)(</a:t>
            </a:r>
            <a:r>
              <a:rPr lang="zh-HK" altLang="en-US" smtClean="0"/>
              <a:t>寫作</a:t>
            </a:r>
            <a:r>
              <a:rPr lang="en-US" altLang="zh-HK" smtClean="0"/>
              <a:t>)</a:t>
            </a:r>
            <a:endParaRPr lang="en-GB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en-GB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EE1E5-14C2-4FE8-9E3D-678B29360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059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單元三 描寫單元</a:t>
            </a:r>
            <a:r>
              <a:rPr lang="en-US" altLang="zh-HK" smtClean="0"/>
              <a:t>(</a:t>
            </a:r>
            <a:r>
              <a:rPr lang="zh-HK" altLang="en-US" smtClean="0"/>
              <a:t>景物</a:t>
            </a:r>
            <a:r>
              <a:rPr lang="en-US" altLang="zh-HK" smtClean="0"/>
              <a:t>)(</a:t>
            </a:r>
            <a:r>
              <a:rPr lang="zh-HK" altLang="en-US" smtClean="0"/>
              <a:t>寫作</a:t>
            </a:r>
            <a:r>
              <a:rPr lang="en-US" altLang="zh-HK" smtClean="0"/>
              <a:t>)</a:t>
            </a:r>
            <a:endParaRPr lang="en-GB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en-GB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EE1E5-14C2-4FE8-9E3D-678B29360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449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GB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GB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單元三 描寫單元</a:t>
            </a:r>
            <a:r>
              <a:rPr lang="en-US" altLang="zh-HK" smtClean="0"/>
              <a:t>(</a:t>
            </a:r>
            <a:r>
              <a:rPr lang="zh-HK" altLang="en-US" smtClean="0"/>
              <a:t>景物</a:t>
            </a:r>
            <a:r>
              <a:rPr lang="en-US" altLang="zh-HK" smtClean="0"/>
              <a:t>)(</a:t>
            </a:r>
            <a:r>
              <a:rPr lang="zh-HK" altLang="en-US" smtClean="0"/>
              <a:t>寫作</a:t>
            </a:r>
            <a:r>
              <a:rPr lang="en-US" altLang="zh-HK" smtClean="0"/>
              <a:t>)</a:t>
            </a:r>
            <a:endParaRPr lang="en-GB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en-GB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EE1E5-14C2-4FE8-9E3D-678B29360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322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GB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單元三 描寫單元</a:t>
            </a:r>
            <a:r>
              <a:rPr lang="en-US" altLang="zh-HK" smtClean="0"/>
              <a:t>(</a:t>
            </a:r>
            <a:r>
              <a:rPr lang="zh-HK" altLang="en-US" smtClean="0"/>
              <a:t>景物</a:t>
            </a:r>
            <a:r>
              <a:rPr lang="en-US" altLang="zh-HK" smtClean="0"/>
              <a:t>)(</a:t>
            </a:r>
            <a:r>
              <a:rPr lang="zh-HK" altLang="en-US" smtClean="0"/>
              <a:t>寫作</a:t>
            </a:r>
            <a:r>
              <a:rPr lang="en-US" altLang="zh-HK" smtClean="0"/>
              <a:t>)</a:t>
            </a:r>
            <a:endParaRPr lang="en-GB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en-GB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EE1E5-14C2-4FE8-9E3D-678B29360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287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GB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GB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6026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HK" altLang="en-US" smtClean="0"/>
              <a:t>單元三 描寫單元</a:t>
            </a:r>
            <a:r>
              <a:rPr lang="en-US" altLang="zh-HK" smtClean="0"/>
              <a:t>(</a:t>
            </a:r>
            <a:r>
              <a:rPr lang="zh-HK" altLang="en-US" smtClean="0"/>
              <a:t>景物</a:t>
            </a:r>
            <a:r>
              <a:rPr lang="en-US" altLang="zh-HK" smtClean="0"/>
              <a:t>)(</a:t>
            </a:r>
            <a:r>
              <a:rPr lang="zh-HK" altLang="en-US" smtClean="0"/>
              <a:t>寫作</a:t>
            </a:r>
            <a:r>
              <a:rPr lang="en-US" altLang="zh-HK" smtClean="0"/>
              <a:t>)</a:t>
            </a:r>
            <a:endParaRPr lang="en-GB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en-GB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fld id="{6F5EE1E5-14C2-4FE8-9E3D-678B29360F0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9307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602632" cy="365125"/>
          </a:xfrm>
        </p:spPr>
        <p:txBody>
          <a:bodyPr/>
          <a:lstStyle/>
          <a:p>
            <a:r>
              <a:rPr lang="zh-HK" altLang="en-US" smtClean="0"/>
              <a:t>單元三 描寫單元</a:t>
            </a:r>
            <a:r>
              <a:rPr lang="en-US" altLang="zh-HK" smtClean="0"/>
              <a:t>(</a:t>
            </a:r>
            <a:r>
              <a:rPr lang="zh-HK" altLang="en-US" smtClean="0"/>
              <a:t>景物</a:t>
            </a:r>
            <a:r>
              <a:rPr lang="en-US" altLang="zh-HK" smtClean="0"/>
              <a:t>)(</a:t>
            </a:r>
            <a:r>
              <a:rPr lang="zh-HK" altLang="en-US" smtClean="0"/>
              <a:t>寫作</a:t>
            </a:r>
            <a:r>
              <a:rPr lang="en-US" altLang="zh-HK" smtClean="0"/>
              <a:t>)</a:t>
            </a:r>
            <a:endParaRPr lang="en-GB" dirty="0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/>
          <a:p>
            <a:r>
              <a:rPr lang="zh-TW" altLang="en-US" dirty="0" smtClean="0"/>
              <a:t>教育局教育心理服務</a:t>
            </a:r>
            <a:r>
              <a:rPr lang="en-US" altLang="zh-TW" dirty="0" smtClean="0"/>
              <a:t>(</a:t>
            </a:r>
            <a:r>
              <a:rPr lang="zh-TW" altLang="en-US" dirty="0" smtClean="0"/>
              <a:t>新界東</a:t>
            </a:r>
            <a:r>
              <a:rPr lang="en-US" altLang="zh-TW" dirty="0" smtClean="0"/>
              <a:t>)</a:t>
            </a:r>
            <a:r>
              <a:rPr lang="zh-TW" altLang="en-US" dirty="0" smtClean="0"/>
              <a:t>組 </a:t>
            </a:r>
            <a:r>
              <a:rPr lang="en-US" altLang="zh-TW" dirty="0" smtClean="0"/>
              <a:t>©2019</a:t>
            </a:r>
            <a:endParaRPr lang="en-GB" dirty="0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591669" y="-311972"/>
            <a:ext cx="8283389" cy="6497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TW" sz="4900" b="1" dirty="0" smtClean="0">
                <a:cs typeface="Times New Roman" panose="02020603050405020304" pitchFamily="18" charset="0"/>
              </a:rPr>
              <a:t/>
            </a:r>
            <a:br>
              <a:rPr lang="en-US" altLang="zh-TW" sz="4900" b="1" dirty="0" smtClean="0">
                <a:cs typeface="Times New Roman" panose="02020603050405020304" pitchFamily="18" charset="0"/>
              </a:rPr>
            </a:br>
            <a:r>
              <a:rPr lang="en-US" altLang="zh-TW" sz="4900" b="1" dirty="0" smtClean="0">
                <a:cs typeface="Times New Roman" panose="02020603050405020304" pitchFamily="18" charset="0"/>
              </a:rPr>
              <a:t/>
            </a:r>
            <a:br>
              <a:rPr lang="en-US" altLang="zh-TW" sz="4900" b="1" dirty="0" smtClean="0">
                <a:cs typeface="Times New Roman" panose="02020603050405020304" pitchFamily="18" charset="0"/>
              </a:rPr>
            </a:br>
            <a:r>
              <a:rPr lang="zh-TW" altLang="en-US" sz="5800" b="1" dirty="0" smtClean="0">
                <a:cs typeface="Times New Roman" panose="02020603050405020304" pitchFamily="18" charset="0"/>
              </a:rPr>
              <a:t>四年級讀寫小組輔助教材</a:t>
            </a:r>
            <a:r>
              <a:rPr lang="en-US" altLang="zh-TW" sz="5800" b="1" dirty="0" smtClean="0">
                <a:latin typeface="標楷體" panose="03000509000000000000" pitchFamily="65" charset="-120"/>
              </a:rPr>
              <a:t/>
            </a:r>
            <a:br>
              <a:rPr lang="en-US" altLang="zh-TW" sz="5800" b="1" dirty="0" smtClean="0">
                <a:latin typeface="標楷體" panose="03000509000000000000" pitchFamily="65" charset="-120"/>
              </a:rPr>
            </a:br>
            <a:r>
              <a:rPr lang="zh-TW" altLang="en-US" sz="5800" b="1" u="sng" dirty="0" smtClean="0">
                <a:latin typeface="標楷體" panose="03000509000000000000" pitchFamily="65" charset="-120"/>
              </a:rPr>
              <a:t>單元三 描寫單元</a:t>
            </a:r>
            <a:r>
              <a:rPr lang="en-US" altLang="zh-TW" sz="5800" b="1" u="sng" dirty="0" smtClean="0">
                <a:latin typeface="標楷體" panose="03000509000000000000" pitchFamily="65" charset="-120"/>
              </a:rPr>
              <a:t>(</a:t>
            </a:r>
            <a:r>
              <a:rPr lang="zh-TW" altLang="en-US" sz="5800" b="1" u="sng" dirty="0">
                <a:latin typeface="標楷體" panose="03000509000000000000" pitchFamily="65" charset="-120"/>
              </a:rPr>
              <a:t>景物</a:t>
            </a:r>
            <a:r>
              <a:rPr lang="en-US" altLang="zh-TW" sz="5800" b="1" u="sng" dirty="0" smtClean="0">
                <a:latin typeface="標楷體" panose="03000509000000000000" pitchFamily="65" charset="-120"/>
              </a:rPr>
              <a:t>)</a:t>
            </a:r>
            <a:br>
              <a:rPr lang="en-US" altLang="zh-TW" sz="5800" b="1" u="sng" dirty="0" smtClean="0">
                <a:latin typeface="標楷體" panose="03000509000000000000" pitchFamily="65" charset="-120"/>
              </a:rPr>
            </a:br>
            <a:r>
              <a:rPr lang="zh-TW" altLang="en-US" sz="5800" b="1" dirty="0" smtClean="0">
                <a:latin typeface="標楷體" panose="03000509000000000000" pitchFamily="65" charset="-120"/>
              </a:rPr>
              <a:t>寫作</a:t>
            </a:r>
            <a:r>
              <a:rPr lang="zh-TW" altLang="en-US" sz="5800" b="1" dirty="0">
                <a:latin typeface="標楷體" panose="03000509000000000000" pitchFamily="65" charset="-120"/>
              </a:rPr>
              <a:t>：句子</a:t>
            </a:r>
            <a:r>
              <a:rPr lang="zh-TW" altLang="en-US" sz="5800" b="1" dirty="0" smtClean="0">
                <a:latin typeface="標楷體" panose="03000509000000000000" pitchFamily="65" charset="-120"/>
              </a:rPr>
              <a:t>寫作</a:t>
            </a:r>
            <a:r>
              <a:rPr lang="en-US" altLang="zh-TW" sz="5800" b="1" dirty="0" smtClean="0">
                <a:latin typeface="標楷體" panose="03000509000000000000" pitchFamily="65" charset="-120"/>
              </a:rPr>
              <a:t/>
            </a:r>
            <a:br>
              <a:rPr lang="en-US" altLang="zh-TW" sz="5800" b="1" dirty="0" smtClean="0">
                <a:latin typeface="標楷體" panose="03000509000000000000" pitchFamily="65" charset="-120"/>
              </a:rPr>
            </a:br>
            <a:endParaRPr lang="zh-HK" altLang="en-US" sz="5800" b="1" dirty="0">
              <a:latin typeface="標楷體" panose="03000509000000000000" pitchFamily="65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EE1E5-14C2-4FE8-9E3D-678B29360F0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2341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337517"/>
              </p:ext>
            </p:extLst>
          </p:nvPr>
        </p:nvGraphicFramePr>
        <p:xfrm>
          <a:off x="457200" y="2270971"/>
          <a:ext cx="6664960" cy="275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">
                  <a:extLst>
                    <a:ext uri="{9D8B030D-6E8A-4147-A177-3AD203B41FA5}">
                      <a16:colId xmlns:a16="http://schemas.microsoft.com/office/drawing/2014/main" val="2281959649"/>
                    </a:ext>
                  </a:extLst>
                </a:gridCol>
                <a:gridCol w="1859968">
                  <a:extLst>
                    <a:ext uri="{9D8B030D-6E8A-4147-A177-3AD203B41FA5}">
                      <a16:colId xmlns:a16="http://schemas.microsoft.com/office/drawing/2014/main" val="2882070867"/>
                    </a:ext>
                  </a:extLst>
                </a:gridCol>
                <a:gridCol w="812112">
                  <a:extLst>
                    <a:ext uri="{9D8B030D-6E8A-4147-A177-3AD203B41FA5}">
                      <a16:colId xmlns:a16="http://schemas.microsoft.com/office/drawing/2014/main" val="3805953763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1968788501"/>
                    </a:ext>
                  </a:extLst>
                </a:gridCol>
                <a:gridCol w="2397760">
                  <a:extLst>
                    <a:ext uri="{9D8B030D-6E8A-4147-A177-3AD203B41FA5}">
                      <a16:colId xmlns:a16="http://schemas.microsoft.com/office/drawing/2014/main" val="1516508017"/>
                    </a:ext>
                  </a:extLst>
                </a:gridCol>
              </a:tblGrid>
              <a:tr h="105156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寫甚麼</a:t>
                      </a:r>
                      <a:endParaRPr lang="zh-HK" altLang="en-US" sz="20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HK" altLang="zh-HK" sz="2100" b="1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景物的外形</a:t>
                      </a:r>
                      <a:endParaRPr lang="zh-TW" altLang="zh-HK" sz="2100" b="1" kern="1200" dirty="0" smtClean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lang="en-US" altLang="zh-HK" sz="2100" b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zh-HK" altLang="zh-HK" sz="2100" b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顏色、形</a:t>
                      </a:r>
                      <a:r>
                        <a:rPr lang="zh-TW" altLang="zh-HK" sz="2100" b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狀</a:t>
                      </a:r>
                      <a:r>
                        <a:rPr lang="zh-HK" altLang="zh-HK" sz="2100" b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、大小、重量等</a:t>
                      </a:r>
                      <a:r>
                        <a:rPr lang="en-US" altLang="zh-HK" sz="2100" b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endParaRPr lang="zh-HK" altLang="en-US" sz="21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描寫對象</a:t>
                      </a:r>
                      <a:endParaRPr lang="zh-HK" altLang="en-US" sz="21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HK" sz="2100" b="1" kern="1200" dirty="0" smtClean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zh-HK" sz="2100" b="1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位</a:t>
                      </a:r>
                      <a:r>
                        <a:rPr lang="zh-TW" altLang="zh-HK" sz="2100" b="1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置</a:t>
                      </a:r>
                      <a:endParaRPr lang="en-US" altLang="zh-TW" sz="2100" b="1" kern="1200" dirty="0" smtClean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HK" altLang="zh-HK" sz="2100" b="1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景物的活</a:t>
                      </a:r>
                      <a:r>
                        <a:rPr lang="zh-TW" altLang="zh-HK" sz="2100" b="1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動</a:t>
                      </a:r>
                      <a:r>
                        <a:rPr lang="zh-HK" altLang="zh-HK" sz="2100" b="1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情</a:t>
                      </a:r>
                      <a:r>
                        <a:rPr lang="zh-TW" altLang="zh-HK" sz="2100" b="1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況</a:t>
                      </a:r>
                    </a:p>
                    <a:p>
                      <a:r>
                        <a:rPr lang="zh-HK" altLang="zh-HK" sz="2100" b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如：做甚麼</a:t>
                      </a:r>
                      <a:endParaRPr lang="zh-HK" altLang="en-US" sz="21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459685"/>
                  </a:ext>
                </a:extLst>
              </a:tr>
              <a:tr h="7465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HK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zh-TW" sz="2800" dirty="0" smtClean="0">
                          <a:solidFill>
                            <a:srgbClr val="0066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雲</a:t>
                      </a:r>
                      <a:endParaRPr lang="zh-HK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500" dirty="0" smtClean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5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天</a:t>
                      </a:r>
                      <a:r>
                        <a:rPr lang="zh-TW" altLang="en-US" sz="2500" kern="1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上</a:t>
                      </a:r>
                      <a:endParaRPr lang="zh-HK" altLang="en-US" sz="25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7587680"/>
                  </a:ext>
                </a:extLst>
              </a:tr>
              <a:tr h="695077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HK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zh-TW" sz="2800" dirty="0" smtClean="0">
                          <a:solidFill>
                            <a:srgbClr val="0066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雲</a:t>
                      </a:r>
                      <a:endParaRPr lang="zh-HK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5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5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天</a:t>
                      </a:r>
                      <a:r>
                        <a:rPr lang="zh-TW" altLang="en-US" sz="2500" kern="1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上</a:t>
                      </a:r>
                      <a:endParaRPr lang="zh-HK" altLang="en-US" sz="25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2849028"/>
                  </a:ext>
                </a:extLst>
              </a:tr>
            </a:tbl>
          </a:graphicData>
        </a:graphic>
      </p:graphicFrame>
      <p:sp>
        <p:nvSpPr>
          <p:cNvPr id="8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602632" cy="365125"/>
          </a:xfrm>
        </p:spPr>
        <p:txBody>
          <a:bodyPr/>
          <a:lstStyle/>
          <a:p>
            <a:r>
              <a:rPr lang="zh-HK" altLang="en-US" smtClean="0"/>
              <a:t>單元三 描寫單元</a:t>
            </a:r>
            <a:r>
              <a:rPr lang="en-US" altLang="zh-HK" smtClean="0"/>
              <a:t>(</a:t>
            </a:r>
            <a:r>
              <a:rPr lang="zh-HK" altLang="en-US" smtClean="0"/>
              <a:t>景物</a:t>
            </a:r>
            <a:r>
              <a:rPr lang="en-US" altLang="zh-HK" smtClean="0"/>
              <a:t>)(</a:t>
            </a:r>
            <a:r>
              <a:rPr lang="zh-HK" altLang="en-US" smtClean="0"/>
              <a:t>寫作</a:t>
            </a:r>
            <a:r>
              <a:rPr lang="en-US" altLang="zh-HK" smtClean="0"/>
              <a:t>)</a:t>
            </a:r>
            <a:endParaRPr lang="en-GB" dirty="0"/>
          </a:p>
        </p:txBody>
      </p:sp>
      <p:sp>
        <p:nvSpPr>
          <p:cNvPr id="9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en-GB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EE1E5-14C2-4FE8-9E3D-678B29360F07}" type="slidenum">
              <a:rPr lang="en-GB" smtClean="0"/>
              <a:t>10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457200" y="304800"/>
            <a:ext cx="835152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句子寫作框</a:t>
            </a:r>
            <a:endParaRPr lang="zh-HK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53757" y="4381060"/>
            <a:ext cx="136815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雪白的</a:t>
            </a:r>
            <a:endParaRPr lang="zh-HK" altLang="en-US" sz="28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HK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956872" y="3545472"/>
            <a:ext cx="1561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輕輕</a:t>
            </a:r>
            <a:r>
              <a:rPr lang="zh-TW" altLang="en-US" sz="28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endParaRPr lang="zh-HK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036112" y="3198603"/>
            <a:ext cx="771595" cy="882737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endParaRPr lang="zh-HK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白</a:t>
            </a:r>
            <a:endParaRPr lang="zh-HK" altLang="en-US" sz="2800" dirty="0">
              <a:solidFill>
                <a:srgbClr val="00206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18064" y="1019252"/>
            <a:ext cx="2600960" cy="1206380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rgbClr val="7030A0"/>
              </a:solidFill>
            </a:endParaRPr>
          </a:p>
        </p:txBody>
      </p:sp>
      <p:pic>
        <p:nvPicPr>
          <p:cNvPr id="11" name="Picture 6" descr="070802adj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8520">
            <a:off x="666534" y="1279435"/>
            <a:ext cx="647348" cy="76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1053757" y="1053669"/>
            <a:ext cx="2065267" cy="1210196"/>
            <a:chOff x="1053757" y="1053669"/>
            <a:chExt cx="2065267" cy="1210196"/>
          </a:xfrm>
        </p:grpSpPr>
        <p:sp>
          <p:nvSpPr>
            <p:cNvPr id="21" name="TextBox 20"/>
            <p:cNvSpPr txBox="1"/>
            <p:nvPr/>
          </p:nvSpPr>
          <p:spPr>
            <a:xfrm>
              <a:off x="1256871" y="1053669"/>
              <a:ext cx="12442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 smtClean="0">
                  <a:solidFill>
                    <a:srgbClr val="7030A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五感</a:t>
              </a:r>
              <a:endParaRPr lang="en-US" altLang="zh-TW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592429" y="1413056"/>
              <a:ext cx="15265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 smtClean="0">
                  <a:solidFill>
                    <a:srgbClr val="7030A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形的名</a:t>
              </a:r>
              <a:endParaRPr lang="en-US" altLang="zh-TW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53757" y="1802200"/>
              <a:ext cx="14948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HK" altLang="zh-HK" sz="2400" dirty="0">
                  <a:solidFill>
                    <a:srgbClr val="7030A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着色詞</a:t>
              </a:r>
              <a:endParaRPr lang="en-US" altLang="zh-TW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739099" y="4245636"/>
            <a:ext cx="7823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5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endParaRPr lang="zh-HK" altLang="en-US" sz="25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47742" y="3416141"/>
            <a:ext cx="7823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5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endParaRPr lang="zh-HK" altLang="en-US" sz="25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6303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597304" y="1027728"/>
            <a:ext cx="2600960" cy="1206380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rgbClr val="7030A0"/>
              </a:solidFill>
            </a:endParaRPr>
          </a:p>
        </p:txBody>
      </p:sp>
      <p:pic>
        <p:nvPicPr>
          <p:cNvPr id="11" name="Picture 6" descr="070802adj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8520">
            <a:off x="4689894" y="1279435"/>
            <a:ext cx="647348" cy="76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50665"/>
              </p:ext>
            </p:extLst>
          </p:nvPr>
        </p:nvGraphicFramePr>
        <p:xfrm>
          <a:off x="457200" y="2270971"/>
          <a:ext cx="7101841" cy="275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856">
                  <a:extLst>
                    <a:ext uri="{9D8B030D-6E8A-4147-A177-3AD203B41FA5}">
                      <a16:colId xmlns:a16="http://schemas.microsoft.com/office/drawing/2014/main" val="2281959649"/>
                    </a:ext>
                  </a:extLst>
                </a:gridCol>
                <a:gridCol w="1943375">
                  <a:extLst>
                    <a:ext uri="{9D8B030D-6E8A-4147-A177-3AD203B41FA5}">
                      <a16:colId xmlns:a16="http://schemas.microsoft.com/office/drawing/2014/main" val="2882070867"/>
                    </a:ext>
                  </a:extLst>
                </a:gridCol>
                <a:gridCol w="848530">
                  <a:extLst>
                    <a:ext uri="{9D8B030D-6E8A-4147-A177-3AD203B41FA5}">
                      <a16:colId xmlns:a16="http://schemas.microsoft.com/office/drawing/2014/main" val="3805953763"/>
                    </a:ext>
                  </a:extLst>
                </a:gridCol>
                <a:gridCol w="1220795">
                  <a:extLst>
                    <a:ext uri="{9D8B030D-6E8A-4147-A177-3AD203B41FA5}">
                      <a16:colId xmlns:a16="http://schemas.microsoft.com/office/drawing/2014/main" val="1968788501"/>
                    </a:ext>
                  </a:extLst>
                </a:gridCol>
                <a:gridCol w="2643285">
                  <a:extLst>
                    <a:ext uri="{9D8B030D-6E8A-4147-A177-3AD203B41FA5}">
                      <a16:colId xmlns:a16="http://schemas.microsoft.com/office/drawing/2014/main" val="1516508017"/>
                    </a:ext>
                  </a:extLst>
                </a:gridCol>
              </a:tblGrid>
              <a:tr h="103226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寫甚麼</a:t>
                      </a:r>
                      <a:endParaRPr lang="zh-HK" altLang="en-US" sz="20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HK" altLang="zh-HK" sz="2100" b="1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景物的外形</a:t>
                      </a:r>
                      <a:endParaRPr lang="zh-TW" altLang="zh-HK" sz="2100" b="1" kern="1200" dirty="0" smtClean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lang="en-US" altLang="zh-HK" sz="2100" b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zh-HK" altLang="zh-HK" sz="2100" b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顏色、形</a:t>
                      </a:r>
                      <a:r>
                        <a:rPr lang="zh-TW" altLang="zh-HK" sz="2100" b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狀</a:t>
                      </a:r>
                      <a:r>
                        <a:rPr lang="zh-HK" altLang="zh-HK" sz="2100" b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、大小、重量等</a:t>
                      </a:r>
                      <a:r>
                        <a:rPr lang="en-US" altLang="zh-HK" sz="2100" b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endParaRPr lang="zh-HK" altLang="en-US" sz="21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描寫對象</a:t>
                      </a:r>
                      <a:endParaRPr lang="zh-HK" altLang="en-US" sz="21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zh-HK" sz="2100" b="1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位</a:t>
                      </a:r>
                      <a:r>
                        <a:rPr lang="zh-TW" altLang="zh-HK" sz="2100" b="1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置</a:t>
                      </a:r>
                      <a:endParaRPr lang="en-US" altLang="zh-TW" sz="2100" b="1" kern="1200" dirty="0" smtClean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HK" altLang="zh-HK" sz="2100" b="1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景物的活</a:t>
                      </a:r>
                      <a:r>
                        <a:rPr lang="zh-TW" altLang="zh-HK" sz="2100" b="1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動</a:t>
                      </a:r>
                      <a:r>
                        <a:rPr lang="zh-HK" altLang="zh-HK" sz="2100" b="1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情</a:t>
                      </a:r>
                      <a:r>
                        <a:rPr lang="zh-TW" altLang="zh-HK" sz="2100" b="1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況</a:t>
                      </a:r>
                    </a:p>
                    <a:p>
                      <a:r>
                        <a:rPr lang="en-US" altLang="zh-TW" sz="2100" b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zh-HK" altLang="zh-HK" sz="2100" b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如：做甚麼</a:t>
                      </a:r>
                      <a:r>
                        <a:rPr lang="en-US" altLang="zh-TW" sz="2100" b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endParaRPr lang="zh-HK" altLang="en-US" sz="21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459685"/>
                  </a:ext>
                </a:extLst>
              </a:tr>
              <a:tr h="7465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HK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zh-TW" sz="2800" dirty="0" smtClean="0">
                          <a:solidFill>
                            <a:srgbClr val="0066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雲</a:t>
                      </a:r>
                      <a:endParaRPr lang="zh-HK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500" b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在</a:t>
                      </a:r>
                      <a:endParaRPr lang="en-US" altLang="zh-TW" sz="2500" b="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500" b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天</a:t>
                      </a:r>
                      <a:r>
                        <a:rPr lang="zh-TW" altLang="en-US" sz="2500" b="0" kern="1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上</a:t>
                      </a:r>
                      <a:endParaRPr lang="zh-HK" altLang="en-US" sz="25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7587680"/>
                  </a:ext>
                </a:extLst>
              </a:tr>
              <a:tr h="695077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HK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zh-TW" sz="2800" dirty="0" smtClean="0">
                          <a:solidFill>
                            <a:srgbClr val="0066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雲</a:t>
                      </a:r>
                      <a:endParaRPr lang="zh-HK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500" b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在</a:t>
                      </a:r>
                      <a:endParaRPr lang="en-US" altLang="zh-TW" sz="2500" b="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500" b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天</a:t>
                      </a:r>
                      <a:r>
                        <a:rPr lang="zh-TW" altLang="en-US" sz="2500" b="0" kern="1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上</a:t>
                      </a:r>
                      <a:endParaRPr lang="zh-HK" altLang="en-US" sz="25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2849028"/>
                  </a:ext>
                </a:extLst>
              </a:tr>
            </a:tbl>
          </a:graphicData>
        </a:graphic>
      </p:graphicFrame>
      <p:sp>
        <p:nvSpPr>
          <p:cNvPr id="8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602632" cy="365125"/>
          </a:xfrm>
        </p:spPr>
        <p:txBody>
          <a:bodyPr/>
          <a:lstStyle/>
          <a:p>
            <a:r>
              <a:rPr lang="zh-HK" altLang="en-US" smtClean="0"/>
              <a:t>單元三 描寫單元</a:t>
            </a:r>
            <a:r>
              <a:rPr lang="en-US" altLang="zh-HK" smtClean="0"/>
              <a:t>(</a:t>
            </a:r>
            <a:r>
              <a:rPr lang="zh-HK" altLang="en-US" smtClean="0"/>
              <a:t>景物</a:t>
            </a:r>
            <a:r>
              <a:rPr lang="en-US" altLang="zh-HK" smtClean="0"/>
              <a:t>)(</a:t>
            </a:r>
            <a:r>
              <a:rPr lang="zh-HK" altLang="en-US" smtClean="0"/>
              <a:t>寫作</a:t>
            </a:r>
            <a:r>
              <a:rPr lang="en-US" altLang="zh-HK" smtClean="0"/>
              <a:t>)</a:t>
            </a:r>
            <a:endParaRPr lang="en-GB" dirty="0"/>
          </a:p>
        </p:txBody>
      </p:sp>
      <p:sp>
        <p:nvSpPr>
          <p:cNvPr id="9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en-GB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EE1E5-14C2-4FE8-9E3D-678B29360F07}" type="slidenum">
              <a:rPr lang="en-GB" smtClean="0"/>
              <a:t>11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457200" y="304800"/>
            <a:ext cx="835152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句子寫作框</a:t>
            </a:r>
            <a:endParaRPr lang="zh-HK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545297" y="795057"/>
            <a:ext cx="659569" cy="8764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9261" y="4342584"/>
            <a:ext cx="136815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雪白的</a:t>
            </a:r>
            <a:endParaRPr lang="zh-HK" altLang="en-US" sz="28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HK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930066" y="3552417"/>
            <a:ext cx="1615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輕輕</a:t>
            </a:r>
            <a:r>
              <a:rPr lang="zh-TW" altLang="en-US" sz="28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的白</a:t>
            </a:r>
            <a:endParaRPr lang="zh-HK" alt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218954" y="1123382"/>
            <a:ext cx="1666557" cy="903967"/>
            <a:chOff x="5218954" y="1123382"/>
            <a:chExt cx="1666557" cy="903967"/>
          </a:xfrm>
        </p:grpSpPr>
        <p:sp>
          <p:nvSpPr>
            <p:cNvPr id="21" name="TextBox 20"/>
            <p:cNvSpPr txBox="1"/>
            <p:nvPr/>
          </p:nvSpPr>
          <p:spPr>
            <a:xfrm>
              <a:off x="5218954" y="1123382"/>
              <a:ext cx="16665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>
                  <a:solidFill>
                    <a:srgbClr val="7030A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動態描寫</a:t>
              </a:r>
              <a:endParaRPr lang="en-US" altLang="zh-TW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292963" y="1565684"/>
              <a:ext cx="15265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 smtClean="0">
                  <a:solidFill>
                    <a:srgbClr val="7030A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形地動</a:t>
              </a:r>
              <a:endParaRPr lang="en-US" altLang="zh-TW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013568" y="4241755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自由地</a:t>
            </a:r>
            <a:endParaRPr lang="zh-HK" altLang="en-US" sz="24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49128" y="3374273"/>
            <a:ext cx="1107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慢慢地</a:t>
            </a:r>
            <a:endParaRPr lang="zh-HK" altLang="en-US" sz="24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7" name="矩形 19"/>
          <p:cNvSpPr/>
          <p:nvPr/>
        </p:nvSpPr>
        <p:spPr>
          <a:xfrm>
            <a:off x="5139905" y="4438353"/>
            <a:ext cx="1759789" cy="704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飄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來飄去。</a:t>
            </a:r>
            <a:endParaRPr lang="zh-HK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8" name="矩形 20"/>
          <p:cNvSpPr/>
          <p:nvPr/>
        </p:nvSpPr>
        <p:spPr>
          <a:xfrm>
            <a:off x="5155903" y="3603217"/>
            <a:ext cx="1759789" cy="704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飄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來飄去。</a:t>
            </a:r>
            <a:endParaRPr lang="zh-HK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圓角矩形 12"/>
          <p:cNvSpPr/>
          <p:nvPr/>
        </p:nvSpPr>
        <p:spPr>
          <a:xfrm>
            <a:off x="967105" y="5184318"/>
            <a:ext cx="1979295" cy="7569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sz="2200" kern="1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五感、着色詞</a:t>
            </a:r>
            <a:r>
              <a:rPr lang="zh-TW" sz="2200" kern="100" dirty="0" smtClean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、形</a:t>
            </a:r>
            <a:r>
              <a:rPr lang="zh-TW" sz="2200" kern="1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sz="2200" kern="100" dirty="0" smtClean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名</a:t>
            </a:r>
            <a:r>
              <a:rPr lang="zh-TW" altLang="en-US" sz="22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等</a:t>
            </a:r>
            <a:endParaRPr lang="en-US" sz="2200" kern="10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6" name="圓角矩形 15"/>
          <p:cNvSpPr/>
          <p:nvPr/>
        </p:nvSpPr>
        <p:spPr>
          <a:xfrm>
            <a:off x="457200" y="5178655"/>
            <a:ext cx="366423" cy="7505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zh-TW" sz="2000" kern="100">
                <a:solidFill>
                  <a:srgbClr val="00000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如何寫</a:t>
            </a:r>
            <a:endParaRPr lang="en-US" kern="10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19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597304" y="1027728"/>
            <a:ext cx="2600960" cy="1206380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rgbClr val="7030A0"/>
              </a:solidFill>
            </a:endParaRPr>
          </a:p>
        </p:txBody>
      </p:sp>
      <p:pic>
        <p:nvPicPr>
          <p:cNvPr id="11" name="Picture 6" descr="070802adj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8520">
            <a:off x="4689894" y="1279435"/>
            <a:ext cx="647348" cy="76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757951"/>
              </p:ext>
            </p:extLst>
          </p:nvPr>
        </p:nvGraphicFramePr>
        <p:xfrm>
          <a:off x="457201" y="2270971"/>
          <a:ext cx="6741063" cy="275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206">
                  <a:extLst>
                    <a:ext uri="{9D8B030D-6E8A-4147-A177-3AD203B41FA5}">
                      <a16:colId xmlns:a16="http://schemas.microsoft.com/office/drawing/2014/main" val="2281959649"/>
                    </a:ext>
                  </a:extLst>
                </a:gridCol>
                <a:gridCol w="1844650">
                  <a:extLst>
                    <a:ext uri="{9D8B030D-6E8A-4147-A177-3AD203B41FA5}">
                      <a16:colId xmlns:a16="http://schemas.microsoft.com/office/drawing/2014/main" val="2882070867"/>
                    </a:ext>
                  </a:extLst>
                </a:gridCol>
                <a:gridCol w="805424">
                  <a:extLst>
                    <a:ext uri="{9D8B030D-6E8A-4147-A177-3AD203B41FA5}">
                      <a16:colId xmlns:a16="http://schemas.microsoft.com/office/drawing/2014/main" val="3805953763"/>
                    </a:ext>
                  </a:extLst>
                </a:gridCol>
                <a:gridCol w="1158778">
                  <a:extLst>
                    <a:ext uri="{9D8B030D-6E8A-4147-A177-3AD203B41FA5}">
                      <a16:colId xmlns:a16="http://schemas.microsoft.com/office/drawing/2014/main" val="1968788501"/>
                    </a:ext>
                  </a:extLst>
                </a:gridCol>
                <a:gridCol w="2509005">
                  <a:extLst>
                    <a:ext uri="{9D8B030D-6E8A-4147-A177-3AD203B41FA5}">
                      <a16:colId xmlns:a16="http://schemas.microsoft.com/office/drawing/2014/main" val="1516508017"/>
                    </a:ext>
                  </a:extLst>
                </a:gridCol>
              </a:tblGrid>
              <a:tr h="103226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寫甚麼</a:t>
                      </a:r>
                      <a:endParaRPr lang="zh-HK" altLang="en-US" sz="20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HK" altLang="zh-HK" sz="2100" b="1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景物的外形</a:t>
                      </a:r>
                      <a:endParaRPr lang="zh-TW" altLang="zh-HK" sz="2100" b="1" kern="1200" dirty="0" smtClean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lang="en-US" altLang="zh-HK" sz="2100" b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zh-HK" altLang="zh-HK" sz="2100" b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顏色、形</a:t>
                      </a:r>
                      <a:r>
                        <a:rPr lang="zh-TW" altLang="zh-HK" sz="2100" b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狀</a:t>
                      </a:r>
                      <a:r>
                        <a:rPr lang="zh-HK" altLang="zh-HK" sz="2100" b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、大小、重量等</a:t>
                      </a:r>
                      <a:r>
                        <a:rPr lang="en-US" altLang="zh-HK" sz="2100" b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endParaRPr lang="zh-HK" altLang="en-US" sz="21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描寫對象</a:t>
                      </a:r>
                      <a:endParaRPr lang="zh-HK" altLang="en-US" sz="21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zh-HK" sz="2100" b="1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位</a:t>
                      </a:r>
                      <a:r>
                        <a:rPr lang="zh-TW" altLang="zh-HK" sz="2100" b="1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置</a:t>
                      </a:r>
                      <a:endParaRPr lang="en-US" altLang="zh-TW" sz="2100" b="1" kern="1200" dirty="0" smtClean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HK" altLang="zh-HK" sz="2100" b="1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景物的活</a:t>
                      </a:r>
                      <a:r>
                        <a:rPr lang="zh-TW" altLang="zh-HK" sz="2100" b="1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動</a:t>
                      </a:r>
                      <a:r>
                        <a:rPr lang="zh-HK" altLang="zh-HK" sz="2100" b="1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情</a:t>
                      </a:r>
                      <a:r>
                        <a:rPr lang="zh-TW" altLang="zh-HK" sz="2100" b="1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況</a:t>
                      </a:r>
                    </a:p>
                    <a:p>
                      <a:r>
                        <a:rPr lang="en-US" altLang="zh-TW" sz="2100" b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zh-HK" altLang="zh-HK" sz="2100" b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如：做甚麼</a:t>
                      </a:r>
                      <a:r>
                        <a:rPr lang="en-US" altLang="zh-TW" sz="2100" b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endParaRPr lang="zh-HK" altLang="en-US" sz="21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459685"/>
                  </a:ext>
                </a:extLst>
              </a:tr>
              <a:tr h="7465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HK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zh-TW" sz="2800" dirty="0" smtClean="0">
                          <a:solidFill>
                            <a:srgbClr val="0066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雲</a:t>
                      </a:r>
                      <a:endParaRPr lang="zh-HK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5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在</a:t>
                      </a:r>
                      <a:endParaRPr lang="en-US" altLang="zh-TW" sz="250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5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天</a:t>
                      </a:r>
                      <a:r>
                        <a:rPr lang="zh-TW" altLang="en-US" sz="2500" kern="1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上</a:t>
                      </a:r>
                      <a:endParaRPr lang="zh-HK" altLang="en-US" sz="25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7587680"/>
                  </a:ext>
                </a:extLst>
              </a:tr>
              <a:tr h="695077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HK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zh-TW" sz="2800" dirty="0" smtClean="0">
                          <a:solidFill>
                            <a:srgbClr val="0066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雲</a:t>
                      </a:r>
                      <a:endParaRPr lang="zh-HK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5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在</a:t>
                      </a:r>
                      <a:endParaRPr lang="en-US" altLang="zh-TW" sz="250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5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天</a:t>
                      </a:r>
                      <a:r>
                        <a:rPr lang="zh-TW" altLang="en-US" sz="2500" kern="1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上</a:t>
                      </a:r>
                      <a:endParaRPr lang="zh-HK" altLang="en-US" sz="25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2849028"/>
                  </a:ext>
                </a:extLst>
              </a:tr>
            </a:tbl>
          </a:graphicData>
        </a:graphic>
      </p:graphicFrame>
      <p:sp>
        <p:nvSpPr>
          <p:cNvPr id="8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602632" cy="365125"/>
          </a:xfrm>
        </p:spPr>
        <p:txBody>
          <a:bodyPr/>
          <a:lstStyle/>
          <a:p>
            <a:r>
              <a:rPr lang="zh-HK" altLang="en-US" smtClean="0"/>
              <a:t>單元三 描寫單元</a:t>
            </a:r>
            <a:r>
              <a:rPr lang="en-US" altLang="zh-HK" smtClean="0"/>
              <a:t>(</a:t>
            </a:r>
            <a:r>
              <a:rPr lang="zh-HK" altLang="en-US" smtClean="0"/>
              <a:t>景物</a:t>
            </a:r>
            <a:r>
              <a:rPr lang="en-US" altLang="zh-HK" smtClean="0"/>
              <a:t>)(</a:t>
            </a:r>
            <a:r>
              <a:rPr lang="zh-HK" altLang="en-US" smtClean="0"/>
              <a:t>寫作</a:t>
            </a:r>
            <a:r>
              <a:rPr lang="en-US" altLang="zh-HK" smtClean="0"/>
              <a:t>)</a:t>
            </a:r>
            <a:endParaRPr lang="en-GB" dirty="0"/>
          </a:p>
        </p:txBody>
      </p:sp>
      <p:sp>
        <p:nvSpPr>
          <p:cNvPr id="9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en-GB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EE1E5-14C2-4FE8-9E3D-678B29360F07}" type="slidenum">
              <a:rPr lang="en-GB" smtClean="0"/>
              <a:t>12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457200" y="304800"/>
            <a:ext cx="835152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句子寫作框</a:t>
            </a:r>
            <a:endParaRPr lang="zh-HK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545297" y="795057"/>
            <a:ext cx="659569" cy="8764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0899" y="4437164"/>
            <a:ext cx="136815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雪白的</a:t>
            </a:r>
            <a:endParaRPr lang="zh-HK" altLang="en-US" sz="28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HK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950899" y="3633903"/>
            <a:ext cx="1615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輕輕</a:t>
            </a:r>
            <a:r>
              <a:rPr lang="zh-TW" altLang="en-US" sz="28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的白</a:t>
            </a:r>
            <a:endParaRPr lang="zh-HK" alt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218954" y="1123382"/>
            <a:ext cx="1666557" cy="903967"/>
            <a:chOff x="5218954" y="1123382"/>
            <a:chExt cx="1666557" cy="903967"/>
          </a:xfrm>
        </p:grpSpPr>
        <p:sp>
          <p:nvSpPr>
            <p:cNvPr id="21" name="TextBox 20"/>
            <p:cNvSpPr txBox="1"/>
            <p:nvPr/>
          </p:nvSpPr>
          <p:spPr>
            <a:xfrm>
              <a:off x="5218954" y="1123382"/>
              <a:ext cx="16665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>
                  <a:solidFill>
                    <a:srgbClr val="7030A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靜態描寫</a:t>
              </a:r>
              <a:endParaRPr lang="en-US" altLang="zh-TW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292963" y="1565684"/>
              <a:ext cx="15265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 smtClean="0">
                  <a:solidFill>
                    <a:srgbClr val="7030A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形地動</a:t>
              </a:r>
              <a:endParaRPr lang="en-US" altLang="zh-TW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659318" y="3627203"/>
            <a:ext cx="2160240" cy="523220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靜靜地躺</a:t>
            </a:r>
            <a:r>
              <a:rPr lang="zh-TW" altLang="en-US" sz="28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着</a:t>
            </a:r>
            <a:r>
              <a:rPr lang="zh-TW" altLang="en-US" sz="28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zh-HK" altLang="en-US" sz="28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821215" y="4379058"/>
            <a:ext cx="2173849" cy="53884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4716259" y="4419471"/>
            <a:ext cx="2363440" cy="523220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懶洋洋地休息。</a:t>
            </a:r>
            <a:endParaRPr lang="zh-HK" altLang="en-US" sz="28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5" name="圓角矩形 12"/>
          <p:cNvSpPr/>
          <p:nvPr/>
        </p:nvSpPr>
        <p:spPr>
          <a:xfrm>
            <a:off x="597877" y="5152897"/>
            <a:ext cx="1979295" cy="7569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sz="2200" kern="1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五感、着色詞</a:t>
            </a:r>
            <a:r>
              <a:rPr lang="zh-TW" sz="2200" kern="100" dirty="0" smtClean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、形</a:t>
            </a:r>
            <a:r>
              <a:rPr lang="zh-TW" sz="2200" kern="1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sz="2200" kern="100" dirty="0" smtClean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名</a:t>
            </a:r>
            <a:r>
              <a:rPr lang="zh-TW" altLang="en-US" sz="22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等</a:t>
            </a:r>
            <a:endParaRPr lang="en-US" sz="2200" kern="10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7" name="圓角矩形 15"/>
          <p:cNvSpPr/>
          <p:nvPr/>
        </p:nvSpPr>
        <p:spPr>
          <a:xfrm>
            <a:off x="87972" y="5147234"/>
            <a:ext cx="366423" cy="7505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zh-TW" sz="2000" kern="100">
                <a:solidFill>
                  <a:srgbClr val="00000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如何寫</a:t>
            </a:r>
            <a:endParaRPr lang="en-US" kern="10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6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360161" y="1007861"/>
            <a:ext cx="2600960" cy="1206380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803275" lvl="2" indent="-82550">
              <a:defRPr/>
            </a:pPr>
            <a:r>
              <a:rPr lang="zh-TW" altLang="en-US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比喻</a:t>
            </a:r>
            <a:r>
              <a:rPr lang="zh-TW" altLang="en-US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句</a:t>
            </a:r>
            <a:endParaRPr lang="en-US" altLang="zh-TW" sz="24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defRPr/>
            </a:pPr>
            <a:r>
              <a:rPr lang="zh-TW" altLang="en-US" sz="2400" dirty="0" smtClean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擬人</a:t>
            </a:r>
            <a:r>
              <a:rPr lang="zh-TW" altLang="en-US" sz="2400" dirty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句</a:t>
            </a:r>
          </a:p>
        </p:txBody>
      </p:sp>
      <p:pic>
        <p:nvPicPr>
          <p:cNvPr id="11" name="Picture 6" descr="070802adj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8520">
            <a:off x="6690299" y="1122162"/>
            <a:ext cx="647348" cy="76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961477"/>
              </p:ext>
            </p:extLst>
          </p:nvPr>
        </p:nvGraphicFramePr>
        <p:xfrm>
          <a:off x="182880" y="2270971"/>
          <a:ext cx="8778241" cy="275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186">
                  <a:extLst>
                    <a:ext uri="{9D8B030D-6E8A-4147-A177-3AD203B41FA5}">
                      <a16:colId xmlns:a16="http://schemas.microsoft.com/office/drawing/2014/main" val="2281959649"/>
                    </a:ext>
                  </a:extLst>
                </a:gridCol>
                <a:gridCol w="1906185">
                  <a:extLst>
                    <a:ext uri="{9D8B030D-6E8A-4147-A177-3AD203B41FA5}">
                      <a16:colId xmlns:a16="http://schemas.microsoft.com/office/drawing/2014/main" val="2882070867"/>
                    </a:ext>
                  </a:extLst>
                </a:gridCol>
                <a:gridCol w="837500">
                  <a:extLst>
                    <a:ext uri="{9D8B030D-6E8A-4147-A177-3AD203B41FA5}">
                      <a16:colId xmlns:a16="http://schemas.microsoft.com/office/drawing/2014/main" val="3805953763"/>
                    </a:ext>
                  </a:extLst>
                </a:gridCol>
                <a:gridCol w="847840">
                  <a:extLst>
                    <a:ext uri="{9D8B030D-6E8A-4147-A177-3AD203B41FA5}">
                      <a16:colId xmlns:a16="http://schemas.microsoft.com/office/drawing/2014/main" val="1968788501"/>
                    </a:ext>
                  </a:extLst>
                </a:gridCol>
                <a:gridCol w="2684249">
                  <a:extLst>
                    <a:ext uri="{9D8B030D-6E8A-4147-A177-3AD203B41FA5}">
                      <a16:colId xmlns:a16="http://schemas.microsoft.com/office/drawing/2014/main" val="1516508017"/>
                    </a:ext>
                  </a:extLst>
                </a:gridCol>
                <a:gridCol w="2113281">
                  <a:extLst>
                    <a:ext uri="{9D8B030D-6E8A-4147-A177-3AD203B41FA5}">
                      <a16:colId xmlns:a16="http://schemas.microsoft.com/office/drawing/2014/main" val="1298916308"/>
                    </a:ext>
                  </a:extLst>
                </a:gridCol>
              </a:tblGrid>
              <a:tr h="103226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寫甚麼</a:t>
                      </a:r>
                      <a:endParaRPr lang="zh-HK" altLang="en-US" sz="20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HK" altLang="zh-HK" sz="2100" b="1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景物的外形</a:t>
                      </a:r>
                      <a:endParaRPr lang="zh-TW" altLang="zh-HK" sz="2100" b="1" kern="1200" dirty="0" smtClean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lang="en-US" altLang="zh-HK" sz="2100" b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zh-HK" altLang="zh-HK" sz="2100" b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顏色、形</a:t>
                      </a:r>
                      <a:r>
                        <a:rPr lang="zh-TW" altLang="zh-HK" sz="2100" b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狀</a:t>
                      </a:r>
                      <a:r>
                        <a:rPr lang="zh-HK" altLang="zh-HK" sz="2100" b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、大小、重量等</a:t>
                      </a:r>
                      <a:r>
                        <a:rPr lang="en-US" altLang="zh-HK" sz="2100" b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endParaRPr lang="zh-HK" altLang="en-US" sz="21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描寫對象</a:t>
                      </a:r>
                      <a:endParaRPr lang="zh-HK" altLang="en-US" sz="21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zh-HK" sz="2100" b="1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位</a:t>
                      </a:r>
                      <a:r>
                        <a:rPr lang="zh-TW" altLang="zh-HK" sz="2100" b="1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置</a:t>
                      </a:r>
                      <a:endParaRPr lang="en-US" altLang="zh-TW" sz="2100" b="1" kern="1200" dirty="0" smtClean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HK" altLang="zh-HK" sz="2100" b="1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景物的活</a:t>
                      </a:r>
                      <a:r>
                        <a:rPr lang="zh-TW" altLang="zh-HK" sz="2100" b="1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動</a:t>
                      </a:r>
                      <a:r>
                        <a:rPr lang="zh-HK" altLang="zh-HK" sz="2100" b="1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情</a:t>
                      </a:r>
                      <a:r>
                        <a:rPr lang="zh-TW" altLang="zh-HK" sz="2100" b="1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況</a:t>
                      </a:r>
                    </a:p>
                    <a:p>
                      <a:r>
                        <a:rPr lang="en-US" altLang="zh-TW" sz="2100" b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zh-HK" altLang="zh-HK" sz="2100" b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如：做甚麼</a:t>
                      </a:r>
                      <a:r>
                        <a:rPr lang="en-US" altLang="zh-TW" sz="2100" b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endParaRPr lang="zh-HK" altLang="en-US" sz="21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1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我的想像</a:t>
                      </a:r>
                      <a:r>
                        <a:rPr lang="en-US" altLang="zh-TW" sz="21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en-US" sz="21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感覺</a:t>
                      </a:r>
                    </a:p>
                    <a:p>
                      <a:r>
                        <a:rPr lang="zh-TW" altLang="en-US" sz="2100" b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如：像甚麼、美麗嗎</a:t>
                      </a:r>
                      <a:r>
                        <a:rPr lang="en-US" altLang="zh-TW" sz="2100" b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﹖</a:t>
                      </a:r>
                      <a:r>
                        <a:rPr lang="zh-TW" altLang="en-US" sz="2100" b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喜歡嗎</a:t>
                      </a:r>
                      <a:r>
                        <a:rPr lang="en-US" altLang="zh-TW" sz="2100" b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﹖</a:t>
                      </a:r>
                      <a:endParaRPr lang="zh-HK" altLang="en-US" sz="21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459685"/>
                  </a:ext>
                </a:extLst>
              </a:tr>
              <a:tr h="74654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HK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zh-TW" sz="2800" dirty="0" smtClean="0">
                          <a:solidFill>
                            <a:srgbClr val="0066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雲</a:t>
                      </a:r>
                      <a:endParaRPr lang="zh-HK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5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在</a:t>
                      </a:r>
                      <a:endParaRPr lang="en-US" altLang="zh-TW" sz="250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5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天</a:t>
                      </a:r>
                      <a:r>
                        <a:rPr lang="zh-TW" altLang="en-US" sz="2500" kern="1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上</a:t>
                      </a:r>
                      <a:endParaRPr lang="zh-HK" altLang="en-US" sz="25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7587680"/>
                  </a:ext>
                </a:extLst>
              </a:tr>
              <a:tr h="695077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HK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zh-TW" sz="2800" dirty="0" smtClean="0">
                          <a:solidFill>
                            <a:srgbClr val="0066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雲</a:t>
                      </a:r>
                      <a:endParaRPr lang="zh-HK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5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在</a:t>
                      </a:r>
                      <a:endParaRPr lang="en-US" altLang="zh-TW" sz="250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5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天</a:t>
                      </a:r>
                      <a:r>
                        <a:rPr lang="zh-TW" altLang="en-US" sz="2500" kern="1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上</a:t>
                      </a:r>
                      <a:endParaRPr lang="zh-HK" altLang="en-US" sz="25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2849028"/>
                  </a:ext>
                </a:extLst>
              </a:tr>
            </a:tbl>
          </a:graphicData>
        </a:graphic>
      </p:graphicFrame>
      <p:sp>
        <p:nvSpPr>
          <p:cNvPr id="8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602632" cy="365125"/>
          </a:xfrm>
        </p:spPr>
        <p:txBody>
          <a:bodyPr/>
          <a:lstStyle/>
          <a:p>
            <a:r>
              <a:rPr lang="zh-HK" altLang="en-US" smtClean="0"/>
              <a:t>單元三 描寫單元</a:t>
            </a:r>
            <a:r>
              <a:rPr lang="en-US" altLang="zh-HK" smtClean="0"/>
              <a:t>(</a:t>
            </a:r>
            <a:r>
              <a:rPr lang="zh-HK" altLang="en-US" smtClean="0"/>
              <a:t>景物</a:t>
            </a:r>
            <a:r>
              <a:rPr lang="en-US" altLang="zh-HK" smtClean="0"/>
              <a:t>)(</a:t>
            </a:r>
            <a:r>
              <a:rPr lang="zh-HK" altLang="en-US" smtClean="0"/>
              <a:t>寫作</a:t>
            </a:r>
            <a:r>
              <a:rPr lang="en-US" altLang="zh-HK" smtClean="0"/>
              <a:t>)</a:t>
            </a:r>
            <a:endParaRPr lang="en-GB" dirty="0"/>
          </a:p>
        </p:txBody>
      </p:sp>
      <p:sp>
        <p:nvSpPr>
          <p:cNvPr id="9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en-GB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EE1E5-14C2-4FE8-9E3D-678B29360F07}" type="slidenum">
              <a:rPr lang="en-GB" smtClean="0"/>
              <a:t>13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457200" y="304800"/>
            <a:ext cx="835152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句子寫作框</a:t>
            </a:r>
            <a:endParaRPr lang="zh-HK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545297" y="795057"/>
            <a:ext cx="659569" cy="8764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5745" y="3561172"/>
            <a:ext cx="1615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輕輕</a:t>
            </a:r>
            <a:r>
              <a:rPr lang="zh-TW" altLang="en-US" sz="28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的白</a:t>
            </a:r>
            <a:endParaRPr lang="zh-HK" altLang="en-US" dirty="0"/>
          </a:p>
        </p:txBody>
      </p:sp>
      <p:sp>
        <p:nvSpPr>
          <p:cNvPr id="28" name="矩形 20"/>
          <p:cNvSpPr/>
          <p:nvPr/>
        </p:nvSpPr>
        <p:spPr>
          <a:xfrm>
            <a:off x="4095433" y="3438001"/>
            <a:ext cx="2795279" cy="704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慢慢</a:t>
            </a:r>
            <a:r>
              <a:rPr lang="zh-TW" altLang="en-US" sz="26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</a:t>
            </a:r>
            <a:r>
              <a:rPr lang="zh-TW" altLang="zh-TW" sz="2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飄</a:t>
            </a:r>
            <a:r>
              <a:rPr lang="zh-TW" altLang="en-US" sz="2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來飄去。</a:t>
            </a:r>
            <a:endParaRPr lang="zh-HK" altLang="en-US" sz="2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5744" y="4422223"/>
            <a:ext cx="1615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輕輕</a:t>
            </a:r>
            <a:r>
              <a:rPr lang="zh-TW" altLang="en-US" sz="28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的白</a:t>
            </a:r>
            <a:endParaRPr lang="zh-HK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095433" y="4350493"/>
            <a:ext cx="2160240" cy="523220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靜靜地躺</a:t>
            </a:r>
            <a:r>
              <a:rPr lang="zh-TW" altLang="en-US" sz="28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着</a:t>
            </a:r>
            <a:r>
              <a:rPr lang="zh-TW" altLang="en-US" sz="28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zh-HK" altLang="en-US" sz="28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90712" y="2270971"/>
            <a:ext cx="2070409" cy="3810000"/>
          </a:xfrm>
          <a:prstGeom prst="rect">
            <a:avLst/>
          </a:prstGeom>
          <a:solidFill>
            <a:srgbClr val="F9EDD3"/>
          </a:solidFill>
          <a:ln>
            <a:solidFill>
              <a:srgbClr val="F9ED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" name="Oval 6"/>
          <p:cNvSpPr/>
          <p:nvPr/>
        </p:nvSpPr>
        <p:spPr>
          <a:xfrm>
            <a:off x="6576379" y="1103051"/>
            <a:ext cx="2182812" cy="995680"/>
          </a:xfrm>
          <a:prstGeom prst="ellipse">
            <a:avLst/>
          </a:prstGeom>
          <a:solidFill>
            <a:srgbClr val="EEECE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進一步</a:t>
            </a:r>
            <a:endParaRPr lang="en-US" altLang="zh-TW" sz="2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豐富內容</a:t>
            </a:r>
            <a:endParaRPr lang="zh-HK" altLang="en-US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" name="圓角矩形 12"/>
          <p:cNvSpPr/>
          <p:nvPr/>
        </p:nvSpPr>
        <p:spPr>
          <a:xfrm>
            <a:off x="597877" y="5152897"/>
            <a:ext cx="1979295" cy="7569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sz="2200" kern="1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五感、着色詞</a:t>
            </a:r>
            <a:r>
              <a:rPr lang="zh-TW" sz="2200" kern="100" dirty="0" smtClean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、形</a:t>
            </a:r>
            <a:r>
              <a:rPr lang="zh-TW" sz="2200" kern="1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sz="2200" kern="100" dirty="0" smtClean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名</a:t>
            </a:r>
            <a:r>
              <a:rPr lang="zh-TW" altLang="en-US" sz="22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等</a:t>
            </a:r>
            <a:endParaRPr lang="en-US" sz="2200" kern="10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2" name="圓角矩形 13"/>
          <p:cNvSpPr/>
          <p:nvPr/>
        </p:nvSpPr>
        <p:spPr>
          <a:xfrm>
            <a:off x="3955442" y="5183943"/>
            <a:ext cx="2543490" cy="7639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sz="22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形地動、動態描寫、</a:t>
            </a:r>
            <a:endParaRPr lang="en-US" sz="2200" kern="1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sz="22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靜態描寫等</a:t>
            </a:r>
            <a:endParaRPr lang="en-US" sz="2200" kern="1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4" name="圓角矩形 15"/>
          <p:cNvSpPr/>
          <p:nvPr/>
        </p:nvSpPr>
        <p:spPr>
          <a:xfrm>
            <a:off x="87972" y="5147234"/>
            <a:ext cx="366423" cy="7505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zh-TW" sz="2000" kern="100">
                <a:solidFill>
                  <a:srgbClr val="00000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如何寫</a:t>
            </a:r>
            <a:endParaRPr lang="en-US" kern="10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92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360161" y="1007861"/>
            <a:ext cx="2600960" cy="1206380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803275" lvl="2" indent="-82550">
              <a:defRPr/>
            </a:pPr>
            <a:r>
              <a:rPr lang="zh-TW" altLang="en-US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比喻</a:t>
            </a:r>
            <a:r>
              <a:rPr lang="zh-TW" altLang="en-US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句</a:t>
            </a:r>
            <a:endParaRPr lang="en-US" altLang="zh-TW" sz="24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defRPr/>
            </a:pPr>
            <a:r>
              <a:rPr lang="zh-TW" altLang="en-US" sz="2400" dirty="0" smtClean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擬人</a:t>
            </a:r>
            <a:r>
              <a:rPr lang="zh-TW" altLang="en-US" sz="2400" dirty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句</a:t>
            </a:r>
          </a:p>
        </p:txBody>
      </p:sp>
      <p:pic>
        <p:nvPicPr>
          <p:cNvPr id="11" name="Picture 6" descr="070802adj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8520">
            <a:off x="6690299" y="1122162"/>
            <a:ext cx="647348" cy="76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132209"/>
              </p:ext>
            </p:extLst>
          </p:nvPr>
        </p:nvGraphicFramePr>
        <p:xfrm>
          <a:off x="182880" y="2270971"/>
          <a:ext cx="8778241" cy="269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186">
                  <a:extLst>
                    <a:ext uri="{9D8B030D-6E8A-4147-A177-3AD203B41FA5}">
                      <a16:colId xmlns:a16="http://schemas.microsoft.com/office/drawing/2014/main" val="2281959649"/>
                    </a:ext>
                  </a:extLst>
                </a:gridCol>
                <a:gridCol w="1906185">
                  <a:extLst>
                    <a:ext uri="{9D8B030D-6E8A-4147-A177-3AD203B41FA5}">
                      <a16:colId xmlns:a16="http://schemas.microsoft.com/office/drawing/2014/main" val="2882070867"/>
                    </a:ext>
                  </a:extLst>
                </a:gridCol>
                <a:gridCol w="837500">
                  <a:extLst>
                    <a:ext uri="{9D8B030D-6E8A-4147-A177-3AD203B41FA5}">
                      <a16:colId xmlns:a16="http://schemas.microsoft.com/office/drawing/2014/main" val="3805953763"/>
                    </a:ext>
                  </a:extLst>
                </a:gridCol>
                <a:gridCol w="870169">
                  <a:extLst>
                    <a:ext uri="{9D8B030D-6E8A-4147-A177-3AD203B41FA5}">
                      <a16:colId xmlns:a16="http://schemas.microsoft.com/office/drawing/2014/main" val="1968788501"/>
                    </a:ext>
                  </a:extLst>
                </a:gridCol>
                <a:gridCol w="2468880">
                  <a:extLst>
                    <a:ext uri="{9D8B030D-6E8A-4147-A177-3AD203B41FA5}">
                      <a16:colId xmlns:a16="http://schemas.microsoft.com/office/drawing/2014/main" val="1516508017"/>
                    </a:ext>
                  </a:extLst>
                </a:gridCol>
                <a:gridCol w="2306321">
                  <a:extLst>
                    <a:ext uri="{9D8B030D-6E8A-4147-A177-3AD203B41FA5}">
                      <a16:colId xmlns:a16="http://schemas.microsoft.com/office/drawing/2014/main" val="1298916308"/>
                    </a:ext>
                  </a:extLst>
                </a:gridCol>
              </a:tblGrid>
              <a:tr h="103226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寫甚麼</a:t>
                      </a:r>
                      <a:endParaRPr lang="zh-HK" altLang="en-US" sz="20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HK" altLang="zh-HK" sz="2100" b="1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景物的外形</a:t>
                      </a:r>
                      <a:endParaRPr lang="zh-TW" altLang="zh-HK" sz="2100" b="1" kern="1200" dirty="0" smtClean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lang="en-US" altLang="zh-HK" sz="2100" b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zh-HK" altLang="zh-HK" sz="2100" b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顏色、形</a:t>
                      </a:r>
                      <a:r>
                        <a:rPr lang="zh-TW" altLang="zh-HK" sz="2100" b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狀</a:t>
                      </a:r>
                      <a:r>
                        <a:rPr lang="zh-HK" altLang="zh-HK" sz="2100" b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、大小、重量等</a:t>
                      </a:r>
                      <a:r>
                        <a:rPr lang="en-US" altLang="zh-HK" sz="2100" b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endParaRPr lang="zh-HK" altLang="en-US" sz="21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描寫對象</a:t>
                      </a:r>
                      <a:endParaRPr lang="zh-HK" altLang="en-US" sz="21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zh-HK" sz="2100" b="1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位</a:t>
                      </a:r>
                      <a:r>
                        <a:rPr lang="zh-TW" altLang="zh-HK" sz="2100" b="1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置</a:t>
                      </a:r>
                      <a:endParaRPr lang="en-US" altLang="zh-TW" sz="2100" b="1" kern="1200" dirty="0" smtClean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HK" altLang="zh-HK" sz="2100" b="1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景物的活</a:t>
                      </a:r>
                      <a:r>
                        <a:rPr lang="zh-TW" altLang="zh-HK" sz="2100" b="1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動</a:t>
                      </a:r>
                      <a:r>
                        <a:rPr lang="zh-HK" altLang="zh-HK" sz="2100" b="1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情</a:t>
                      </a:r>
                      <a:r>
                        <a:rPr lang="zh-TW" altLang="zh-HK" sz="2100" b="1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況</a:t>
                      </a:r>
                    </a:p>
                    <a:p>
                      <a:r>
                        <a:rPr lang="en-US" altLang="zh-TW" sz="2100" b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zh-HK" altLang="zh-HK" sz="2100" b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如：做甚麼</a:t>
                      </a:r>
                      <a:r>
                        <a:rPr lang="en-US" altLang="zh-TW" sz="2100" b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endParaRPr lang="zh-HK" altLang="en-US" sz="21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1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我的想像</a:t>
                      </a:r>
                      <a:r>
                        <a:rPr lang="en-US" altLang="zh-TW" sz="21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en-US" sz="21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感覺</a:t>
                      </a:r>
                    </a:p>
                    <a:p>
                      <a:r>
                        <a:rPr lang="zh-TW" altLang="en-US" sz="2100" b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如：像甚麼、</a:t>
                      </a:r>
                      <a:endParaRPr lang="en-US" altLang="zh-TW" sz="2100" b="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2100" b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美麗嗎</a:t>
                      </a:r>
                      <a:r>
                        <a:rPr lang="en-US" altLang="zh-TW" sz="2100" b="0" spc="-3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﹖</a:t>
                      </a:r>
                      <a:r>
                        <a:rPr lang="zh-TW" altLang="en-US" sz="2100" b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喜歡嗎</a:t>
                      </a:r>
                      <a:r>
                        <a:rPr lang="en-US" altLang="zh-TW" sz="2100" b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﹖</a:t>
                      </a:r>
                      <a:endParaRPr lang="zh-HK" altLang="en-US" sz="21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459685"/>
                  </a:ext>
                </a:extLst>
              </a:tr>
              <a:tr h="74654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HK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HK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zh-TW" sz="2400" dirty="0" smtClean="0">
                          <a:solidFill>
                            <a:srgbClr val="0066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雲</a:t>
                      </a:r>
                      <a:endParaRPr lang="zh-HK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在</a:t>
                      </a:r>
                      <a:endParaRPr lang="en-US" altLang="zh-TW" sz="240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天</a:t>
                      </a:r>
                      <a:r>
                        <a:rPr lang="zh-TW" altLang="en-US" sz="2400" kern="1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上</a:t>
                      </a:r>
                      <a:endParaRPr lang="zh-HK" altLang="en-US" sz="2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HK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HK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7587680"/>
                  </a:ext>
                </a:extLst>
              </a:tr>
              <a:tr h="69507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HK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HK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zh-TW" sz="2400" dirty="0" smtClean="0">
                          <a:solidFill>
                            <a:srgbClr val="0066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雲</a:t>
                      </a:r>
                      <a:endParaRPr lang="zh-HK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在</a:t>
                      </a:r>
                      <a:endParaRPr lang="en-US" altLang="zh-TW" sz="240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天</a:t>
                      </a:r>
                      <a:r>
                        <a:rPr lang="zh-TW" altLang="en-US" sz="2400" kern="1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上</a:t>
                      </a:r>
                      <a:endParaRPr lang="zh-HK" altLang="en-US" sz="2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HK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HK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2849028"/>
                  </a:ext>
                </a:extLst>
              </a:tr>
            </a:tbl>
          </a:graphicData>
        </a:graphic>
      </p:graphicFrame>
      <p:sp>
        <p:nvSpPr>
          <p:cNvPr id="8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602632" cy="365125"/>
          </a:xfrm>
        </p:spPr>
        <p:txBody>
          <a:bodyPr/>
          <a:lstStyle/>
          <a:p>
            <a:r>
              <a:rPr lang="zh-HK" altLang="en-US" smtClean="0"/>
              <a:t>單元三 描寫單元</a:t>
            </a:r>
            <a:r>
              <a:rPr lang="en-US" altLang="zh-HK" smtClean="0"/>
              <a:t>(</a:t>
            </a:r>
            <a:r>
              <a:rPr lang="zh-HK" altLang="en-US" smtClean="0"/>
              <a:t>景物</a:t>
            </a:r>
            <a:r>
              <a:rPr lang="en-US" altLang="zh-HK" smtClean="0"/>
              <a:t>)(</a:t>
            </a:r>
            <a:r>
              <a:rPr lang="zh-HK" altLang="en-US" smtClean="0"/>
              <a:t>寫作</a:t>
            </a:r>
            <a:r>
              <a:rPr lang="en-US" altLang="zh-HK" smtClean="0"/>
              <a:t>)</a:t>
            </a:r>
            <a:endParaRPr lang="en-GB" dirty="0"/>
          </a:p>
        </p:txBody>
      </p:sp>
      <p:sp>
        <p:nvSpPr>
          <p:cNvPr id="9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en-GB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EE1E5-14C2-4FE8-9E3D-678B29360F07}" type="slidenum">
              <a:rPr lang="en-GB" smtClean="0"/>
              <a:t>14</a:t>
            </a:fld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04800"/>
            <a:ext cx="835152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句子寫作框</a:t>
            </a:r>
            <a:endParaRPr lang="zh-HK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545297" y="795057"/>
            <a:ext cx="659569" cy="8764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5745" y="3611972"/>
            <a:ext cx="1615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輕輕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的白</a:t>
            </a:r>
            <a:endParaRPr lang="zh-HK" altLang="en-US" sz="2400" dirty="0"/>
          </a:p>
        </p:txBody>
      </p:sp>
      <p:sp>
        <p:nvSpPr>
          <p:cNvPr id="28" name="矩形 20"/>
          <p:cNvSpPr/>
          <p:nvPr/>
        </p:nvSpPr>
        <p:spPr>
          <a:xfrm>
            <a:off x="4095433" y="3488800"/>
            <a:ext cx="2795279" cy="704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慢慢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</a:t>
            </a:r>
            <a:r>
              <a:rPr lang="zh-TW" altLang="zh-TW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飄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來飄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去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zh-HK" altLang="en-US" sz="24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5744" y="4473023"/>
            <a:ext cx="1615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輕輕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的白</a:t>
            </a:r>
            <a:endParaRPr lang="zh-HK" alt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4156014" y="4413293"/>
            <a:ext cx="2160240" cy="461665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靜靜地躺</a:t>
            </a:r>
            <a:r>
              <a:rPr lang="zh-TW" altLang="en-US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着</a:t>
            </a:r>
            <a:r>
              <a:rPr lang="zh-TW" altLang="en-US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zh-HK" altLang="en-US" sz="24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04016" y="2199374"/>
            <a:ext cx="2448544" cy="32455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6604016" y="3611972"/>
            <a:ext cx="27363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像綿羊在散步。</a:t>
            </a:r>
            <a:endParaRPr lang="zh-HK" altLang="en-US" sz="26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04016" y="4222296"/>
            <a:ext cx="24482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像一隻小綿羊。</a:t>
            </a:r>
            <a:endParaRPr lang="zh-HK" altLang="en-US" sz="26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54808" y="5014086"/>
            <a:ext cx="2346686" cy="430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200" dirty="0" smtClean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沉醉在睡夢中。</a:t>
            </a:r>
            <a:endParaRPr lang="zh-HK" altLang="en-US" sz="2200" dirty="0">
              <a:solidFill>
                <a:srgbClr val="0066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" name="圓角矩形 12"/>
          <p:cNvSpPr/>
          <p:nvPr/>
        </p:nvSpPr>
        <p:spPr>
          <a:xfrm>
            <a:off x="597877" y="5152897"/>
            <a:ext cx="1979295" cy="7569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sz="2200" kern="1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五感、着色詞</a:t>
            </a:r>
            <a:r>
              <a:rPr lang="zh-TW" sz="2200" kern="100" dirty="0" smtClean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、形</a:t>
            </a:r>
            <a:r>
              <a:rPr lang="zh-TW" sz="2200" kern="1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sz="2200" kern="100" dirty="0" smtClean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名</a:t>
            </a:r>
            <a:r>
              <a:rPr lang="zh-TW" altLang="en-US" sz="22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等</a:t>
            </a:r>
            <a:endParaRPr lang="en-US" sz="2200" kern="10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2" name="圓角矩形 13"/>
          <p:cNvSpPr/>
          <p:nvPr/>
        </p:nvSpPr>
        <p:spPr>
          <a:xfrm>
            <a:off x="3955442" y="5183943"/>
            <a:ext cx="2543490" cy="7639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sz="22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形地動、動態描寫、</a:t>
            </a:r>
            <a:endParaRPr lang="en-US" sz="2200" kern="1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sz="22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靜態描寫等</a:t>
            </a:r>
            <a:endParaRPr lang="en-US" sz="2200" kern="1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4" name="圓角矩形 15"/>
          <p:cNvSpPr/>
          <p:nvPr/>
        </p:nvSpPr>
        <p:spPr>
          <a:xfrm>
            <a:off x="87972" y="5147234"/>
            <a:ext cx="366423" cy="7505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zh-TW" sz="2000" kern="100">
                <a:solidFill>
                  <a:srgbClr val="00000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如何寫</a:t>
            </a:r>
            <a:endParaRPr lang="en-US" kern="10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20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360161" y="1007861"/>
            <a:ext cx="2600960" cy="1206380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803275" lvl="2" indent="-82550">
              <a:defRPr/>
            </a:pPr>
            <a:r>
              <a:rPr lang="zh-TW" altLang="en-US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比喻</a:t>
            </a:r>
            <a:r>
              <a:rPr lang="zh-TW" altLang="en-US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句</a:t>
            </a:r>
            <a:endParaRPr lang="en-US" altLang="zh-TW" sz="24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defRPr/>
            </a:pPr>
            <a:r>
              <a:rPr lang="zh-TW" altLang="en-US" sz="2400" dirty="0" smtClean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擬人</a:t>
            </a:r>
            <a:r>
              <a:rPr lang="zh-TW" altLang="en-US" sz="2400" dirty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句</a:t>
            </a:r>
          </a:p>
        </p:txBody>
      </p:sp>
      <p:pic>
        <p:nvPicPr>
          <p:cNvPr id="11" name="Picture 6" descr="070802adj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8520">
            <a:off x="6690299" y="1122162"/>
            <a:ext cx="647348" cy="76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19853"/>
              </p:ext>
            </p:extLst>
          </p:nvPr>
        </p:nvGraphicFramePr>
        <p:xfrm>
          <a:off x="182880" y="2270971"/>
          <a:ext cx="8778241" cy="269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186">
                  <a:extLst>
                    <a:ext uri="{9D8B030D-6E8A-4147-A177-3AD203B41FA5}">
                      <a16:colId xmlns:a16="http://schemas.microsoft.com/office/drawing/2014/main" val="2281959649"/>
                    </a:ext>
                  </a:extLst>
                </a:gridCol>
                <a:gridCol w="1906185">
                  <a:extLst>
                    <a:ext uri="{9D8B030D-6E8A-4147-A177-3AD203B41FA5}">
                      <a16:colId xmlns:a16="http://schemas.microsoft.com/office/drawing/2014/main" val="2882070867"/>
                    </a:ext>
                  </a:extLst>
                </a:gridCol>
                <a:gridCol w="837500">
                  <a:extLst>
                    <a:ext uri="{9D8B030D-6E8A-4147-A177-3AD203B41FA5}">
                      <a16:colId xmlns:a16="http://schemas.microsoft.com/office/drawing/2014/main" val="3805953763"/>
                    </a:ext>
                  </a:extLst>
                </a:gridCol>
                <a:gridCol w="870169">
                  <a:extLst>
                    <a:ext uri="{9D8B030D-6E8A-4147-A177-3AD203B41FA5}">
                      <a16:colId xmlns:a16="http://schemas.microsoft.com/office/drawing/2014/main" val="1968788501"/>
                    </a:ext>
                  </a:extLst>
                </a:gridCol>
                <a:gridCol w="2468880">
                  <a:extLst>
                    <a:ext uri="{9D8B030D-6E8A-4147-A177-3AD203B41FA5}">
                      <a16:colId xmlns:a16="http://schemas.microsoft.com/office/drawing/2014/main" val="1516508017"/>
                    </a:ext>
                  </a:extLst>
                </a:gridCol>
                <a:gridCol w="2306321">
                  <a:extLst>
                    <a:ext uri="{9D8B030D-6E8A-4147-A177-3AD203B41FA5}">
                      <a16:colId xmlns:a16="http://schemas.microsoft.com/office/drawing/2014/main" val="1298916308"/>
                    </a:ext>
                  </a:extLst>
                </a:gridCol>
              </a:tblGrid>
              <a:tr h="103226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寫甚麼</a:t>
                      </a:r>
                      <a:endParaRPr lang="zh-HK" altLang="en-US" sz="20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HK" altLang="zh-HK" sz="2100" b="1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景物的外形</a:t>
                      </a:r>
                      <a:endParaRPr lang="zh-TW" altLang="zh-HK" sz="2100" b="1" kern="1200" dirty="0" smtClean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lang="en-US" altLang="zh-HK" sz="2100" b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zh-HK" altLang="zh-HK" sz="2100" b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顏色、形</a:t>
                      </a:r>
                      <a:r>
                        <a:rPr lang="zh-TW" altLang="zh-HK" sz="2100" b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狀</a:t>
                      </a:r>
                      <a:r>
                        <a:rPr lang="zh-HK" altLang="zh-HK" sz="2100" b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、大小、重量等</a:t>
                      </a:r>
                      <a:r>
                        <a:rPr lang="en-US" altLang="zh-HK" sz="2100" b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endParaRPr lang="zh-HK" altLang="en-US" sz="21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描寫對象</a:t>
                      </a:r>
                      <a:endParaRPr lang="zh-HK" altLang="en-US" sz="21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zh-HK" sz="2100" b="1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位</a:t>
                      </a:r>
                      <a:r>
                        <a:rPr lang="zh-TW" altLang="zh-HK" sz="2100" b="1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置</a:t>
                      </a:r>
                      <a:endParaRPr lang="en-US" altLang="zh-TW" sz="2100" b="1" kern="1200" dirty="0" smtClean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HK" altLang="zh-HK" sz="2100" b="1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景物的活</a:t>
                      </a:r>
                      <a:r>
                        <a:rPr lang="zh-TW" altLang="zh-HK" sz="2100" b="1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動</a:t>
                      </a:r>
                      <a:r>
                        <a:rPr lang="zh-HK" altLang="zh-HK" sz="2100" b="1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情</a:t>
                      </a:r>
                      <a:r>
                        <a:rPr lang="zh-TW" altLang="zh-HK" sz="2100" b="1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況</a:t>
                      </a:r>
                    </a:p>
                    <a:p>
                      <a:r>
                        <a:rPr lang="en-US" altLang="zh-TW" sz="2100" b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zh-HK" altLang="zh-HK" sz="2100" b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如：做甚麼</a:t>
                      </a:r>
                      <a:r>
                        <a:rPr lang="en-US" altLang="zh-TW" sz="2100" b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endParaRPr lang="zh-HK" altLang="en-US" sz="21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1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我的想像</a:t>
                      </a:r>
                      <a:r>
                        <a:rPr lang="en-US" altLang="zh-TW" sz="21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en-US" sz="21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感覺</a:t>
                      </a:r>
                    </a:p>
                    <a:p>
                      <a:r>
                        <a:rPr lang="zh-TW" altLang="en-US" sz="2100" b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如：像甚麼、</a:t>
                      </a:r>
                      <a:endParaRPr lang="en-US" altLang="zh-TW" sz="2100" b="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2100" b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美麗嗎</a:t>
                      </a:r>
                      <a:r>
                        <a:rPr lang="en-US" altLang="zh-TW" sz="2100" b="0" spc="-3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﹖</a:t>
                      </a:r>
                      <a:r>
                        <a:rPr lang="zh-TW" altLang="en-US" sz="2100" b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喜歡嗎</a:t>
                      </a:r>
                      <a:r>
                        <a:rPr lang="en-US" altLang="zh-TW" sz="2100" b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﹖</a:t>
                      </a:r>
                      <a:endParaRPr lang="zh-HK" altLang="en-US" sz="21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459685"/>
                  </a:ext>
                </a:extLst>
              </a:tr>
              <a:tr h="74654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HK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HK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zh-TW" sz="2400" dirty="0" smtClean="0">
                          <a:solidFill>
                            <a:srgbClr val="0066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雲</a:t>
                      </a:r>
                      <a:endParaRPr lang="zh-HK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在</a:t>
                      </a:r>
                      <a:endParaRPr lang="en-US" altLang="zh-TW" sz="240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天</a:t>
                      </a:r>
                      <a:r>
                        <a:rPr lang="zh-TW" altLang="en-US" sz="2400" kern="1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上</a:t>
                      </a:r>
                      <a:endParaRPr lang="zh-HK" altLang="en-US" sz="2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HK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HK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7587680"/>
                  </a:ext>
                </a:extLst>
              </a:tr>
              <a:tr h="69507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HK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HK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zh-TW" sz="2400" dirty="0" smtClean="0">
                          <a:solidFill>
                            <a:srgbClr val="0066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雲</a:t>
                      </a:r>
                      <a:endParaRPr lang="zh-HK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在</a:t>
                      </a:r>
                      <a:endParaRPr lang="en-US" altLang="zh-TW" sz="240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天</a:t>
                      </a:r>
                      <a:r>
                        <a:rPr lang="zh-TW" altLang="en-US" sz="2400" kern="1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上</a:t>
                      </a:r>
                      <a:endParaRPr lang="zh-HK" altLang="en-US" sz="2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HK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HK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2849028"/>
                  </a:ext>
                </a:extLst>
              </a:tr>
            </a:tbl>
          </a:graphicData>
        </a:graphic>
      </p:graphicFrame>
      <p:sp>
        <p:nvSpPr>
          <p:cNvPr id="8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602632" cy="365125"/>
          </a:xfrm>
        </p:spPr>
        <p:txBody>
          <a:bodyPr/>
          <a:lstStyle/>
          <a:p>
            <a:r>
              <a:rPr lang="zh-HK" altLang="en-US" smtClean="0"/>
              <a:t>單元三 描寫單元</a:t>
            </a:r>
            <a:r>
              <a:rPr lang="en-US" altLang="zh-HK" smtClean="0"/>
              <a:t>(</a:t>
            </a:r>
            <a:r>
              <a:rPr lang="zh-HK" altLang="en-US" smtClean="0"/>
              <a:t>景物</a:t>
            </a:r>
            <a:r>
              <a:rPr lang="en-US" altLang="zh-HK" smtClean="0"/>
              <a:t>)(</a:t>
            </a:r>
            <a:r>
              <a:rPr lang="zh-HK" altLang="en-US" smtClean="0"/>
              <a:t>寫作</a:t>
            </a:r>
            <a:r>
              <a:rPr lang="en-US" altLang="zh-HK" smtClean="0"/>
              <a:t>)</a:t>
            </a:r>
            <a:endParaRPr lang="en-GB" dirty="0"/>
          </a:p>
        </p:txBody>
      </p:sp>
      <p:sp>
        <p:nvSpPr>
          <p:cNvPr id="9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en-GB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EE1E5-14C2-4FE8-9E3D-678B29360F07}" type="slidenum">
              <a:rPr lang="en-GB" smtClean="0"/>
              <a:t>15</a:t>
            </a:fld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04800"/>
            <a:ext cx="835152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句子寫作框</a:t>
            </a:r>
            <a:endParaRPr lang="zh-HK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545297" y="795057"/>
            <a:ext cx="659569" cy="8764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5745" y="3520532"/>
            <a:ext cx="1615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輕輕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的白</a:t>
            </a:r>
            <a:endParaRPr lang="zh-HK" altLang="en-US" sz="2400" dirty="0"/>
          </a:p>
        </p:txBody>
      </p:sp>
      <p:sp>
        <p:nvSpPr>
          <p:cNvPr id="28" name="矩形 20"/>
          <p:cNvSpPr/>
          <p:nvPr/>
        </p:nvSpPr>
        <p:spPr>
          <a:xfrm>
            <a:off x="4095433" y="3397360"/>
            <a:ext cx="2795279" cy="704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慢慢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</a:t>
            </a:r>
            <a:r>
              <a:rPr lang="zh-TW" altLang="zh-TW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飄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來飄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去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zh-HK" altLang="en-US" sz="24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5744" y="4381583"/>
            <a:ext cx="1615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輕輕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的白</a:t>
            </a:r>
            <a:endParaRPr lang="zh-HK" alt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4156014" y="4321853"/>
            <a:ext cx="2160240" cy="461665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靜靜地躺</a:t>
            </a:r>
            <a:r>
              <a:rPr lang="zh-TW" altLang="en-US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着</a:t>
            </a:r>
            <a:r>
              <a:rPr lang="zh-TW" altLang="en-US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zh-HK" altLang="en-US" sz="24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04016" y="2199375"/>
            <a:ext cx="2448544" cy="30051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6604016" y="3520532"/>
            <a:ext cx="27363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像綿羊在散步。</a:t>
            </a:r>
            <a:endParaRPr lang="zh-HK" altLang="en-US" sz="26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44915" y="4121849"/>
            <a:ext cx="24482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像一隻小綿羊。</a:t>
            </a:r>
            <a:endParaRPr lang="zh-HK" altLang="en-US" sz="26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44915" y="4659579"/>
            <a:ext cx="2346686" cy="430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200" dirty="0" smtClean="0">
                <a:solidFill>
                  <a:srgbClr val="00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沉醉在睡夢中。</a:t>
            </a:r>
            <a:endParaRPr lang="zh-HK" altLang="en-US" sz="2200" dirty="0">
              <a:solidFill>
                <a:srgbClr val="0066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" name="Cloud Callout 20"/>
          <p:cNvSpPr/>
          <p:nvPr/>
        </p:nvSpPr>
        <p:spPr>
          <a:xfrm>
            <a:off x="1739148" y="5204488"/>
            <a:ext cx="5481320" cy="951232"/>
          </a:xfrm>
          <a:prstGeom prst="cloudCallout">
            <a:avLst>
              <a:gd name="adj1" fmla="val -44519"/>
              <a:gd name="adj2" fmla="val 5502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除了加入比喻句或擬人句外，還可以有</a:t>
            </a:r>
            <a:r>
              <a:rPr lang="zh-TW" altLang="en-US" sz="2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其他寫法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嗎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﹖</a:t>
            </a:r>
            <a:endParaRPr lang="zh-HK" altLang="en-US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1584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316254" y="1007861"/>
            <a:ext cx="2644867" cy="1206380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47675" lvl="1" defTabSz="1168400">
              <a:tabLst>
                <a:tab pos="1616075" algn="l"/>
              </a:tabLst>
              <a:defRPr/>
            </a:pPr>
            <a:r>
              <a:rPr lang="zh-TW" altLang="en-US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形容短語</a:t>
            </a:r>
            <a:endParaRPr lang="zh-TW" altLang="en-US" sz="24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1" name="Picture 6" descr="070802adj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8520">
            <a:off x="6472084" y="1228166"/>
            <a:ext cx="647348" cy="76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227535"/>
              </p:ext>
            </p:extLst>
          </p:nvPr>
        </p:nvGraphicFramePr>
        <p:xfrm>
          <a:off x="182880" y="2270971"/>
          <a:ext cx="8778241" cy="269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186">
                  <a:extLst>
                    <a:ext uri="{9D8B030D-6E8A-4147-A177-3AD203B41FA5}">
                      <a16:colId xmlns:a16="http://schemas.microsoft.com/office/drawing/2014/main" val="2281959649"/>
                    </a:ext>
                  </a:extLst>
                </a:gridCol>
                <a:gridCol w="1906185">
                  <a:extLst>
                    <a:ext uri="{9D8B030D-6E8A-4147-A177-3AD203B41FA5}">
                      <a16:colId xmlns:a16="http://schemas.microsoft.com/office/drawing/2014/main" val="2882070867"/>
                    </a:ext>
                  </a:extLst>
                </a:gridCol>
                <a:gridCol w="837500">
                  <a:extLst>
                    <a:ext uri="{9D8B030D-6E8A-4147-A177-3AD203B41FA5}">
                      <a16:colId xmlns:a16="http://schemas.microsoft.com/office/drawing/2014/main" val="3805953763"/>
                    </a:ext>
                  </a:extLst>
                </a:gridCol>
                <a:gridCol w="870169">
                  <a:extLst>
                    <a:ext uri="{9D8B030D-6E8A-4147-A177-3AD203B41FA5}">
                      <a16:colId xmlns:a16="http://schemas.microsoft.com/office/drawing/2014/main" val="1968788501"/>
                    </a:ext>
                  </a:extLst>
                </a:gridCol>
                <a:gridCol w="2468880">
                  <a:extLst>
                    <a:ext uri="{9D8B030D-6E8A-4147-A177-3AD203B41FA5}">
                      <a16:colId xmlns:a16="http://schemas.microsoft.com/office/drawing/2014/main" val="1516508017"/>
                    </a:ext>
                  </a:extLst>
                </a:gridCol>
                <a:gridCol w="2306321">
                  <a:extLst>
                    <a:ext uri="{9D8B030D-6E8A-4147-A177-3AD203B41FA5}">
                      <a16:colId xmlns:a16="http://schemas.microsoft.com/office/drawing/2014/main" val="1298916308"/>
                    </a:ext>
                  </a:extLst>
                </a:gridCol>
              </a:tblGrid>
              <a:tr h="103226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寫甚麼</a:t>
                      </a:r>
                      <a:endParaRPr lang="zh-HK" altLang="en-US" sz="20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HK" altLang="zh-HK" sz="2100" b="1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景物的外形</a:t>
                      </a:r>
                      <a:endParaRPr lang="zh-TW" altLang="zh-HK" sz="2100" b="1" kern="1200" dirty="0" smtClean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lang="en-US" altLang="zh-HK" sz="2100" b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zh-HK" altLang="zh-HK" sz="2100" b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顏色、形</a:t>
                      </a:r>
                      <a:r>
                        <a:rPr lang="zh-TW" altLang="zh-HK" sz="2100" b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狀</a:t>
                      </a:r>
                      <a:r>
                        <a:rPr lang="zh-HK" altLang="zh-HK" sz="2100" b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、大小、重量等</a:t>
                      </a:r>
                      <a:r>
                        <a:rPr lang="en-US" altLang="zh-HK" sz="2100" b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endParaRPr lang="zh-HK" altLang="en-US" sz="21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描寫對象</a:t>
                      </a:r>
                      <a:endParaRPr lang="zh-HK" altLang="en-US" sz="21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zh-HK" sz="2100" b="1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位</a:t>
                      </a:r>
                      <a:r>
                        <a:rPr lang="zh-TW" altLang="zh-HK" sz="2100" b="1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置</a:t>
                      </a:r>
                      <a:endParaRPr lang="en-US" altLang="zh-TW" sz="2100" b="1" kern="1200" dirty="0" smtClean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HK" altLang="zh-HK" sz="2100" b="1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景物的活</a:t>
                      </a:r>
                      <a:r>
                        <a:rPr lang="zh-TW" altLang="zh-HK" sz="2100" b="1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動</a:t>
                      </a:r>
                      <a:r>
                        <a:rPr lang="zh-HK" altLang="zh-HK" sz="2100" b="1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情</a:t>
                      </a:r>
                      <a:r>
                        <a:rPr lang="zh-TW" altLang="zh-HK" sz="2100" b="1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況</a:t>
                      </a:r>
                    </a:p>
                    <a:p>
                      <a:r>
                        <a:rPr lang="en-US" altLang="zh-TW" sz="2100" b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zh-HK" altLang="zh-HK" sz="2100" b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如：做甚麼</a:t>
                      </a:r>
                      <a:r>
                        <a:rPr lang="en-US" altLang="zh-TW" sz="2100" b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endParaRPr lang="zh-HK" altLang="en-US" sz="21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1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我的想像</a:t>
                      </a:r>
                      <a:r>
                        <a:rPr lang="en-US" altLang="zh-TW" sz="21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en-US" sz="21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感覺</a:t>
                      </a:r>
                    </a:p>
                    <a:p>
                      <a:r>
                        <a:rPr lang="zh-TW" altLang="en-US" sz="2100" b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如：像甚麼、</a:t>
                      </a:r>
                      <a:endParaRPr lang="en-US" altLang="zh-TW" sz="2100" b="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2100" b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美麗嗎</a:t>
                      </a:r>
                      <a:r>
                        <a:rPr lang="en-US" altLang="zh-TW" sz="2100" b="0" spc="-3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﹖</a:t>
                      </a:r>
                      <a:r>
                        <a:rPr lang="zh-TW" altLang="en-US" sz="2100" b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喜歡嗎</a:t>
                      </a:r>
                      <a:r>
                        <a:rPr lang="en-US" altLang="zh-TW" sz="2100" b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﹖</a:t>
                      </a:r>
                      <a:endParaRPr lang="zh-HK" altLang="en-US" sz="21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459685"/>
                  </a:ext>
                </a:extLst>
              </a:tr>
              <a:tr h="74654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HK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HK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zh-TW" sz="2400" dirty="0" smtClean="0">
                          <a:solidFill>
                            <a:srgbClr val="0066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雲</a:t>
                      </a:r>
                      <a:endParaRPr lang="zh-HK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在</a:t>
                      </a:r>
                      <a:endParaRPr lang="en-US" altLang="zh-TW" sz="240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天</a:t>
                      </a:r>
                      <a:r>
                        <a:rPr lang="zh-TW" altLang="en-US" sz="2400" kern="1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上</a:t>
                      </a:r>
                      <a:endParaRPr lang="zh-HK" altLang="en-US" sz="2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HK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HK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7587680"/>
                  </a:ext>
                </a:extLst>
              </a:tr>
              <a:tr h="69507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HK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HK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zh-TW" sz="2400" dirty="0" smtClean="0">
                          <a:solidFill>
                            <a:srgbClr val="0066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雲</a:t>
                      </a:r>
                      <a:endParaRPr lang="zh-HK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在</a:t>
                      </a:r>
                      <a:endParaRPr lang="en-US" altLang="zh-TW" sz="240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天</a:t>
                      </a:r>
                      <a:r>
                        <a:rPr lang="zh-TW" altLang="en-US" sz="2400" kern="1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上</a:t>
                      </a:r>
                      <a:endParaRPr lang="zh-HK" altLang="en-US" sz="2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HK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HK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2849028"/>
                  </a:ext>
                </a:extLst>
              </a:tr>
            </a:tbl>
          </a:graphicData>
        </a:graphic>
      </p:graphicFrame>
      <p:sp>
        <p:nvSpPr>
          <p:cNvPr id="8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602632" cy="365125"/>
          </a:xfrm>
        </p:spPr>
        <p:txBody>
          <a:bodyPr/>
          <a:lstStyle/>
          <a:p>
            <a:r>
              <a:rPr lang="zh-HK" altLang="en-US" smtClean="0"/>
              <a:t>單元三 描寫單元</a:t>
            </a:r>
            <a:r>
              <a:rPr lang="en-US" altLang="zh-HK" smtClean="0"/>
              <a:t>(</a:t>
            </a:r>
            <a:r>
              <a:rPr lang="zh-HK" altLang="en-US" smtClean="0"/>
              <a:t>景物</a:t>
            </a:r>
            <a:r>
              <a:rPr lang="en-US" altLang="zh-HK" smtClean="0"/>
              <a:t>)(</a:t>
            </a:r>
            <a:r>
              <a:rPr lang="zh-HK" altLang="en-US" smtClean="0"/>
              <a:t>寫作</a:t>
            </a:r>
            <a:r>
              <a:rPr lang="en-US" altLang="zh-HK" smtClean="0"/>
              <a:t>)</a:t>
            </a:r>
            <a:endParaRPr lang="en-GB" dirty="0"/>
          </a:p>
        </p:txBody>
      </p:sp>
      <p:sp>
        <p:nvSpPr>
          <p:cNvPr id="9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en-GB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EE1E5-14C2-4FE8-9E3D-678B29360F07}" type="slidenum">
              <a:rPr lang="en-GB" smtClean="0"/>
              <a:t>16</a:t>
            </a:fld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04800"/>
            <a:ext cx="835152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句子寫作框</a:t>
            </a:r>
            <a:endParaRPr lang="zh-HK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545297" y="795057"/>
            <a:ext cx="659569" cy="8764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5745" y="3591652"/>
            <a:ext cx="1615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輕輕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的白</a:t>
            </a:r>
            <a:endParaRPr lang="zh-HK" altLang="en-US" sz="2400" dirty="0"/>
          </a:p>
        </p:txBody>
      </p:sp>
      <p:sp>
        <p:nvSpPr>
          <p:cNvPr id="28" name="矩形 20"/>
          <p:cNvSpPr/>
          <p:nvPr/>
        </p:nvSpPr>
        <p:spPr>
          <a:xfrm>
            <a:off x="4095433" y="3468480"/>
            <a:ext cx="2795279" cy="704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慢慢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</a:t>
            </a:r>
            <a:r>
              <a:rPr lang="zh-TW" altLang="zh-TW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飄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來飄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去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zh-HK" altLang="en-US" sz="24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5744" y="4452703"/>
            <a:ext cx="1615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輕輕</a:t>
            </a:r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的白</a:t>
            </a:r>
            <a:endParaRPr lang="zh-HK" alt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4156014" y="4392973"/>
            <a:ext cx="2160240" cy="461665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靜靜地躺</a:t>
            </a:r>
            <a:r>
              <a:rPr lang="zh-TW" altLang="en-US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着</a:t>
            </a:r>
            <a:r>
              <a:rPr lang="zh-TW" altLang="en-US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zh-HK" altLang="en-US" sz="24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04016" y="2199374"/>
            <a:ext cx="2448544" cy="28806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6701273" y="3595317"/>
            <a:ext cx="2219207" cy="526144"/>
          </a:xfrm>
          <a:prstGeom prst="roundRect">
            <a:avLst>
              <a:gd name="adj" fmla="val 0"/>
            </a:avLst>
          </a:prstGeom>
          <a:solidFill>
            <a:srgbClr val="92D050"/>
          </a:solidFill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280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/>
              <a:t>十分好看。</a:t>
            </a:r>
            <a:endParaRPr lang="zh-HK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729918" y="4350219"/>
            <a:ext cx="2168113" cy="523220"/>
          </a:xfrm>
          <a:prstGeom prst="roundRect">
            <a:avLst>
              <a:gd name="adj" fmla="val 0"/>
            </a:avLst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可愛極了。</a:t>
            </a: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圓角矩形 12"/>
          <p:cNvSpPr/>
          <p:nvPr/>
        </p:nvSpPr>
        <p:spPr>
          <a:xfrm>
            <a:off x="597877" y="5152897"/>
            <a:ext cx="1979295" cy="7569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sz="2200" kern="1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五感、着色詞</a:t>
            </a:r>
            <a:r>
              <a:rPr lang="zh-TW" sz="2200" kern="100" dirty="0" smtClean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、形</a:t>
            </a:r>
            <a:r>
              <a:rPr lang="zh-TW" sz="2200" kern="1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sz="2200" kern="100" dirty="0" smtClean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名</a:t>
            </a:r>
            <a:r>
              <a:rPr lang="zh-TW" altLang="en-US" sz="22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等</a:t>
            </a:r>
            <a:endParaRPr lang="en-US" sz="2200" kern="10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9" name="圓角矩形 13"/>
          <p:cNvSpPr/>
          <p:nvPr/>
        </p:nvSpPr>
        <p:spPr>
          <a:xfrm>
            <a:off x="3955442" y="5183943"/>
            <a:ext cx="2543490" cy="7639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sz="22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形地動、動態描寫、</a:t>
            </a:r>
            <a:endParaRPr lang="en-US" sz="2200" kern="1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sz="22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靜態描寫等</a:t>
            </a:r>
            <a:endParaRPr lang="en-US" sz="2200" kern="1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4" name="圓角矩形 15"/>
          <p:cNvSpPr/>
          <p:nvPr/>
        </p:nvSpPr>
        <p:spPr>
          <a:xfrm>
            <a:off x="87972" y="5147234"/>
            <a:ext cx="366423" cy="7505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zh-TW" sz="2000" kern="100">
                <a:solidFill>
                  <a:srgbClr val="00000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如何寫</a:t>
            </a:r>
            <a:endParaRPr lang="en-US" kern="10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9" name="圓角矩形 13"/>
          <p:cNvSpPr/>
          <p:nvPr/>
        </p:nvSpPr>
        <p:spPr>
          <a:xfrm>
            <a:off x="6677686" y="5183943"/>
            <a:ext cx="2242794" cy="7639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altLang="en-US" sz="2200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修辭、</a:t>
            </a:r>
            <a:endParaRPr lang="en-US" altLang="zh-TW" sz="2200" kern="1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2200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形容短語</a:t>
            </a:r>
            <a:r>
              <a:rPr lang="zh-TW" altLang="en-US" sz="22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等</a:t>
            </a:r>
            <a:endParaRPr lang="en-US" sz="2200" kern="1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70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單元三 描寫單元</a:t>
            </a:r>
            <a:r>
              <a:rPr lang="en-US" altLang="zh-HK" smtClean="0"/>
              <a:t>(</a:t>
            </a:r>
            <a:r>
              <a:rPr lang="zh-HK" altLang="en-US" smtClean="0"/>
              <a:t>景物</a:t>
            </a:r>
            <a:r>
              <a:rPr lang="en-US" altLang="zh-HK" smtClean="0"/>
              <a:t>)(</a:t>
            </a:r>
            <a:r>
              <a:rPr lang="zh-HK" altLang="en-US" smtClean="0"/>
              <a:t>寫作</a:t>
            </a:r>
            <a:r>
              <a:rPr lang="en-US" altLang="zh-HK" smtClean="0"/>
              <a:t>)</a:t>
            </a:r>
            <a:endParaRPr lang="en-GB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en-GB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4555415" y="2151865"/>
            <a:ext cx="399557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圈起</a:t>
            </a:r>
            <a:r>
              <a:rPr lang="zh-HK" altLang="zh-HK" sz="2800" dirty="0"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描</a:t>
            </a:r>
            <a:r>
              <a:rPr lang="zh-TW" altLang="zh-HK" sz="2800" dirty="0"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寫</a:t>
            </a:r>
            <a:r>
              <a:rPr lang="zh-HK" altLang="zh-HK" sz="2800" dirty="0"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對</a:t>
            </a:r>
            <a:r>
              <a:rPr lang="zh-TW" altLang="zh-HK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象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2.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觀察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及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想像這景物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 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 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特別的地方。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zh-HK" altLang="en-US" sz="2800" dirty="0">
              <a:latin typeface="標楷體" panose="03000509000000000000" pitchFamily="65" charset="-12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3. </a:t>
            </a:r>
            <a:r>
              <a:rPr lang="zh-HK" altLang="zh-HK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按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寫作框的</a:t>
            </a:r>
            <a:r>
              <a:rPr lang="zh-HK" altLang="zh-HK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提示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豐富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  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句子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內容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EE1E5-14C2-4FE8-9E3D-678B29360F07}" type="slidenum">
              <a:rPr lang="en-GB" smtClean="0"/>
              <a:t>17</a:t>
            </a:fld>
            <a:endParaRPr lang="en-GB"/>
          </a:p>
        </p:txBody>
      </p:sp>
      <p:sp>
        <p:nvSpPr>
          <p:cNvPr id="9" name="圓角矩形圖說文字 8"/>
          <p:cNvSpPr/>
          <p:nvPr/>
        </p:nvSpPr>
        <p:spPr>
          <a:xfrm>
            <a:off x="3124200" y="237419"/>
            <a:ext cx="4707188" cy="910661"/>
          </a:xfrm>
          <a:prstGeom prst="wedgeRoundRectCallout">
            <a:avLst>
              <a:gd name="adj1" fmla="val 56084"/>
              <a:gd name="adj2" fmla="val 12075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1" hangingPunct="1">
              <a:defRPr/>
            </a:pPr>
            <a:r>
              <a:rPr lang="zh-TW" altLang="en-US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開始</a:t>
            </a:r>
            <a:r>
              <a:rPr lang="zh-TW" altLang="en-US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作句了</a:t>
            </a:r>
            <a:r>
              <a:rPr lang="en-US" altLang="zh-TW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lang="zh-TW" altLang="en-US" sz="4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圖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218" y="239338"/>
            <a:ext cx="1416381" cy="180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10796"/>
            <a:ext cx="3794140" cy="508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66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</a:rPr>
              <a:t>匯報與回饋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zh-TW" altLang="zh-HK" sz="3200" dirty="0" smtClean="0">
                <a:solidFill>
                  <a:schemeClr val="tx1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各</a:t>
            </a:r>
            <a:r>
              <a:rPr lang="zh-TW" altLang="zh-HK" sz="3200" dirty="0">
                <a:solidFill>
                  <a:schemeClr val="tx1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組輪流讀出</a:t>
            </a:r>
            <a:r>
              <a:rPr lang="zh-TW" altLang="zh-HK" sz="320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兩句</a:t>
            </a:r>
            <a:r>
              <a:rPr lang="zh-TW" altLang="en-US" sz="3200" dirty="0">
                <a:solidFill>
                  <a:schemeClr val="tx1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景物描寫的</a:t>
            </a:r>
            <a:r>
              <a:rPr lang="zh-TW" altLang="zh-HK" sz="3200" dirty="0" smtClean="0">
                <a:solidFill>
                  <a:schemeClr val="tx1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句子</a:t>
            </a:r>
            <a:r>
              <a:rPr lang="zh-TW" altLang="en-US" sz="3200" dirty="0" smtClean="0">
                <a:solidFill>
                  <a:schemeClr val="tx1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，並用心聆聽同學的意見。</a:t>
            </a:r>
            <a:endParaRPr lang="en-US" altLang="zh-TW" sz="3200" dirty="0" smtClean="0">
              <a:solidFill>
                <a:schemeClr val="tx1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zh-TW" altLang="en-US" sz="3200" dirty="0" smtClean="0">
                <a:solidFill>
                  <a:schemeClr val="tx1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這些意見或有助你自行修訂文句。</a:t>
            </a:r>
            <a:endParaRPr lang="en-US" altLang="zh-TW" sz="3200" dirty="0">
              <a:solidFill>
                <a:schemeClr val="tx1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HK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zh-TW" altLang="en-US" sz="3200" dirty="0" smtClean="0">
                <a:solidFill>
                  <a:schemeClr val="tx1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細心聆聽</a:t>
            </a:r>
            <a:r>
              <a:rPr lang="zh-TW" altLang="en-US" sz="3200" dirty="0">
                <a:solidFill>
                  <a:schemeClr val="tx1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同學的句子匯報，</a:t>
            </a:r>
            <a:r>
              <a:rPr lang="zh-TW" altLang="en-US" sz="3200" dirty="0" smtClean="0">
                <a:solidFill>
                  <a:schemeClr val="tx1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並根據以下問題評評同學的創作。</a:t>
            </a:r>
            <a:endParaRPr lang="zh-HK" altLang="en-US" sz="3200" dirty="0">
              <a:solidFill>
                <a:schemeClr val="tx1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單元三 描寫單元</a:t>
            </a:r>
            <a:r>
              <a:rPr lang="en-US" altLang="zh-HK" smtClean="0"/>
              <a:t>(</a:t>
            </a:r>
            <a:r>
              <a:rPr lang="zh-HK" altLang="en-US" smtClean="0"/>
              <a:t>景物</a:t>
            </a:r>
            <a:r>
              <a:rPr lang="en-US" altLang="zh-HK" smtClean="0"/>
              <a:t>)(</a:t>
            </a:r>
            <a:r>
              <a:rPr lang="zh-HK" altLang="en-US" smtClean="0"/>
              <a:t>寫作</a:t>
            </a:r>
            <a:r>
              <a:rPr lang="en-US" altLang="zh-HK" smtClean="0"/>
              <a:t>)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EE1E5-14C2-4FE8-9E3D-678B29360F07}" type="slidenum">
              <a:rPr lang="en-GB" smtClean="0"/>
              <a:t>18</a:t>
            </a:fld>
            <a:endParaRPr lang="en-GB"/>
          </a:p>
        </p:txBody>
      </p:sp>
      <p:sp>
        <p:nvSpPr>
          <p:cNvPr id="8" name="Rounded Rectangular Callout 7"/>
          <p:cNvSpPr/>
          <p:nvPr/>
        </p:nvSpPr>
        <p:spPr>
          <a:xfrm>
            <a:off x="4648200" y="3271521"/>
            <a:ext cx="4038600" cy="2316479"/>
          </a:xfrm>
          <a:prstGeom prst="wedgeRoundRectCallout">
            <a:avLst>
              <a:gd name="adj1" fmla="val 48972"/>
              <a:gd name="adj2" fmla="val 2853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r>
              <a:rPr lang="zh-TW" altLang="zh-HK" sz="2400" kern="100" dirty="0" smtClean="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你</a:t>
            </a:r>
            <a:r>
              <a:rPr lang="zh-TW" altLang="zh-HK" sz="2400" kern="100" dirty="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喜歡</a:t>
            </a:r>
            <a:r>
              <a:rPr lang="zh-TW" altLang="zh-HK" sz="2400" kern="100" dirty="0" smtClean="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這</a:t>
            </a:r>
            <a:r>
              <a:rPr lang="zh-TW" altLang="en-US" sz="2400" kern="100" dirty="0" smtClean="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句子</a:t>
            </a:r>
            <a:r>
              <a:rPr lang="zh-TW" altLang="zh-HK" sz="2400" kern="100" dirty="0" smtClean="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嗎</a:t>
            </a:r>
            <a:r>
              <a:rPr lang="en-US" altLang="zh-HK" sz="2400" kern="1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buFontTx/>
              <a:buAutoNum type="arabicPeriod"/>
            </a:pPr>
            <a:r>
              <a:rPr lang="zh-TW" altLang="zh-HK" sz="2400" kern="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句</a:t>
            </a:r>
            <a:r>
              <a:rPr lang="zh-TW" altLang="zh-HK" sz="2400" kern="100" dirty="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子的描述</a:t>
            </a:r>
            <a:r>
              <a:rPr lang="zh-HK" altLang="zh-HK" sz="2400" kern="100" dirty="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能讓你</a:t>
            </a:r>
            <a:r>
              <a:rPr lang="zh-TW" altLang="zh-HK" sz="2400" kern="100" dirty="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想像到同學所寫的景物嗎</a:t>
            </a:r>
            <a:r>
              <a:rPr lang="en-US" altLang="zh-HK" sz="2400" kern="1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buFontTx/>
              <a:buAutoNum type="arabicPeriod"/>
            </a:pPr>
            <a:r>
              <a:rPr lang="zh-TW" altLang="zh-HK" sz="2400" kern="100" dirty="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有沒有</a:t>
            </a:r>
            <a:r>
              <a:rPr lang="zh-HK" altLang="zh-HK" sz="2400" kern="100" dirty="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運</a:t>
            </a:r>
            <a:r>
              <a:rPr lang="zh-TW" altLang="zh-HK" sz="2400" kern="100" dirty="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用「形的名」、</a:t>
            </a:r>
            <a:r>
              <a:rPr lang="en-US" altLang="zh-TW" sz="2400" kern="100" dirty="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lang="zh-TW" altLang="zh-HK" sz="2400" kern="100" dirty="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「形地動」、比喻或擬人</a:t>
            </a:r>
            <a:r>
              <a:rPr lang="zh-TW" altLang="en-US" sz="2400" kern="100" dirty="0">
                <a:solidFill>
                  <a:schemeClr val="tx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法</a:t>
            </a:r>
            <a:r>
              <a:rPr lang="en-US" altLang="zh-HK" sz="2400" kern="1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?</a:t>
            </a:r>
            <a:endParaRPr lang="zh-TW" altLang="zh-HK" sz="2400" kern="1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04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353455"/>
              </p:ext>
            </p:extLst>
          </p:nvPr>
        </p:nvGraphicFramePr>
        <p:xfrm>
          <a:off x="182880" y="2291291"/>
          <a:ext cx="8778242" cy="2569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">
                  <a:extLst>
                    <a:ext uri="{9D8B030D-6E8A-4147-A177-3AD203B41FA5}">
                      <a16:colId xmlns:a16="http://schemas.microsoft.com/office/drawing/2014/main" val="2281959649"/>
                    </a:ext>
                  </a:extLst>
                </a:gridCol>
                <a:gridCol w="1818640">
                  <a:extLst>
                    <a:ext uri="{9D8B030D-6E8A-4147-A177-3AD203B41FA5}">
                      <a16:colId xmlns:a16="http://schemas.microsoft.com/office/drawing/2014/main" val="2882070867"/>
                    </a:ext>
                  </a:extLst>
                </a:gridCol>
                <a:gridCol w="746984">
                  <a:extLst>
                    <a:ext uri="{9D8B030D-6E8A-4147-A177-3AD203B41FA5}">
                      <a16:colId xmlns:a16="http://schemas.microsoft.com/office/drawing/2014/main" val="3805953763"/>
                    </a:ext>
                  </a:extLst>
                </a:gridCol>
                <a:gridCol w="848136">
                  <a:extLst>
                    <a:ext uri="{9D8B030D-6E8A-4147-A177-3AD203B41FA5}">
                      <a16:colId xmlns:a16="http://schemas.microsoft.com/office/drawing/2014/main" val="196878850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51650801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309319778"/>
                    </a:ext>
                  </a:extLst>
                </a:gridCol>
                <a:gridCol w="2656842">
                  <a:extLst>
                    <a:ext uri="{9D8B030D-6E8A-4147-A177-3AD203B41FA5}">
                      <a16:colId xmlns:a16="http://schemas.microsoft.com/office/drawing/2014/main" val="1298916308"/>
                    </a:ext>
                  </a:extLst>
                </a:gridCol>
              </a:tblGrid>
              <a:tr h="103226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寫甚麼</a:t>
                      </a:r>
                      <a:endParaRPr lang="zh-HK" altLang="en-US" sz="20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HK" altLang="zh-HK" sz="2100" b="1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景物的外形</a:t>
                      </a:r>
                      <a:endParaRPr lang="zh-TW" altLang="zh-HK" sz="2100" b="1" kern="1200" dirty="0" smtClean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lang="en-US" altLang="zh-HK" sz="2100" b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zh-HK" altLang="zh-HK" sz="2100" b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顏色、形</a:t>
                      </a:r>
                      <a:r>
                        <a:rPr lang="zh-TW" altLang="zh-HK" sz="2100" b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狀</a:t>
                      </a:r>
                      <a:r>
                        <a:rPr lang="zh-HK" altLang="zh-HK" sz="2100" b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、大小、重量等</a:t>
                      </a:r>
                      <a:r>
                        <a:rPr lang="en-US" altLang="zh-HK" sz="2100" b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endParaRPr lang="zh-HK" altLang="en-US" sz="21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描寫對象</a:t>
                      </a:r>
                      <a:endParaRPr lang="zh-HK" altLang="en-US" sz="21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zh-HK" sz="2100" b="1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位</a:t>
                      </a:r>
                      <a:r>
                        <a:rPr lang="zh-TW" altLang="zh-HK" sz="2100" b="1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置</a:t>
                      </a:r>
                      <a:endParaRPr lang="en-US" altLang="zh-TW" sz="2100" b="1" kern="1200" dirty="0" smtClean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HK" altLang="zh-HK" sz="2100" b="1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景物的活</a:t>
                      </a:r>
                      <a:r>
                        <a:rPr lang="zh-TW" altLang="zh-HK" sz="2100" b="1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動</a:t>
                      </a:r>
                      <a:r>
                        <a:rPr lang="zh-HK" altLang="zh-HK" sz="2100" b="1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情</a:t>
                      </a:r>
                      <a:r>
                        <a:rPr lang="zh-TW" altLang="zh-HK" sz="2100" b="1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況</a:t>
                      </a:r>
                    </a:p>
                    <a:p>
                      <a:r>
                        <a:rPr lang="en-US" altLang="zh-TW" sz="2100" b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zh-HK" altLang="zh-HK" sz="2100" b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如：做甚麼</a:t>
                      </a:r>
                      <a:r>
                        <a:rPr lang="en-US" altLang="zh-TW" sz="2100" b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endParaRPr lang="zh-HK" altLang="en-US" sz="21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HK" altLang="en-US" sz="21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1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我的想像</a:t>
                      </a:r>
                      <a:r>
                        <a:rPr lang="en-US" altLang="zh-TW" sz="21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en-US" sz="21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感覺</a:t>
                      </a:r>
                    </a:p>
                    <a:p>
                      <a:r>
                        <a:rPr lang="zh-TW" altLang="en-US" sz="2100" b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如：像甚麼、</a:t>
                      </a:r>
                      <a:endParaRPr lang="en-US" altLang="zh-TW" sz="2100" b="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2100" b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美麗嗎</a:t>
                      </a:r>
                      <a:r>
                        <a:rPr lang="en-US" altLang="zh-TW" sz="2100" b="0" spc="-3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﹖</a:t>
                      </a:r>
                      <a:r>
                        <a:rPr lang="zh-TW" altLang="en-US" sz="2100" b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喜歡嗎</a:t>
                      </a:r>
                      <a:r>
                        <a:rPr lang="en-US" altLang="zh-TW" sz="2100" b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﹖</a:t>
                      </a:r>
                      <a:endParaRPr lang="zh-HK" altLang="en-US" sz="21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459685"/>
                  </a:ext>
                </a:extLst>
              </a:tr>
              <a:tr h="74654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HK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HK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zh-TW" sz="2400" dirty="0" smtClean="0">
                          <a:solidFill>
                            <a:srgbClr val="0066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雲</a:t>
                      </a:r>
                      <a:endParaRPr lang="zh-HK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在</a:t>
                      </a:r>
                      <a:endParaRPr lang="en-US" altLang="zh-TW" sz="240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天</a:t>
                      </a:r>
                      <a:r>
                        <a:rPr lang="zh-TW" altLang="en-US" sz="2400" kern="1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上</a:t>
                      </a:r>
                      <a:endParaRPr lang="zh-HK" altLang="en-US" sz="2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HK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HK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HK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7587680"/>
                  </a:ext>
                </a:extLst>
              </a:tr>
              <a:tr h="695077">
                <a:tc>
                  <a:txBody>
                    <a:bodyPr/>
                    <a:lstStyle/>
                    <a:p>
                      <a:pPr algn="ctr"/>
                      <a:endParaRPr lang="zh-HK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HK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HK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HK" altLang="en-US" sz="2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HK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HK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HK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2849028"/>
                  </a:ext>
                </a:extLst>
              </a:tr>
            </a:tbl>
          </a:graphicData>
        </a:graphic>
      </p:graphicFrame>
      <p:sp>
        <p:nvSpPr>
          <p:cNvPr id="8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602632" cy="365125"/>
          </a:xfrm>
        </p:spPr>
        <p:txBody>
          <a:bodyPr/>
          <a:lstStyle/>
          <a:p>
            <a:r>
              <a:rPr lang="zh-HK" altLang="en-US" smtClean="0"/>
              <a:t>單元三 描寫單元</a:t>
            </a:r>
            <a:r>
              <a:rPr lang="en-US" altLang="zh-HK" smtClean="0"/>
              <a:t>(</a:t>
            </a:r>
            <a:r>
              <a:rPr lang="zh-HK" altLang="en-US" smtClean="0"/>
              <a:t>景物</a:t>
            </a:r>
            <a:r>
              <a:rPr lang="en-US" altLang="zh-HK" smtClean="0"/>
              <a:t>)(</a:t>
            </a:r>
            <a:r>
              <a:rPr lang="zh-HK" altLang="en-US" smtClean="0"/>
              <a:t>寫作</a:t>
            </a:r>
            <a:r>
              <a:rPr lang="en-US" altLang="zh-HK" smtClean="0"/>
              <a:t>)</a:t>
            </a:r>
            <a:endParaRPr lang="en-GB" dirty="0"/>
          </a:p>
        </p:txBody>
      </p:sp>
      <p:sp>
        <p:nvSpPr>
          <p:cNvPr id="9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en-GB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EE1E5-14C2-4FE8-9E3D-678B29360F07}" type="slidenum">
              <a:rPr lang="en-GB" smtClean="0"/>
              <a:t>19</a:t>
            </a:fld>
            <a:endParaRPr lang="en-GB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545297" y="795057"/>
            <a:ext cx="659569" cy="8764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5745" y="3520532"/>
            <a:ext cx="16152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輕輕</a:t>
            </a:r>
            <a:r>
              <a:rPr lang="zh-TW" altLang="en-US" sz="2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的白</a:t>
            </a:r>
            <a:endParaRPr lang="zh-HK" altLang="en-US" sz="2600" dirty="0"/>
          </a:p>
        </p:txBody>
      </p:sp>
      <p:sp>
        <p:nvSpPr>
          <p:cNvPr id="28" name="矩形 20"/>
          <p:cNvSpPr/>
          <p:nvPr/>
        </p:nvSpPr>
        <p:spPr>
          <a:xfrm>
            <a:off x="3997795" y="3414528"/>
            <a:ext cx="1773085" cy="704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慢慢</a:t>
            </a:r>
            <a:r>
              <a:rPr lang="zh-TW" altLang="en-US" sz="2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</a:t>
            </a:r>
            <a:endParaRPr lang="en-US" altLang="zh-TW" sz="24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2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飄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來飄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去</a:t>
            </a:r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zh-HK" altLang="en-US" sz="24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07694" y="3520532"/>
            <a:ext cx="240102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像綿羊在散步。</a:t>
            </a:r>
            <a:endParaRPr lang="zh-HK" altLang="en-US" sz="26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矩形 1"/>
          <p:cNvSpPr/>
          <p:nvPr/>
        </p:nvSpPr>
        <p:spPr>
          <a:xfrm>
            <a:off x="3633281" y="212060"/>
            <a:ext cx="18774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小總結</a:t>
            </a:r>
            <a:endParaRPr lang="zh-HK" altLang="en-US" sz="4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副標題 7"/>
          <p:cNvSpPr txBox="1">
            <a:spLocks/>
          </p:cNvSpPr>
          <p:nvPr/>
        </p:nvSpPr>
        <p:spPr bwMode="auto">
          <a:xfrm>
            <a:off x="768257" y="943494"/>
            <a:ext cx="6377796" cy="1183117"/>
          </a:xfrm>
          <a:prstGeom prst="wedgeRoundRectCallout">
            <a:avLst>
              <a:gd name="adj1" fmla="val 52849"/>
              <a:gd name="adj2" fmla="val -3409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5pPr>
            <a:lvl6pPr marL="2514600" indent="-228600" algn="ctr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6pPr>
            <a:lvl7pPr marL="2971800" indent="-228600" algn="ctr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7pPr>
            <a:lvl8pPr marL="3429000" indent="-228600" algn="ctr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8pPr>
            <a:lvl9pPr marL="3886200" indent="-228600" algn="ctr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9pPr>
          </a:lstStyle>
          <a:p>
            <a:pPr algn="l" eaLnBrk="1" hangingPunct="1">
              <a:buNone/>
              <a:defRPr/>
            </a:pPr>
            <a:r>
              <a:rPr lang="zh-TW" altLang="en-US" dirty="0">
                <a:solidFill>
                  <a:srgbClr val="000000"/>
                </a:solidFill>
              </a:rPr>
              <a:t>描寫景物時</a:t>
            </a:r>
            <a:r>
              <a:rPr lang="zh-TW" altLang="en-US" dirty="0" smtClean="0">
                <a:solidFill>
                  <a:srgbClr val="000000"/>
                </a:solidFill>
              </a:rPr>
              <a:t>，</a:t>
            </a:r>
            <a:r>
              <a:rPr lang="zh-TW" altLang="en-US" dirty="0">
                <a:solidFill>
                  <a:srgbClr val="000000"/>
                </a:solidFill>
              </a:rPr>
              <a:t>我們可以</a:t>
            </a:r>
            <a:r>
              <a:rPr lang="zh-TW" altLang="en-US" dirty="0" smtClean="0">
                <a:solidFill>
                  <a:srgbClr val="000000"/>
                </a:solidFill>
              </a:rPr>
              <a:t>運用</a:t>
            </a:r>
            <a:r>
              <a:rPr lang="zh-TW" altLang="en-US" b="1" dirty="0" smtClean="0">
                <a:solidFill>
                  <a:srgbClr val="7030A0"/>
                </a:solidFill>
              </a:rPr>
              <a:t>句子</a:t>
            </a:r>
            <a:r>
              <a:rPr lang="zh-TW" altLang="en-US" b="1" dirty="0">
                <a:solidFill>
                  <a:srgbClr val="7030A0"/>
                </a:solidFill>
              </a:rPr>
              <a:t>寫作</a:t>
            </a:r>
            <a:r>
              <a:rPr lang="zh-TW" altLang="en-US" b="1" dirty="0" smtClean="0">
                <a:solidFill>
                  <a:srgbClr val="7030A0"/>
                </a:solidFill>
              </a:rPr>
              <a:t>框</a:t>
            </a:r>
            <a:r>
              <a:rPr lang="zh-TW" altLang="en-US" dirty="0" smtClean="0">
                <a:solidFill>
                  <a:srgbClr val="000000"/>
                </a:solidFill>
              </a:rPr>
              <a:t>來構思及組織內容。</a:t>
            </a:r>
            <a:endParaRPr lang="en-US" altLang="zh-TW" dirty="0">
              <a:solidFill>
                <a:srgbClr val="000000"/>
              </a:solidFill>
            </a:endParaRPr>
          </a:p>
        </p:txBody>
      </p:sp>
      <p:pic>
        <p:nvPicPr>
          <p:cNvPr id="25" name="圖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712" y="142631"/>
            <a:ext cx="1416381" cy="180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04883" y="3431213"/>
            <a:ext cx="2403837" cy="704450"/>
          </a:xfrm>
          <a:prstGeom prst="rect">
            <a:avLst/>
          </a:prstGeom>
          <a:solidFill>
            <a:srgbClr val="EEE8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6" name="Rectangle 25"/>
          <p:cNvSpPr/>
          <p:nvPr/>
        </p:nvSpPr>
        <p:spPr>
          <a:xfrm>
            <a:off x="2486267" y="3414528"/>
            <a:ext cx="573566" cy="704450"/>
          </a:xfrm>
          <a:prstGeom prst="rect">
            <a:avLst/>
          </a:prstGeom>
          <a:solidFill>
            <a:srgbClr val="EEE8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7" name="Rectangle 26"/>
          <p:cNvSpPr/>
          <p:nvPr/>
        </p:nvSpPr>
        <p:spPr>
          <a:xfrm>
            <a:off x="636985" y="3414528"/>
            <a:ext cx="1615231" cy="704450"/>
          </a:xfrm>
          <a:prstGeom prst="rect">
            <a:avLst/>
          </a:prstGeom>
          <a:solidFill>
            <a:srgbClr val="EEE8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9" name="Rectangle 28"/>
          <p:cNvSpPr/>
          <p:nvPr/>
        </p:nvSpPr>
        <p:spPr>
          <a:xfrm>
            <a:off x="4076721" y="3430718"/>
            <a:ext cx="1615231" cy="704450"/>
          </a:xfrm>
          <a:prstGeom prst="rect">
            <a:avLst/>
          </a:prstGeom>
          <a:solidFill>
            <a:srgbClr val="EEE8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2" name="Rectangle 31"/>
          <p:cNvSpPr/>
          <p:nvPr/>
        </p:nvSpPr>
        <p:spPr>
          <a:xfrm>
            <a:off x="3212238" y="3414528"/>
            <a:ext cx="633155" cy="704450"/>
          </a:xfrm>
          <a:prstGeom prst="rect">
            <a:avLst/>
          </a:prstGeom>
          <a:solidFill>
            <a:srgbClr val="EEE8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4" name="雲朵形圖說文字 3"/>
          <p:cNvSpPr/>
          <p:nvPr/>
        </p:nvSpPr>
        <p:spPr>
          <a:xfrm>
            <a:off x="2875081" y="4151358"/>
            <a:ext cx="2992882" cy="760797"/>
          </a:xfrm>
          <a:prstGeom prst="cloudCallout">
            <a:avLst>
              <a:gd name="adj1" fmla="val -21420"/>
              <a:gd name="adj2" fmla="val 9128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天上的雲</a:t>
            </a:r>
            <a:endParaRPr lang="zh-HK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圓角矩形 12"/>
          <p:cNvSpPr/>
          <p:nvPr/>
        </p:nvSpPr>
        <p:spPr>
          <a:xfrm>
            <a:off x="597877" y="5152897"/>
            <a:ext cx="1979295" cy="7569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sz="2200" kern="1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五感、着色詞</a:t>
            </a:r>
            <a:r>
              <a:rPr lang="zh-TW" sz="2200" kern="100" dirty="0" smtClean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、形</a:t>
            </a:r>
            <a:r>
              <a:rPr lang="zh-TW" sz="2200" kern="1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sz="2200" kern="100" dirty="0" smtClean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名</a:t>
            </a:r>
            <a:r>
              <a:rPr lang="zh-TW" altLang="en-US" sz="22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等</a:t>
            </a:r>
            <a:endParaRPr lang="en-US" sz="2200" kern="10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1" name="圓角矩形 13"/>
          <p:cNvSpPr/>
          <p:nvPr/>
        </p:nvSpPr>
        <p:spPr>
          <a:xfrm>
            <a:off x="3742082" y="5183943"/>
            <a:ext cx="2543490" cy="7639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sz="22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形地動、動態描寫、</a:t>
            </a:r>
            <a:endParaRPr lang="en-US" sz="2200" kern="1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sz="22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靜態描寫等</a:t>
            </a:r>
            <a:endParaRPr lang="en-US" sz="2200" kern="1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2" name="圓角矩形 15"/>
          <p:cNvSpPr/>
          <p:nvPr/>
        </p:nvSpPr>
        <p:spPr>
          <a:xfrm>
            <a:off x="87972" y="5147234"/>
            <a:ext cx="366423" cy="7505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zh-TW" sz="2000" kern="100">
                <a:solidFill>
                  <a:srgbClr val="00000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如何寫</a:t>
            </a:r>
            <a:endParaRPr lang="en-US" kern="10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3" name="圓角矩形 13"/>
          <p:cNvSpPr/>
          <p:nvPr/>
        </p:nvSpPr>
        <p:spPr>
          <a:xfrm>
            <a:off x="6494806" y="5183943"/>
            <a:ext cx="2242794" cy="7639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altLang="en-US" sz="2200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修辭、</a:t>
            </a:r>
            <a:endParaRPr lang="en-US" altLang="zh-TW" sz="2200" kern="1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2200" kern="1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形容短語</a:t>
            </a:r>
            <a:r>
              <a:rPr lang="zh-TW" altLang="en-US" sz="22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等</a:t>
            </a:r>
            <a:endParaRPr lang="en-US" sz="2200" kern="1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3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" grpId="0" animBg="1"/>
      <p:bldP spid="27" grpId="0" animBg="1"/>
      <p:bldP spid="29" grpId="0" animBg="1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602632" cy="365125"/>
          </a:xfrm>
        </p:spPr>
        <p:txBody>
          <a:bodyPr/>
          <a:lstStyle/>
          <a:p>
            <a:r>
              <a:rPr lang="zh-HK" altLang="en-US" smtClean="0"/>
              <a:t>單元三 描寫單元</a:t>
            </a:r>
            <a:r>
              <a:rPr lang="en-US" altLang="zh-HK" smtClean="0"/>
              <a:t>(</a:t>
            </a:r>
            <a:r>
              <a:rPr lang="zh-HK" altLang="en-US" smtClean="0"/>
              <a:t>景物</a:t>
            </a:r>
            <a:r>
              <a:rPr lang="en-US" altLang="zh-HK" smtClean="0"/>
              <a:t>)(</a:t>
            </a:r>
            <a:r>
              <a:rPr lang="zh-HK" altLang="en-US" smtClean="0"/>
              <a:t>寫作</a:t>
            </a:r>
            <a:r>
              <a:rPr lang="en-US" altLang="zh-HK" smtClean="0"/>
              <a:t>)</a:t>
            </a:r>
            <a:endParaRPr lang="en-GB" dirty="0"/>
          </a:p>
        </p:txBody>
      </p:sp>
      <p:sp>
        <p:nvSpPr>
          <p:cNvPr id="21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en-GB" dirty="0"/>
          </a:p>
        </p:txBody>
      </p:sp>
      <p:sp>
        <p:nvSpPr>
          <p:cNvPr id="2" name="雲朵形圖說文字 1"/>
          <p:cNvSpPr/>
          <p:nvPr/>
        </p:nvSpPr>
        <p:spPr>
          <a:xfrm>
            <a:off x="1253624" y="476952"/>
            <a:ext cx="7263683" cy="1725283"/>
          </a:xfrm>
          <a:prstGeom prst="cloudCallout">
            <a:avLst>
              <a:gd name="adj1" fmla="val -57174"/>
              <a:gd name="adj2" fmla="val 2950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我們可以</a:t>
            </a:r>
            <a:r>
              <a:rPr lang="zh-TW" altLang="en-US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運用甚麼方法來描寫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景物呢？</a:t>
            </a:r>
            <a:endParaRPr lang="en-US" altLang="zh-TW" sz="32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899542" y="2482336"/>
            <a:ext cx="7147178" cy="3606492"/>
            <a:chOff x="899542" y="2482336"/>
            <a:chExt cx="7022592" cy="3681796"/>
          </a:xfrm>
        </p:grpSpPr>
        <p:sp>
          <p:nvSpPr>
            <p:cNvPr id="11" name="副標題 7"/>
            <p:cNvSpPr txBox="1">
              <a:spLocks/>
            </p:cNvSpPr>
            <p:nvPr/>
          </p:nvSpPr>
          <p:spPr bwMode="auto">
            <a:xfrm>
              <a:off x="899542" y="2482336"/>
              <a:ext cx="7022592" cy="3681796"/>
            </a:xfrm>
            <a:prstGeom prst="wedgeRoundRectCallout">
              <a:avLst>
                <a:gd name="adj1" fmla="val 58737"/>
                <a:gd name="adj2" fmla="val 6561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+mn-cs"/>
                </a:defRPr>
              </a:lvl1pPr>
              <a:lvl2pPr marL="742950" indent="-28575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+mn-cs"/>
                </a:defRPr>
              </a:lvl2pPr>
              <a:lvl3pPr marL="1143000" indent="-22860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+mn-cs"/>
                </a:defRPr>
              </a:lvl3pPr>
              <a:lvl4pPr marL="1600200" indent="-22860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+mn-cs"/>
                </a:defRPr>
              </a:lvl4pPr>
              <a:lvl5pPr marL="2057400" indent="-22860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+mn-cs"/>
                </a:defRPr>
              </a:lvl5pPr>
              <a:lvl6pPr marL="2514600" indent="-228600" algn="ctr" defTabSz="914400" rtl="0" eaLnBrk="0" fontAlgn="base" latinLnBrk="0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+mn-cs"/>
                </a:defRPr>
              </a:lvl6pPr>
              <a:lvl7pPr marL="2971800" indent="-228600" algn="ctr" defTabSz="914400" rtl="0" eaLnBrk="0" fontAlgn="base" latinLnBrk="0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+mn-cs"/>
                </a:defRPr>
              </a:lvl7pPr>
              <a:lvl8pPr marL="3429000" indent="-228600" algn="ctr" defTabSz="914400" rtl="0" eaLnBrk="0" fontAlgn="base" latinLnBrk="0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+mn-cs"/>
                </a:defRPr>
              </a:lvl8pPr>
              <a:lvl9pPr marL="3886200" indent="-228600" algn="ctr" defTabSz="914400" rtl="0" eaLnBrk="0" fontAlgn="base" latinLnBrk="0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+mn-cs"/>
                </a:defRPr>
              </a:lvl9pPr>
            </a:lstStyle>
            <a:p>
              <a:pPr algn="l" eaLnBrk="1" hangingPunct="1">
                <a:buNone/>
                <a:defRPr/>
              </a:pPr>
              <a:r>
                <a:rPr lang="zh-TW" altLang="en-US" sz="3600" dirty="0">
                  <a:solidFill>
                    <a:srgbClr val="000000"/>
                  </a:solidFill>
                </a:rPr>
                <a:t>我們可以運用以下的描寫方法：</a:t>
              </a:r>
              <a:endParaRPr lang="en-US" altLang="zh-TW" sz="3600" dirty="0">
                <a:solidFill>
                  <a:srgbClr val="000000"/>
                </a:solidFill>
              </a:endParaRPr>
            </a:p>
            <a:p>
              <a:pPr marL="342900" indent="-342900" algn="l" eaLnBrk="1" hangingPunct="1">
                <a:lnSpc>
                  <a:spcPct val="150000"/>
                </a:lnSpc>
                <a:defRPr/>
              </a:pPr>
              <a:r>
                <a:rPr lang="zh-TW" altLang="en-US" sz="3600" dirty="0">
                  <a:solidFill>
                    <a:srgbClr val="000000"/>
                  </a:solidFill>
                </a:rPr>
                <a:t>五</a:t>
              </a:r>
              <a:r>
                <a:rPr lang="zh-TW" altLang="en-US" sz="3600" dirty="0" smtClean="0">
                  <a:solidFill>
                    <a:srgbClr val="000000"/>
                  </a:solidFill>
                </a:rPr>
                <a:t>感</a:t>
              </a:r>
              <a:endParaRPr lang="en-US" altLang="zh-TW" sz="3600" dirty="0">
                <a:solidFill>
                  <a:srgbClr val="000000"/>
                </a:solidFill>
              </a:endParaRPr>
            </a:p>
            <a:p>
              <a:pPr marL="342900" indent="-342900" algn="l" eaLnBrk="1" hangingPunct="1">
                <a:lnSpc>
                  <a:spcPct val="150000"/>
                </a:lnSpc>
                <a:defRPr/>
              </a:pPr>
              <a:r>
                <a:rPr lang="zh-TW" altLang="en-US" sz="3600" dirty="0">
                  <a:solidFill>
                    <a:srgbClr val="000000"/>
                  </a:solidFill>
                </a:rPr>
                <a:t>動態</a:t>
              </a:r>
              <a:r>
                <a:rPr lang="zh-TW" altLang="en-US" sz="3600" dirty="0" smtClean="0">
                  <a:solidFill>
                    <a:srgbClr val="000000"/>
                  </a:solidFill>
                </a:rPr>
                <a:t>描寫       、</a:t>
              </a:r>
              <a:r>
                <a:rPr lang="zh-TW" altLang="en-US" sz="3600" dirty="0">
                  <a:solidFill>
                    <a:srgbClr val="000000"/>
                  </a:solidFill>
                </a:rPr>
                <a:t>靜態描寫</a:t>
              </a:r>
              <a:endParaRPr lang="en-US" altLang="zh-TW" sz="3600" dirty="0">
                <a:solidFill>
                  <a:srgbClr val="000000"/>
                </a:solidFill>
              </a:endParaRPr>
            </a:p>
            <a:p>
              <a:pPr marL="342900" indent="-342900" algn="l" eaLnBrk="1" hangingPunct="1">
                <a:lnSpc>
                  <a:spcPct val="150000"/>
                </a:lnSpc>
                <a:defRPr/>
              </a:pPr>
              <a:r>
                <a:rPr lang="zh-TW" altLang="en-US" sz="3600" dirty="0">
                  <a:solidFill>
                    <a:srgbClr val="000000"/>
                  </a:solidFill>
                </a:rPr>
                <a:t>擬人、比喻</a:t>
              </a:r>
              <a:endParaRPr lang="en-US" altLang="zh-TW" sz="3600" dirty="0">
                <a:solidFill>
                  <a:srgbClr val="000000"/>
                </a:solidFill>
              </a:endParaRPr>
            </a:p>
          </p:txBody>
        </p:sp>
        <p:pic>
          <p:nvPicPr>
            <p:cNvPr id="22" name="圖片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6836" y="4154115"/>
              <a:ext cx="975790" cy="900299"/>
            </a:xfrm>
            <a:prstGeom prst="rect">
              <a:avLst/>
            </a:prstGeom>
          </p:spPr>
        </p:pic>
        <p:grpSp>
          <p:nvGrpSpPr>
            <p:cNvPr id="23" name="群組 22"/>
            <p:cNvGrpSpPr/>
            <p:nvPr/>
          </p:nvGrpSpPr>
          <p:grpSpPr>
            <a:xfrm>
              <a:off x="2690903" y="3458652"/>
              <a:ext cx="2526556" cy="589316"/>
              <a:chOff x="0" y="0"/>
              <a:chExt cx="2195093" cy="459740"/>
            </a:xfrm>
          </p:grpSpPr>
          <p:pic>
            <p:nvPicPr>
              <p:cNvPr id="24" name="Picture 5" descr="symbol_eye_makeup_brown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454648">
                <a:off x="0" y="80467"/>
                <a:ext cx="363855" cy="215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" name="Picture 2" descr="mouth iconçåçæå°çµæ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6345" y="18288"/>
                <a:ext cx="383540" cy="3886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6" descr="ç¸éåç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8406" y="18288"/>
                <a:ext cx="385445" cy="3905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8" descr="nose clipart pngçåçæå°çµæ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2300" y="36576"/>
                <a:ext cx="266065" cy="3613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10" descr="body icon pngçåçæå°çµæ"/>
              <p:cNvPicPr>
                <a:picLocks noChangeAspect="1"/>
              </p:cNvPicPr>
              <p:nvPr/>
            </p:nvPicPr>
            <p:blipFill rotWithShape="1">
              <a:blip r:embed="rId8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893" r="28206"/>
              <a:stretch/>
            </p:blipFill>
            <p:spPr bwMode="auto">
              <a:xfrm>
                <a:off x="1953158" y="0"/>
                <a:ext cx="241935" cy="459740"/>
              </a:xfrm>
              <a:prstGeom prst="rect">
                <a:avLst/>
              </a:prstGeom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3" name="圖片 3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0222" y="4172464"/>
              <a:ext cx="933594" cy="904289"/>
            </a:xfrm>
            <a:prstGeom prst="rect">
              <a:avLst/>
            </a:prstGeom>
          </p:spPr>
        </p:pic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EE1E5-14C2-4FE8-9E3D-678B29360F0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85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HK" altLang="en-US" smtClean="0"/>
              <a:t>單元三 描寫單元</a:t>
            </a:r>
            <a:r>
              <a:rPr lang="en-US" altLang="zh-HK" smtClean="0"/>
              <a:t>(</a:t>
            </a:r>
            <a:r>
              <a:rPr lang="zh-HK" altLang="en-US" smtClean="0"/>
              <a:t>景物</a:t>
            </a:r>
            <a:r>
              <a:rPr lang="en-US" altLang="zh-HK" smtClean="0"/>
              <a:t>)(</a:t>
            </a:r>
            <a:r>
              <a:rPr lang="zh-HK" altLang="en-US" smtClean="0"/>
              <a:t>寫作</a:t>
            </a:r>
            <a:r>
              <a:rPr lang="en-US" altLang="zh-HK" smtClean="0"/>
              <a:t>)</a:t>
            </a:r>
            <a:endParaRPr lang="en-GB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192" y="1504954"/>
            <a:ext cx="6709616" cy="47231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副標題 7"/>
          <p:cNvSpPr txBox="1">
            <a:spLocks/>
          </p:cNvSpPr>
          <p:nvPr/>
        </p:nvSpPr>
        <p:spPr bwMode="auto">
          <a:xfrm>
            <a:off x="1758516" y="452648"/>
            <a:ext cx="5391709" cy="924027"/>
          </a:xfrm>
          <a:prstGeom prst="wedgeRoundRectCallout">
            <a:avLst>
              <a:gd name="adj1" fmla="val -57359"/>
              <a:gd name="adj2" fmla="val -3208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5pPr>
            <a:lvl6pPr marL="2514600" indent="-228600" algn="ctr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6pPr>
            <a:lvl7pPr marL="2971800" indent="-228600" algn="ctr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7pPr>
            <a:lvl8pPr marL="3429000" indent="-228600" algn="ctr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8pPr>
            <a:lvl9pPr marL="3886200" indent="-228600" algn="ctr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9pPr>
          </a:lstStyle>
          <a:p>
            <a:pPr algn="l" eaLnBrk="1" hangingPunct="1">
              <a:buNone/>
              <a:defRPr/>
            </a:pPr>
            <a:r>
              <a:rPr lang="zh-TW" altLang="en-US" sz="2800" dirty="0" smtClean="0">
                <a:solidFill>
                  <a:srgbClr val="000000"/>
                </a:solidFill>
              </a:rPr>
              <a:t>讓我們一起描寫美麗</a:t>
            </a:r>
            <a:r>
              <a:rPr lang="zh-TW" altLang="en-US" sz="2800" dirty="0">
                <a:solidFill>
                  <a:srgbClr val="000000"/>
                </a:solidFill>
              </a:rPr>
              <a:t>的</a:t>
            </a:r>
            <a:r>
              <a:rPr lang="zh-TW" altLang="zh-HK" sz="2800" dirty="0" smtClean="0"/>
              <a:t>郊外</a:t>
            </a:r>
            <a:r>
              <a:rPr lang="zh-TW" altLang="en-US" sz="2800" dirty="0" smtClean="0">
                <a:solidFill>
                  <a:srgbClr val="000000"/>
                </a:solidFill>
              </a:rPr>
              <a:t>吧</a:t>
            </a:r>
            <a:r>
              <a:rPr lang="zh-TW" altLang="en-US" sz="2800" dirty="0">
                <a:solidFill>
                  <a:srgbClr val="000000"/>
                </a:solidFill>
              </a:rPr>
              <a:t>！</a:t>
            </a:r>
            <a:endParaRPr lang="en-US" altLang="zh-TW" sz="2800" dirty="0">
              <a:solidFill>
                <a:srgbClr val="000000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EE1E5-14C2-4FE8-9E3D-678B29360F0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04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26" y="1938168"/>
            <a:ext cx="5890169" cy="4257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副標題 7"/>
          <p:cNvSpPr txBox="1">
            <a:spLocks/>
          </p:cNvSpPr>
          <p:nvPr/>
        </p:nvSpPr>
        <p:spPr bwMode="auto">
          <a:xfrm>
            <a:off x="6492240" y="1990170"/>
            <a:ext cx="2594698" cy="1526297"/>
          </a:xfrm>
          <a:prstGeom prst="wedgeRoundRectCallout">
            <a:avLst>
              <a:gd name="adj1" fmla="val -16851"/>
              <a:gd name="adj2" fmla="val 7947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5pPr>
            <a:lvl6pPr marL="2514600" indent="-228600" algn="ctr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6pPr>
            <a:lvl7pPr marL="2971800" indent="-228600" algn="ctr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7pPr>
            <a:lvl8pPr marL="3429000" indent="-228600" algn="ctr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8pPr>
            <a:lvl9pPr marL="3886200" indent="-228600" algn="ctr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9pPr>
          </a:lstStyle>
          <a:p>
            <a:pPr algn="l" eaLnBrk="1" hangingPunct="1">
              <a:buNone/>
              <a:defRPr/>
            </a:pPr>
            <a:r>
              <a:rPr lang="zh-TW" altLang="en-US" sz="2800" dirty="0" smtClean="0">
                <a:solidFill>
                  <a:srgbClr val="000000"/>
                </a:solidFill>
              </a:rPr>
              <a:t>如何豐富內容，擴寫成句子呢</a:t>
            </a:r>
            <a:r>
              <a:rPr lang="zh-TW" altLang="en-US" sz="2800" dirty="0">
                <a:solidFill>
                  <a:srgbClr val="000000"/>
                </a:solidFill>
              </a:rPr>
              <a:t>？</a:t>
            </a:r>
            <a:endParaRPr lang="en-US" altLang="zh-TW" sz="2800" dirty="0">
              <a:solidFill>
                <a:srgbClr val="000000"/>
              </a:solidFill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1486266" y="1511623"/>
            <a:ext cx="2120533" cy="1646235"/>
            <a:chOff x="1427163" y="1640182"/>
            <a:chExt cx="1855584" cy="1396010"/>
          </a:xfrm>
        </p:grpSpPr>
        <p:sp>
          <p:nvSpPr>
            <p:cNvPr id="11" name="橢圓 10"/>
            <p:cNvSpPr/>
            <p:nvPr/>
          </p:nvSpPr>
          <p:spPr>
            <a:xfrm>
              <a:off x="1427163" y="1912596"/>
              <a:ext cx="1855584" cy="1123596"/>
            </a:xfrm>
            <a:prstGeom prst="ellipse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006600"/>
                </a:solidFill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1534358" y="1640182"/>
              <a:ext cx="1192878" cy="39149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sz="2400" b="1" dirty="0">
                  <a:solidFill>
                    <a:srgbClr val="006600"/>
                  </a:solidFill>
                </a:rPr>
                <a:t>1</a:t>
              </a:r>
              <a:endParaRPr lang="zh-HK" altLang="en-US" sz="2400" b="1" dirty="0">
                <a:solidFill>
                  <a:srgbClr val="006600"/>
                </a:solidFill>
              </a:endParaRPr>
            </a:p>
          </p:txBody>
        </p:sp>
      </p:grpSp>
      <p:sp>
        <p:nvSpPr>
          <p:cNvPr id="12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602632" cy="365125"/>
          </a:xfrm>
        </p:spPr>
        <p:txBody>
          <a:bodyPr/>
          <a:lstStyle/>
          <a:p>
            <a:r>
              <a:rPr lang="zh-HK" altLang="en-US" smtClean="0"/>
              <a:t>單元三 描寫單元</a:t>
            </a:r>
            <a:r>
              <a:rPr lang="en-US" altLang="zh-HK" smtClean="0"/>
              <a:t>(</a:t>
            </a:r>
            <a:r>
              <a:rPr lang="zh-HK" altLang="en-US" smtClean="0"/>
              <a:t>景物</a:t>
            </a:r>
            <a:r>
              <a:rPr lang="en-US" altLang="zh-HK" smtClean="0"/>
              <a:t>)(</a:t>
            </a:r>
            <a:r>
              <a:rPr lang="zh-HK" altLang="en-US" smtClean="0"/>
              <a:t>寫作</a:t>
            </a:r>
            <a:r>
              <a:rPr lang="en-US" altLang="zh-HK" smtClean="0"/>
              <a:t>)</a:t>
            </a:r>
            <a:endParaRPr lang="en-GB" dirty="0"/>
          </a:p>
        </p:txBody>
      </p:sp>
      <p:sp>
        <p:nvSpPr>
          <p:cNvPr id="14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en-GB" dirty="0"/>
          </a:p>
        </p:txBody>
      </p:sp>
      <p:pic>
        <p:nvPicPr>
          <p:cNvPr id="16" name="Picture 6" descr="070802adj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8520">
            <a:off x="6646352" y="3949844"/>
            <a:ext cx="1792791" cy="144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雲朵形圖說文字 3"/>
          <p:cNvSpPr/>
          <p:nvPr/>
        </p:nvSpPr>
        <p:spPr>
          <a:xfrm>
            <a:off x="2716624" y="427550"/>
            <a:ext cx="4826123" cy="1075088"/>
          </a:xfrm>
          <a:prstGeom prst="cloudCallout">
            <a:avLst>
              <a:gd name="adj1" fmla="val -36436"/>
              <a:gd name="adj2" fmla="val 83513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天上的雲</a:t>
            </a:r>
            <a:endParaRPr lang="zh-HK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EE1E5-14C2-4FE8-9E3D-678B29360F0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79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87" y="1973288"/>
            <a:ext cx="4838118" cy="3497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3" name="群組 2"/>
          <p:cNvGrpSpPr/>
          <p:nvPr/>
        </p:nvGrpSpPr>
        <p:grpSpPr>
          <a:xfrm>
            <a:off x="1648827" y="1603063"/>
            <a:ext cx="1846214" cy="1414457"/>
            <a:chOff x="1427163" y="1640182"/>
            <a:chExt cx="1855584" cy="1396010"/>
          </a:xfrm>
        </p:grpSpPr>
        <p:sp>
          <p:nvSpPr>
            <p:cNvPr id="11" name="橢圓 10"/>
            <p:cNvSpPr/>
            <p:nvPr/>
          </p:nvSpPr>
          <p:spPr>
            <a:xfrm>
              <a:off x="1427163" y="1912596"/>
              <a:ext cx="1855584" cy="1123596"/>
            </a:xfrm>
            <a:prstGeom prst="ellipse">
              <a:avLst/>
            </a:pr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rgbClr val="006600"/>
                </a:solidFill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1534358" y="1640182"/>
              <a:ext cx="1192878" cy="39149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sz="2400" b="1" dirty="0">
                  <a:solidFill>
                    <a:srgbClr val="006600"/>
                  </a:solidFill>
                </a:rPr>
                <a:t>1</a:t>
              </a:r>
              <a:endParaRPr lang="zh-HK" altLang="en-US" sz="2400" b="1" dirty="0">
                <a:solidFill>
                  <a:srgbClr val="006600"/>
                </a:solidFill>
              </a:endParaRPr>
            </a:p>
          </p:txBody>
        </p:sp>
      </p:grpSp>
      <p:sp>
        <p:nvSpPr>
          <p:cNvPr id="12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602632" cy="365125"/>
          </a:xfrm>
        </p:spPr>
        <p:txBody>
          <a:bodyPr/>
          <a:lstStyle/>
          <a:p>
            <a:r>
              <a:rPr lang="zh-HK" altLang="en-US" smtClean="0"/>
              <a:t>單元三 描寫單元</a:t>
            </a:r>
            <a:r>
              <a:rPr lang="en-US" altLang="zh-HK" smtClean="0"/>
              <a:t>(</a:t>
            </a:r>
            <a:r>
              <a:rPr lang="zh-HK" altLang="en-US" smtClean="0"/>
              <a:t>景物</a:t>
            </a:r>
            <a:r>
              <a:rPr lang="en-US" altLang="zh-HK" smtClean="0"/>
              <a:t>)(</a:t>
            </a:r>
            <a:r>
              <a:rPr lang="zh-HK" altLang="en-US" smtClean="0"/>
              <a:t>寫作</a:t>
            </a:r>
            <a:r>
              <a:rPr lang="en-US" altLang="zh-HK" smtClean="0"/>
              <a:t>)</a:t>
            </a:r>
            <a:endParaRPr lang="en-GB" dirty="0"/>
          </a:p>
        </p:txBody>
      </p:sp>
      <p:sp>
        <p:nvSpPr>
          <p:cNvPr id="14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en-GB" dirty="0"/>
          </a:p>
        </p:txBody>
      </p:sp>
      <p:sp>
        <p:nvSpPr>
          <p:cNvPr id="4" name="雲朵形圖說文字 3"/>
          <p:cNvSpPr/>
          <p:nvPr/>
        </p:nvSpPr>
        <p:spPr>
          <a:xfrm>
            <a:off x="835483" y="361173"/>
            <a:ext cx="3766998" cy="1075088"/>
          </a:xfrm>
          <a:prstGeom prst="cloudCallout">
            <a:avLst>
              <a:gd name="adj1" fmla="val -10331"/>
              <a:gd name="adj2" fmla="val 102413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天上的雲</a:t>
            </a:r>
            <a:endParaRPr lang="zh-HK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EE1E5-14C2-4FE8-9E3D-678B29360F07}" type="slidenum">
              <a:rPr lang="en-GB" smtClean="0"/>
              <a:t>5</a:t>
            </a:fld>
            <a:endParaRPr lang="en-GB"/>
          </a:p>
        </p:txBody>
      </p:sp>
      <p:sp>
        <p:nvSpPr>
          <p:cNvPr id="15" name="雲朵形圖說文字 3"/>
          <p:cNvSpPr/>
          <p:nvPr/>
        </p:nvSpPr>
        <p:spPr>
          <a:xfrm>
            <a:off x="5828002" y="3230733"/>
            <a:ext cx="3011198" cy="1075088"/>
          </a:xfrm>
          <a:prstGeom prst="cloudCallout">
            <a:avLst>
              <a:gd name="adj1" fmla="val 43562"/>
              <a:gd name="adj2" fmla="val 5799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寫甚麼呢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﹖</a:t>
            </a:r>
            <a:endParaRPr lang="zh-HK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7620000" y="4561839"/>
            <a:ext cx="985521" cy="609345"/>
          </a:xfrm>
          <a:prstGeom prst="wedgeEllipseCallout">
            <a:avLst>
              <a:gd name="adj1" fmla="val -39583"/>
              <a:gd name="adj2" fmla="val -7406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像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6206445" y="4460539"/>
            <a:ext cx="812800" cy="632398"/>
          </a:xfrm>
          <a:prstGeom prst="wedgeEllipseCallout">
            <a:avLst>
              <a:gd name="adj1" fmla="val 24167"/>
              <a:gd name="adj2" fmla="val -596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飄</a:t>
            </a: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069213" y="2470326"/>
            <a:ext cx="2310868" cy="682532"/>
            <a:chOff x="6069213" y="2470326"/>
            <a:chExt cx="2310868" cy="682532"/>
          </a:xfrm>
        </p:grpSpPr>
        <p:sp>
          <p:nvSpPr>
            <p:cNvPr id="19" name="Oval Callout 18"/>
            <p:cNvSpPr/>
            <p:nvPr/>
          </p:nvSpPr>
          <p:spPr>
            <a:xfrm>
              <a:off x="7374241" y="2470326"/>
              <a:ext cx="1005840" cy="632398"/>
            </a:xfrm>
            <a:prstGeom prst="wedgeEllipseCallou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形狀</a:t>
              </a:r>
              <a:endParaRPr lang="zh-HK" altLang="en-US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0" name="Oval Callout 19"/>
            <p:cNvSpPr/>
            <p:nvPr/>
          </p:nvSpPr>
          <p:spPr>
            <a:xfrm>
              <a:off x="6069213" y="2520460"/>
              <a:ext cx="908077" cy="632398"/>
            </a:xfrm>
            <a:prstGeom prst="wedgeEllipseCallout">
              <a:avLst>
                <a:gd name="adj1" fmla="val 32917"/>
                <a:gd name="adj2" fmla="val 6732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顏色</a:t>
              </a:r>
              <a:endParaRPr lang="zh-HK" altLang="en-US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6" name="Rounded Rectangular Callout 5"/>
          <p:cNvSpPr/>
          <p:nvPr/>
        </p:nvSpPr>
        <p:spPr>
          <a:xfrm>
            <a:off x="2847285" y="5591756"/>
            <a:ext cx="5628640" cy="701040"/>
          </a:xfrm>
          <a:prstGeom prst="wedgeRoundRectCallout">
            <a:avLst>
              <a:gd name="adj1" fmla="val 56604"/>
              <a:gd name="adj2" fmla="val 20471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我們把擴寫的內容放進寫作框吧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  <a:endParaRPr lang="zh-TW" altLang="en-US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4863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p Arrow Callout 10"/>
          <p:cNvSpPr/>
          <p:nvPr/>
        </p:nvSpPr>
        <p:spPr>
          <a:xfrm>
            <a:off x="1825920" y="3861923"/>
            <a:ext cx="1482545" cy="1583837"/>
          </a:xfrm>
          <a:prstGeom prst="upArrowCallout">
            <a:avLst>
              <a:gd name="adj1" fmla="val 50000"/>
              <a:gd name="adj2" fmla="val 25000"/>
              <a:gd name="adj3" fmla="val 25000"/>
              <a:gd name="adj4" fmla="val 6497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 sz="2200" dirty="0"/>
          </a:p>
        </p:txBody>
      </p:sp>
      <p:sp>
        <p:nvSpPr>
          <p:cNvPr id="10" name="Rectangle 9"/>
          <p:cNvSpPr/>
          <p:nvPr/>
        </p:nvSpPr>
        <p:spPr>
          <a:xfrm>
            <a:off x="1910602" y="4499613"/>
            <a:ext cx="13131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zh-TW" altLang="en-US" sz="2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zh-TW" altLang="en-US" sz="22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</a:t>
            </a:r>
            <a:endParaRPr lang="en-US" altLang="zh-TW" sz="22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ctr">
              <a:defRPr/>
            </a:pP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着色詞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553763"/>
              </p:ext>
            </p:extLst>
          </p:nvPr>
        </p:nvGraphicFramePr>
        <p:xfrm>
          <a:off x="1766329" y="1916062"/>
          <a:ext cx="7230351" cy="1948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5650">
                  <a:extLst>
                    <a:ext uri="{9D8B030D-6E8A-4147-A177-3AD203B41FA5}">
                      <a16:colId xmlns:a16="http://schemas.microsoft.com/office/drawing/2014/main" val="2719167630"/>
                    </a:ext>
                  </a:extLst>
                </a:gridCol>
                <a:gridCol w="1949094">
                  <a:extLst>
                    <a:ext uri="{9D8B030D-6E8A-4147-A177-3AD203B41FA5}">
                      <a16:colId xmlns:a16="http://schemas.microsoft.com/office/drawing/2014/main" val="655894228"/>
                    </a:ext>
                  </a:extLst>
                </a:gridCol>
                <a:gridCol w="1643933">
                  <a:extLst>
                    <a:ext uri="{9D8B030D-6E8A-4147-A177-3AD203B41FA5}">
                      <a16:colId xmlns:a16="http://schemas.microsoft.com/office/drawing/2014/main" val="1372022668"/>
                    </a:ext>
                  </a:extLst>
                </a:gridCol>
                <a:gridCol w="2101674">
                  <a:extLst>
                    <a:ext uri="{9D8B030D-6E8A-4147-A177-3AD203B41FA5}">
                      <a16:colId xmlns:a16="http://schemas.microsoft.com/office/drawing/2014/main" val="2340327965"/>
                    </a:ext>
                  </a:extLst>
                </a:gridCol>
              </a:tblGrid>
              <a:tr h="806818">
                <a:tc>
                  <a:txBody>
                    <a:bodyPr/>
                    <a:lstStyle/>
                    <a:p>
                      <a:pPr algn="ctr"/>
                      <a:endParaRPr lang="zh-HK" altLang="en-US" sz="28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HK" altLang="en-US" sz="28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28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28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650347"/>
                  </a:ext>
                </a:extLst>
              </a:tr>
              <a:tr h="1142098">
                <a:tc>
                  <a:txBody>
                    <a:bodyPr/>
                    <a:lstStyle/>
                    <a:p>
                      <a:endParaRPr lang="zh-HK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HK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HK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HK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0318480"/>
                  </a:ext>
                </a:extLst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6" t="4041" r="45680" b="74743"/>
          <a:stretch/>
        </p:blipFill>
        <p:spPr bwMode="auto">
          <a:xfrm>
            <a:off x="2579997" y="655604"/>
            <a:ext cx="2404259" cy="1013136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橢圓 8"/>
          <p:cNvSpPr/>
          <p:nvPr/>
        </p:nvSpPr>
        <p:spPr>
          <a:xfrm>
            <a:off x="2370037" y="554475"/>
            <a:ext cx="2605677" cy="1168590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rgbClr val="00CC00"/>
              </a:solidFill>
            </a:endParaRPr>
          </a:p>
        </p:txBody>
      </p:sp>
      <p:sp>
        <p:nvSpPr>
          <p:cNvPr id="15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602632" cy="365125"/>
          </a:xfrm>
        </p:spPr>
        <p:txBody>
          <a:bodyPr/>
          <a:lstStyle/>
          <a:p>
            <a:r>
              <a:rPr lang="zh-HK" altLang="en-US" smtClean="0"/>
              <a:t>單元三 描寫單元</a:t>
            </a:r>
            <a:r>
              <a:rPr lang="en-US" altLang="zh-HK" smtClean="0"/>
              <a:t>(</a:t>
            </a:r>
            <a:r>
              <a:rPr lang="zh-HK" altLang="en-US" smtClean="0"/>
              <a:t>景物</a:t>
            </a:r>
            <a:r>
              <a:rPr lang="en-US" altLang="zh-HK" smtClean="0"/>
              <a:t>)(</a:t>
            </a:r>
            <a:r>
              <a:rPr lang="zh-HK" altLang="en-US" smtClean="0"/>
              <a:t>寫作</a:t>
            </a:r>
            <a:r>
              <a:rPr lang="en-US" altLang="zh-HK" smtClean="0"/>
              <a:t>)</a:t>
            </a:r>
            <a:endParaRPr lang="en-GB" dirty="0"/>
          </a:p>
        </p:txBody>
      </p:sp>
      <p:sp>
        <p:nvSpPr>
          <p:cNvPr id="16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en-GB" dirty="0"/>
          </a:p>
        </p:txBody>
      </p:sp>
      <p:sp>
        <p:nvSpPr>
          <p:cNvPr id="18" name="矩形 17"/>
          <p:cNvSpPr/>
          <p:nvPr/>
        </p:nvSpPr>
        <p:spPr>
          <a:xfrm>
            <a:off x="2475978" y="5593854"/>
            <a:ext cx="5144022" cy="707886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40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白</a:t>
            </a:r>
            <a:r>
              <a:rPr lang="zh-TW" altLang="zh-HK" sz="40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雲</a:t>
            </a:r>
            <a:r>
              <a:rPr lang="zh-HK" altLang="zh-HK" sz="40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zh-HK" altLang="zh-HK" sz="40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天</a:t>
            </a:r>
            <a:r>
              <a:rPr lang="zh-TW" altLang="en-US" sz="40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</a:t>
            </a:r>
            <a:r>
              <a:rPr lang="zh-HK" altLang="zh-HK" sz="40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飄</a:t>
            </a:r>
            <a:r>
              <a:rPr lang="zh-HK" altLang="zh-HK" sz="40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來飄去。</a:t>
            </a:r>
            <a:endParaRPr lang="zh-TW" altLang="zh-HK" sz="400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0" name="Picture 6" descr="070802adj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8520">
            <a:off x="1530054" y="5516515"/>
            <a:ext cx="1011209" cy="81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EE1E5-14C2-4FE8-9E3D-678B29360F07}" type="slidenum">
              <a:rPr lang="en-GB" smtClean="0"/>
              <a:t>6</a:t>
            </a:fld>
            <a:endParaRPr lang="en-GB"/>
          </a:p>
        </p:txBody>
      </p:sp>
      <p:sp>
        <p:nvSpPr>
          <p:cNvPr id="21" name="矩形 11"/>
          <p:cNvSpPr/>
          <p:nvPr/>
        </p:nvSpPr>
        <p:spPr>
          <a:xfrm>
            <a:off x="3703320" y="2860713"/>
            <a:ext cx="8947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雲</a:t>
            </a:r>
            <a:endParaRPr lang="zh-HK" altLang="en-US" sz="4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矩形 10"/>
          <p:cNvSpPr/>
          <p:nvPr/>
        </p:nvSpPr>
        <p:spPr>
          <a:xfrm>
            <a:off x="2205535" y="2860713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白</a:t>
            </a:r>
            <a:endParaRPr lang="zh-HK" altLang="en-US" sz="4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3" name="矩形 13"/>
          <p:cNvSpPr/>
          <p:nvPr/>
        </p:nvSpPr>
        <p:spPr>
          <a:xfrm>
            <a:off x="5224552" y="2922267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天上</a:t>
            </a:r>
            <a:endParaRPr lang="en-US" altLang="zh-TW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5" name="矩形 16"/>
          <p:cNvSpPr/>
          <p:nvPr/>
        </p:nvSpPr>
        <p:spPr>
          <a:xfrm>
            <a:off x="6925340" y="2935418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飄來飄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去</a:t>
            </a:r>
            <a:endParaRPr lang="zh-HK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6" name="Up Arrow Callout 25"/>
          <p:cNvSpPr/>
          <p:nvPr/>
        </p:nvSpPr>
        <p:spPr>
          <a:xfrm>
            <a:off x="7062534" y="3861923"/>
            <a:ext cx="1756936" cy="1583837"/>
          </a:xfrm>
          <a:prstGeom prst="upArrowCallout">
            <a:avLst>
              <a:gd name="adj1" fmla="val 50000"/>
              <a:gd name="adj2" fmla="val 25000"/>
              <a:gd name="adj3" fmla="val 25000"/>
              <a:gd name="adj4" fmla="val 6497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zh-HK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動態描寫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﹖</a:t>
            </a:r>
          </a:p>
          <a:p>
            <a:pPr algn="ctr"/>
            <a:r>
              <a:rPr lang="zh-TW" altLang="zh-HK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靜態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描寫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﹖</a:t>
            </a:r>
          </a:p>
        </p:txBody>
      </p:sp>
      <p:sp>
        <p:nvSpPr>
          <p:cNvPr id="12" name="Oval 11"/>
          <p:cNvSpPr/>
          <p:nvPr/>
        </p:nvSpPr>
        <p:spPr>
          <a:xfrm>
            <a:off x="7062534" y="4541520"/>
            <a:ext cx="1349946" cy="40377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8" name="Up Arrow Callout 27"/>
          <p:cNvSpPr/>
          <p:nvPr/>
        </p:nvSpPr>
        <p:spPr>
          <a:xfrm>
            <a:off x="5224552" y="3843873"/>
            <a:ext cx="1569660" cy="1601887"/>
          </a:xfrm>
          <a:prstGeom prst="upArrowCallout">
            <a:avLst>
              <a:gd name="adj1" fmla="val 50000"/>
              <a:gd name="adj2" fmla="val 25000"/>
              <a:gd name="adj3" fmla="val 25000"/>
              <a:gd name="adj4" fmla="val 6497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加入「</a:t>
            </a:r>
            <a:r>
              <a:rPr lang="zh-TW" altLang="en-US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在」字，令句子通順</a:t>
            </a:r>
            <a:endParaRPr lang="zh-HK" altLang="en-US" sz="2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24" y="1952294"/>
            <a:ext cx="1604044" cy="148178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1766328" y="1723065"/>
            <a:ext cx="7230351" cy="1040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HK" altLang="en-US" dirty="0"/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43273"/>
              </p:ext>
            </p:extLst>
          </p:nvPr>
        </p:nvGraphicFramePr>
        <p:xfrm>
          <a:off x="1766329" y="1916062"/>
          <a:ext cx="7230351" cy="806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5650">
                  <a:extLst>
                    <a:ext uri="{9D8B030D-6E8A-4147-A177-3AD203B41FA5}">
                      <a16:colId xmlns:a16="http://schemas.microsoft.com/office/drawing/2014/main" val="2719167630"/>
                    </a:ext>
                  </a:extLst>
                </a:gridCol>
                <a:gridCol w="1949094">
                  <a:extLst>
                    <a:ext uri="{9D8B030D-6E8A-4147-A177-3AD203B41FA5}">
                      <a16:colId xmlns:a16="http://schemas.microsoft.com/office/drawing/2014/main" val="655894228"/>
                    </a:ext>
                  </a:extLst>
                </a:gridCol>
                <a:gridCol w="1643933">
                  <a:extLst>
                    <a:ext uri="{9D8B030D-6E8A-4147-A177-3AD203B41FA5}">
                      <a16:colId xmlns:a16="http://schemas.microsoft.com/office/drawing/2014/main" val="1372022668"/>
                    </a:ext>
                  </a:extLst>
                </a:gridCol>
                <a:gridCol w="2101674">
                  <a:extLst>
                    <a:ext uri="{9D8B030D-6E8A-4147-A177-3AD203B41FA5}">
                      <a16:colId xmlns:a16="http://schemas.microsoft.com/office/drawing/2014/main" val="2340327965"/>
                    </a:ext>
                  </a:extLst>
                </a:gridCol>
              </a:tblGrid>
              <a:tr h="80681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外形</a:t>
                      </a:r>
                      <a:endParaRPr lang="zh-HK" altLang="en-US" sz="28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描寫對象</a:t>
                      </a:r>
                      <a:endParaRPr lang="zh-HK" altLang="en-US" sz="28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0" kern="1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位置</a:t>
                      </a:r>
                      <a:endParaRPr lang="zh-HK" altLang="en-US" sz="28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0" kern="1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做甚麼</a:t>
                      </a:r>
                      <a:endParaRPr lang="zh-HK" altLang="en-US" sz="28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650347"/>
                  </a:ext>
                </a:extLst>
              </a:tr>
            </a:tbl>
          </a:graphicData>
        </a:graphic>
      </p:graphicFrame>
      <p:sp>
        <p:nvSpPr>
          <p:cNvPr id="19" name="雲朵形圖說文字 3"/>
          <p:cNvSpPr/>
          <p:nvPr/>
        </p:nvSpPr>
        <p:spPr>
          <a:xfrm>
            <a:off x="4399083" y="554475"/>
            <a:ext cx="3258753" cy="1075088"/>
          </a:xfrm>
          <a:prstGeom prst="cloudCallout">
            <a:avLst>
              <a:gd name="adj1" fmla="val -45478"/>
              <a:gd name="adj2" fmla="val 7689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天上的雲</a:t>
            </a:r>
            <a:endParaRPr lang="zh-HK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43845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/>
      <p:bldP spid="18" grpId="0" animBg="1"/>
      <p:bldP spid="21" grpId="0"/>
      <p:bldP spid="22" grpId="0"/>
      <p:bldP spid="23" grpId="0"/>
      <p:bldP spid="25" grpId="0"/>
      <p:bldP spid="26" grpId="0" animBg="1"/>
      <p:bldP spid="12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副標題 7"/>
          <p:cNvSpPr txBox="1">
            <a:spLocks/>
          </p:cNvSpPr>
          <p:nvPr/>
        </p:nvSpPr>
        <p:spPr bwMode="auto">
          <a:xfrm>
            <a:off x="2492150" y="5134462"/>
            <a:ext cx="4995851" cy="938430"/>
          </a:xfrm>
          <a:prstGeom prst="wedgeRoundRectCallout">
            <a:avLst>
              <a:gd name="adj1" fmla="val 46231"/>
              <a:gd name="adj2" fmla="val -67555"/>
              <a:gd name="adj3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5pPr>
            <a:lvl6pPr marL="2514600" indent="-228600" algn="ctr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6pPr>
            <a:lvl7pPr marL="2971800" indent="-228600" algn="ctr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7pPr>
            <a:lvl8pPr marL="3429000" indent="-228600" algn="ctr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8pPr>
            <a:lvl9pPr marL="3886200" indent="-228600" algn="ctr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9pPr>
          </a:lstStyle>
          <a:p>
            <a:pPr algn="l" eaLnBrk="1" hangingPunct="1">
              <a:buNone/>
              <a:defRPr/>
            </a:pPr>
            <a:r>
              <a:rPr lang="zh-TW" altLang="en-US" sz="2800" dirty="0">
                <a:solidFill>
                  <a:srgbClr val="000000"/>
                </a:solidFill>
              </a:rPr>
              <a:t>我們</a:t>
            </a:r>
            <a:r>
              <a:rPr lang="zh-TW" altLang="en-US" sz="2800" dirty="0" smtClean="0">
                <a:solidFill>
                  <a:srgbClr val="000000"/>
                </a:solidFill>
              </a:rPr>
              <a:t>可以運用寫作框有系統地</a:t>
            </a:r>
            <a:r>
              <a:rPr lang="zh-TW" altLang="en-US" sz="2800" dirty="0" smtClean="0">
                <a:latin typeface="標楷體" panose="03000509000000000000" pitchFamily="65" charset="-120"/>
              </a:rPr>
              <a:t>豐富要描寫的內容</a:t>
            </a:r>
            <a:r>
              <a:rPr lang="zh-TW" altLang="en-US" sz="2800" dirty="0" smtClean="0">
                <a:solidFill>
                  <a:srgbClr val="000000"/>
                </a:solidFill>
              </a:rPr>
              <a:t>。</a:t>
            </a:r>
            <a:endParaRPr lang="en-US" altLang="zh-TW" sz="2800" dirty="0">
              <a:solidFill>
                <a:srgbClr val="000000"/>
              </a:solidFill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392649"/>
              </p:ext>
            </p:extLst>
          </p:nvPr>
        </p:nvGraphicFramePr>
        <p:xfrm>
          <a:off x="457200" y="1102571"/>
          <a:ext cx="6807200" cy="2441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829">
                  <a:extLst>
                    <a:ext uri="{9D8B030D-6E8A-4147-A177-3AD203B41FA5}">
                      <a16:colId xmlns:a16="http://schemas.microsoft.com/office/drawing/2014/main" val="2281959649"/>
                    </a:ext>
                  </a:extLst>
                </a:gridCol>
                <a:gridCol w="1908390">
                  <a:extLst>
                    <a:ext uri="{9D8B030D-6E8A-4147-A177-3AD203B41FA5}">
                      <a16:colId xmlns:a16="http://schemas.microsoft.com/office/drawing/2014/main" val="2882070867"/>
                    </a:ext>
                  </a:extLst>
                </a:gridCol>
                <a:gridCol w="833254">
                  <a:extLst>
                    <a:ext uri="{9D8B030D-6E8A-4147-A177-3AD203B41FA5}">
                      <a16:colId xmlns:a16="http://schemas.microsoft.com/office/drawing/2014/main" val="3805953763"/>
                    </a:ext>
                  </a:extLst>
                </a:gridCol>
                <a:gridCol w="1000752">
                  <a:extLst>
                    <a:ext uri="{9D8B030D-6E8A-4147-A177-3AD203B41FA5}">
                      <a16:colId xmlns:a16="http://schemas.microsoft.com/office/drawing/2014/main" val="1968788501"/>
                    </a:ext>
                  </a:extLst>
                </a:gridCol>
                <a:gridCol w="2626975">
                  <a:extLst>
                    <a:ext uri="{9D8B030D-6E8A-4147-A177-3AD203B41FA5}">
                      <a16:colId xmlns:a16="http://schemas.microsoft.com/office/drawing/2014/main" val="1516508017"/>
                    </a:ext>
                  </a:extLst>
                </a:gridCol>
              </a:tblGrid>
              <a:tr h="103226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寫甚麼</a:t>
                      </a:r>
                      <a:endParaRPr lang="zh-HK" altLang="en-US" sz="20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HK" altLang="zh-HK" sz="2100" b="1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景物的外形</a:t>
                      </a:r>
                      <a:endParaRPr lang="zh-TW" altLang="zh-HK" sz="2100" b="1" kern="1200" dirty="0" smtClean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lang="en-US" altLang="zh-HK" sz="2100" b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zh-HK" altLang="zh-HK" sz="2100" b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顏色、形</a:t>
                      </a:r>
                      <a:r>
                        <a:rPr lang="zh-TW" altLang="zh-HK" sz="2100" b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狀</a:t>
                      </a:r>
                      <a:r>
                        <a:rPr lang="zh-HK" altLang="zh-HK" sz="2100" b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、大小、重量等</a:t>
                      </a:r>
                      <a:r>
                        <a:rPr lang="en-US" altLang="zh-HK" sz="2100" b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endParaRPr lang="zh-HK" altLang="en-US" sz="21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描寫對象</a:t>
                      </a:r>
                      <a:endParaRPr lang="zh-HK" altLang="en-US" sz="21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zh-HK" sz="2100" b="1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位</a:t>
                      </a:r>
                      <a:r>
                        <a:rPr lang="zh-TW" altLang="zh-HK" sz="2100" b="1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置</a:t>
                      </a:r>
                      <a:endParaRPr lang="en-US" altLang="zh-TW" sz="2100" b="1" kern="1200" dirty="0" smtClean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HK" altLang="zh-HK" sz="2100" b="1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景物的活</a:t>
                      </a:r>
                      <a:r>
                        <a:rPr lang="zh-TW" altLang="zh-HK" sz="2100" b="1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動</a:t>
                      </a:r>
                      <a:r>
                        <a:rPr lang="zh-HK" altLang="zh-HK" sz="2100" b="1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情</a:t>
                      </a:r>
                      <a:r>
                        <a:rPr lang="zh-TW" altLang="zh-HK" sz="2100" b="1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況</a:t>
                      </a:r>
                    </a:p>
                    <a:p>
                      <a:r>
                        <a:rPr lang="en-US" altLang="zh-TW" sz="2100" b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zh-HK" altLang="zh-HK" sz="2100" b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如：做甚麼</a:t>
                      </a:r>
                      <a:r>
                        <a:rPr lang="en-US" altLang="zh-TW" sz="2100" b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endParaRPr lang="zh-HK" altLang="en-US" sz="21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459685"/>
                  </a:ext>
                </a:extLst>
              </a:tr>
              <a:tr h="695077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HK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HK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7587680"/>
                  </a:ext>
                </a:extLst>
              </a:tr>
              <a:tr h="695077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HK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2849028"/>
                  </a:ext>
                </a:extLst>
              </a:tr>
            </a:tbl>
          </a:graphicData>
        </a:graphic>
      </p:graphicFrame>
      <p:sp>
        <p:nvSpPr>
          <p:cNvPr id="8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602632" cy="365125"/>
          </a:xfrm>
        </p:spPr>
        <p:txBody>
          <a:bodyPr/>
          <a:lstStyle/>
          <a:p>
            <a:r>
              <a:rPr lang="zh-HK" altLang="en-US" smtClean="0"/>
              <a:t>單元三 描寫單元</a:t>
            </a:r>
            <a:r>
              <a:rPr lang="en-US" altLang="zh-HK" smtClean="0"/>
              <a:t>(</a:t>
            </a:r>
            <a:r>
              <a:rPr lang="zh-HK" altLang="en-US" smtClean="0"/>
              <a:t>景物</a:t>
            </a:r>
            <a:r>
              <a:rPr lang="en-US" altLang="zh-HK" smtClean="0"/>
              <a:t>)(</a:t>
            </a:r>
            <a:r>
              <a:rPr lang="zh-HK" altLang="en-US" smtClean="0"/>
              <a:t>寫作</a:t>
            </a:r>
            <a:r>
              <a:rPr lang="en-US" altLang="zh-HK" smtClean="0"/>
              <a:t>)</a:t>
            </a:r>
            <a:endParaRPr lang="en-GB" dirty="0"/>
          </a:p>
        </p:txBody>
      </p:sp>
      <p:sp>
        <p:nvSpPr>
          <p:cNvPr id="9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en-GB" dirty="0"/>
          </a:p>
        </p:txBody>
      </p:sp>
      <p:pic>
        <p:nvPicPr>
          <p:cNvPr id="12" name="圖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682" y="3612980"/>
            <a:ext cx="1689684" cy="215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EE1E5-14C2-4FE8-9E3D-678B29360F07}" type="slidenum">
              <a:rPr lang="en-GB" smtClean="0"/>
              <a:t>7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457200" y="304800"/>
            <a:ext cx="835152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句子寫作框</a:t>
            </a:r>
            <a:endParaRPr lang="zh-HK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8683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副標題 7"/>
          <p:cNvSpPr txBox="1">
            <a:spLocks/>
          </p:cNvSpPr>
          <p:nvPr/>
        </p:nvSpPr>
        <p:spPr bwMode="auto">
          <a:xfrm>
            <a:off x="2492150" y="5134462"/>
            <a:ext cx="4995851" cy="938430"/>
          </a:xfrm>
          <a:prstGeom prst="wedgeRoundRectCallout">
            <a:avLst>
              <a:gd name="adj1" fmla="val 46231"/>
              <a:gd name="adj2" fmla="val -67555"/>
              <a:gd name="adj3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5pPr>
            <a:lvl6pPr marL="2514600" indent="-228600" algn="ctr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6pPr>
            <a:lvl7pPr marL="2971800" indent="-228600" algn="ctr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7pPr>
            <a:lvl8pPr marL="3429000" indent="-228600" algn="ctr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8pPr>
            <a:lvl9pPr marL="3886200" indent="-228600" algn="ctr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9pPr>
          </a:lstStyle>
          <a:p>
            <a:pPr algn="l" eaLnBrk="1" hangingPunct="1">
              <a:buNone/>
              <a:defRPr/>
            </a:pPr>
            <a:r>
              <a:rPr lang="zh-TW" altLang="en-US" sz="2800" dirty="0" smtClean="0">
                <a:latin typeface="標楷體" panose="03000509000000000000" pitchFamily="65" charset="-120"/>
              </a:rPr>
              <a:t>看看上面的提示，可幫助你 構思及修飾描寫的內容。</a:t>
            </a:r>
            <a:endParaRPr lang="en-US" altLang="zh-TW" sz="2800" dirty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908237"/>
              </p:ext>
            </p:extLst>
          </p:nvPr>
        </p:nvGraphicFramePr>
        <p:xfrm>
          <a:off x="457200" y="1102571"/>
          <a:ext cx="6807200" cy="2441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829">
                  <a:extLst>
                    <a:ext uri="{9D8B030D-6E8A-4147-A177-3AD203B41FA5}">
                      <a16:colId xmlns:a16="http://schemas.microsoft.com/office/drawing/2014/main" val="2281959649"/>
                    </a:ext>
                  </a:extLst>
                </a:gridCol>
                <a:gridCol w="1908390">
                  <a:extLst>
                    <a:ext uri="{9D8B030D-6E8A-4147-A177-3AD203B41FA5}">
                      <a16:colId xmlns:a16="http://schemas.microsoft.com/office/drawing/2014/main" val="2882070867"/>
                    </a:ext>
                  </a:extLst>
                </a:gridCol>
                <a:gridCol w="833254">
                  <a:extLst>
                    <a:ext uri="{9D8B030D-6E8A-4147-A177-3AD203B41FA5}">
                      <a16:colId xmlns:a16="http://schemas.microsoft.com/office/drawing/2014/main" val="3805953763"/>
                    </a:ext>
                  </a:extLst>
                </a:gridCol>
                <a:gridCol w="1000752">
                  <a:extLst>
                    <a:ext uri="{9D8B030D-6E8A-4147-A177-3AD203B41FA5}">
                      <a16:colId xmlns:a16="http://schemas.microsoft.com/office/drawing/2014/main" val="1968788501"/>
                    </a:ext>
                  </a:extLst>
                </a:gridCol>
                <a:gridCol w="2626975">
                  <a:extLst>
                    <a:ext uri="{9D8B030D-6E8A-4147-A177-3AD203B41FA5}">
                      <a16:colId xmlns:a16="http://schemas.microsoft.com/office/drawing/2014/main" val="1516508017"/>
                    </a:ext>
                  </a:extLst>
                </a:gridCol>
              </a:tblGrid>
              <a:tr h="103226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寫甚麼</a:t>
                      </a:r>
                      <a:endParaRPr lang="zh-HK" altLang="en-US" sz="20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HK" altLang="zh-HK" sz="2100" b="1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景物的外形</a:t>
                      </a:r>
                      <a:endParaRPr lang="zh-TW" altLang="zh-HK" sz="2100" b="1" kern="1200" dirty="0" smtClean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lang="en-US" altLang="zh-HK" sz="2100" b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zh-HK" altLang="zh-HK" sz="2100" b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顏色、形</a:t>
                      </a:r>
                      <a:r>
                        <a:rPr lang="zh-TW" altLang="zh-HK" sz="2100" b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狀</a:t>
                      </a:r>
                      <a:r>
                        <a:rPr lang="zh-HK" altLang="zh-HK" sz="2100" b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、大小、重量等</a:t>
                      </a:r>
                      <a:r>
                        <a:rPr lang="en-US" altLang="zh-HK" sz="2100" b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endParaRPr lang="zh-HK" altLang="en-US" sz="21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描寫對象</a:t>
                      </a:r>
                      <a:endParaRPr lang="zh-HK" altLang="en-US" sz="21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zh-HK" sz="2100" b="1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位</a:t>
                      </a:r>
                      <a:r>
                        <a:rPr lang="zh-TW" altLang="zh-HK" sz="2100" b="1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置</a:t>
                      </a:r>
                      <a:endParaRPr lang="en-US" altLang="zh-TW" sz="2100" b="1" kern="1200" dirty="0" smtClean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HK" altLang="zh-HK" sz="2100" b="1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景物的活</a:t>
                      </a:r>
                      <a:r>
                        <a:rPr lang="zh-TW" altLang="zh-HK" sz="2100" b="1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動</a:t>
                      </a:r>
                      <a:r>
                        <a:rPr lang="zh-HK" altLang="zh-HK" sz="2100" b="1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情</a:t>
                      </a:r>
                      <a:r>
                        <a:rPr lang="zh-TW" altLang="zh-HK" sz="2100" b="1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況</a:t>
                      </a:r>
                    </a:p>
                    <a:p>
                      <a:r>
                        <a:rPr lang="en-US" altLang="zh-TW" sz="2100" b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zh-HK" altLang="zh-HK" sz="2100" b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如：做甚麼</a:t>
                      </a:r>
                      <a:r>
                        <a:rPr lang="en-US" altLang="zh-TW" sz="2100" b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endParaRPr lang="zh-HK" altLang="en-US" sz="21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459685"/>
                  </a:ext>
                </a:extLst>
              </a:tr>
              <a:tr h="695077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HK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HK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7587680"/>
                  </a:ext>
                </a:extLst>
              </a:tr>
              <a:tr h="695077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HK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2849028"/>
                  </a:ext>
                </a:extLst>
              </a:tr>
            </a:tbl>
          </a:graphicData>
        </a:graphic>
      </p:graphicFrame>
      <p:sp>
        <p:nvSpPr>
          <p:cNvPr id="8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602632" cy="365125"/>
          </a:xfrm>
        </p:spPr>
        <p:txBody>
          <a:bodyPr/>
          <a:lstStyle/>
          <a:p>
            <a:r>
              <a:rPr lang="zh-HK" altLang="en-US" smtClean="0"/>
              <a:t>單元三 描寫單元</a:t>
            </a:r>
            <a:r>
              <a:rPr lang="en-US" altLang="zh-HK" smtClean="0"/>
              <a:t>(</a:t>
            </a:r>
            <a:r>
              <a:rPr lang="zh-HK" altLang="en-US" smtClean="0"/>
              <a:t>景物</a:t>
            </a:r>
            <a:r>
              <a:rPr lang="en-US" altLang="zh-HK" smtClean="0"/>
              <a:t>)(</a:t>
            </a:r>
            <a:r>
              <a:rPr lang="zh-HK" altLang="en-US" smtClean="0"/>
              <a:t>寫作</a:t>
            </a:r>
            <a:r>
              <a:rPr lang="en-US" altLang="zh-HK" smtClean="0"/>
              <a:t>)</a:t>
            </a:r>
            <a:endParaRPr lang="en-GB" dirty="0"/>
          </a:p>
        </p:txBody>
      </p:sp>
      <p:sp>
        <p:nvSpPr>
          <p:cNvPr id="9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en-GB" dirty="0"/>
          </a:p>
        </p:txBody>
      </p:sp>
      <p:pic>
        <p:nvPicPr>
          <p:cNvPr id="12" name="圖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682" y="3612980"/>
            <a:ext cx="1689684" cy="215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070802adj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8520">
            <a:off x="979240" y="4983766"/>
            <a:ext cx="1415959" cy="113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EE1E5-14C2-4FE8-9E3D-678B29360F07}" type="slidenum">
              <a:rPr lang="en-GB" smtClean="0"/>
              <a:t>8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457200" y="304800"/>
            <a:ext cx="835152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句子寫作框</a:t>
            </a:r>
            <a:endParaRPr lang="zh-HK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967105" y="3782238"/>
            <a:ext cx="1979295" cy="7569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zh-TW" sz="2200" kern="1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五感、着色詞</a:t>
            </a:r>
            <a:r>
              <a:rPr lang="zh-TW" sz="2200" kern="100" dirty="0" smtClean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、形</a:t>
            </a:r>
            <a:r>
              <a:rPr lang="zh-TW" sz="2200" kern="10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sz="2200" kern="100" dirty="0" smtClean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名</a:t>
            </a:r>
            <a:r>
              <a:rPr lang="zh-TW" altLang="en-US" sz="2200" kern="100" dirty="0" smtClean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等</a:t>
            </a:r>
            <a:endParaRPr lang="en-US" sz="2200" kern="10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4720910" y="3813284"/>
            <a:ext cx="2543490" cy="7639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sz="22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形地動、動態描寫、</a:t>
            </a:r>
            <a:endParaRPr lang="en-US" sz="2200" kern="1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sz="22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靜態描寫等</a:t>
            </a:r>
            <a:endParaRPr lang="en-US" sz="2200" kern="1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457200" y="3776575"/>
            <a:ext cx="366423" cy="7505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zh-TW" sz="2000" kern="100">
                <a:solidFill>
                  <a:srgbClr val="00000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如何寫</a:t>
            </a:r>
            <a:endParaRPr lang="en-US" kern="10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91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554657"/>
              </p:ext>
            </p:extLst>
          </p:nvPr>
        </p:nvGraphicFramePr>
        <p:xfrm>
          <a:off x="457200" y="2474171"/>
          <a:ext cx="6664960" cy="2441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">
                  <a:extLst>
                    <a:ext uri="{9D8B030D-6E8A-4147-A177-3AD203B41FA5}">
                      <a16:colId xmlns:a16="http://schemas.microsoft.com/office/drawing/2014/main" val="2281959649"/>
                    </a:ext>
                  </a:extLst>
                </a:gridCol>
                <a:gridCol w="1859968">
                  <a:extLst>
                    <a:ext uri="{9D8B030D-6E8A-4147-A177-3AD203B41FA5}">
                      <a16:colId xmlns:a16="http://schemas.microsoft.com/office/drawing/2014/main" val="2882070867"/>
                    </a:ext>
                  </a:extLst>
                </a:gridCol>
                <a:gridCol w="812112">
                  <a:extLst>
                    <a:ext uri="{9D8B030D-6E8A-4147-A177-3AD203B41FA5}">
                      <a16:colId xmlns:a16="http://schemas.microsoft.com/office/drawing/2014/main" val="380595376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968788501"/>
                    </a:ext>
                  </a:extLst>
                </a:gridCol>
                <a:gridCol w="2651760">
                  <a:extLst>
                    <a:ext uri="{9D8B030D-6E8A-4147-A177-3AD203B41FA5}">
                      <a16:colId xmlns:a16="http://schemas.microsoft.com/office/drawing/2014/main" val="1516508017"/>
                    </a:ext>
                  </a:extLst>
                </a:gridCol>
              </a:tblGrid>
              <a:tr h="105156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寫甚麼</a:t>
                      </a:r>
                      <a:endParaRPr lang="zh-HK" altLang="en-US" sz="20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HK" altLang="zh-HK" sz="2100" b="1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景物的外形</a:t>
                      </a:r>
                      <a:endParaRPr lang="zh-TW" altLang="zh-HK" sz="2100" b="1" kern="1200" dirty="0" smtClean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lang="en-US" altLang="zh-HK" sz="2100" b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zh-HK" altLang="zh-HK" sz="2100" b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顏色、形</a:t>
                      </a:r>
                      <a:r>
                        <a:rPr lang="zh-TW" altLang="zh-HK" sz="2100" b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狀</a:t>
                      </a:r>
                      <a:r>
                        <a:rPr lang="zh-HK" altLang="zh-HK" sz="2100" b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、大小、重量等</a:t>
                      </a:r>
                      <a:r>
                        <a:rPr lang="en-US" altLang="zh-HK" sz="2100" b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endParaRPr lang="zh-HK" altLang="en-US" sz="21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描寫對象</a:t>
                      </a:r>
                      <a:endParaRPr lang="zh-HK" altLang="en-US" sz="21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zh-HK" sz="2100" b="1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位</a:t>
                      </a:r>
                      <a:r>
                        <a:rPr lang="zh-TW" altLang="zh-HK" sz="2100" b="1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置</a:t>
                      </a:r>
                      <a:endParaRPr lang="en-US" altLang="zh-TW" sz="2100" b="1" kern="1200" dirty="0" smtClean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HK" altLang="zh-HK" sz="2100" b="1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景物的活</a:t>
                      </a:r>
                      <a:r>
                        <a:rPr lang="zh-TW" altLang="zh-HK" sz="2100" b="1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動</a:t>
                      </a:r>
                      <a:r>
                        <a:rPr lang="zh-HK" altLang="zh-HK" sz="2100" b="1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情</a:t>
                      </a:r>
                      <a:r>
                        <a:rPr lang="zh-TW" altLang="zh-HK" sz="2100" b="1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況</a:t>
                      </a:r>
                    </a:p>
                    <a:p>
                      <a:r>
                        <a:rPr lang="en-US" altLang="zh-TW" sz="2100" b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zh-HK" altLang="zh-HK" sz="2100" b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如：做甚麼</a:t>
                      </a:r>
                      <a:r>
                        <a:rPr lang="en-US" altLang="zh-TW" sz="2100" b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endParaRPr lang="zh-HK" altLang="en-US" sz="21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459685"/>
                  </a:ext>
                </a:extLst>
              </a:tr>
              <a:tr h="69507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</a:t>
                      </a:r>
                      <a:endParaRPr lang="zh-HK" altLang="en-US" sz="1800" kern="1200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HK" altLang="en-US" sz="1800" kern="1200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HK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7587680"/>
                  </a:ext>
                </a:extLst>
              </a:tr>
              <a:tr h="695077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HK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2849028"/>
                  </a:ext>
                </a:extLst>
              </a:tr>
            </a:tbl>
          </a:graphicData>
        </a:graphic>
      </p:graphicFrame>
      <p:sp>
        <p:nvSpPr>
          <p:cNvPr id="8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602632" cy="365125"/>
          </a:xfrm>
        </p:spPr>
        <p:txBody>
          <a:bodyPr/>
          <a:lstStyle/>
          <a:p>
            <a:r>
              <a:rPr lang="zh-HK" altLang="en-US" smtClean="0"/>
              <a:t>單元三 描寫單元</a:t>
            </a:r>
            <a:r>
              <a:rPr lang="en-US" altLang="zh-HK" smtClean="0"/>
              <a:t>(</a:t>
            </a:r>
            <a:r>
              <a:rPr lang="zh-HK" altLang="en-US" smtClean="0"/>
              <a:t>景物</a:t>
            </a:r>
            <a:r>
              <a:rPr lang="en-US" altLang="zh-HK" smtClean="0"/>
              <a:t>)(</a:t>
            </a:r>
            <a:r>
              <a:rPr lang="zh-HK" altLang="en-US" smtClean="0"/>
              <a:t>寫作</a:t>
            </a:r>
            <a:r>
              <a:rPr lang="en-US" altLang="zh-HK" smtClean="0"/>
              <a:t>)</a:t>
            </a:r>
            <a:endParaRPr lang="en-GB" dirty="0"/>
          </a:p>
        </p:txBody>
      </p:sp>
      <p:sp>
        <p:nvSpPr>
          <p:cNvPr id="9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/>
          <a:p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en-GB" dirty="0"/>
          </a:p>
        </p:txBody>
      </p:sp>
      <p:pic>
        <p:nvPicPr>
          <p:cNvPr id="11" name="Picture 6" descr="070802adj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8520">
            <a:off x="248532" y="1002031"/>
            <a:ext cx="1048391" cy="84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EE1E5-14C2-4FE8-9E3D-678B29360F07}" type="slidenum">
              <a:rPr lang="en-GB" smtClean="0"/>
              <a:t>9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457200" y="304800"/>
            <a:ext cx="835152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句子寫作框</a:t>
            </a:r>
            <a:endParaRPr lang="zh-HK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雲朵形圖說文字 3"/>
          <p:cNvSpPr/>
          <p:nvPr/>
        </p:nvSpPr>
        <p:spPr>
          <a:xfrm>
            <a:off x="1193677" y="1193009"/>
            <a:ext cx="4826123" cy="1075088"/>
          </a:xfrm>
          <a:prstGeom prst="cloudCallout">
            <a:avLst>
              <a:gd name="adj1" fmla="val -55383"/>
              <a:gd name="adj2" fmla="val 51382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 sz="2800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545297" y="795057"/>
            <a:ext cx="659569" cy="8764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67195" y="1460375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天</a:t>
            </a:r>
            <a:r>
              <a:rPr lang="zh-TW" altLang="en-US" sz="3200" kern="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</a:t>
            </a:r>
            <a:endParaRPr lang="zh-HK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550700" y="1403390"/>
            <a:ext cx="619023" cy="641760"/>
          </a:xfrm>
        </p:spPr>
        <p:txBody>
          <a:bodyPr>
            <a:normAutofit/>
          </a:bodyPr>
          <a:lstStyle/>
          <a:p>
            <a:r>
              <a:rPr lang="zh-HK" altLang="zh-TW" sz="3200" dirty="0">
                <a:solidFill>
                  <a:srgbClr val="006600"/>
                </a:solidFill>
                <a:latin typeface="標楷體" pitchFamily="65" charset="-120"/>
              </a:rPr>
              <a:t>雲</a:t>
            </a:r>
            <a:endParaRPr lang="zh-HK" altLang="en-US" dirty="0">
              <a:solidFill>
                <a:srgbClr val="0066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36252" y="1420263"/>
            <a:ext cx="66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endParaRPr lang="zh-HK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4113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1111E-6 L -0.08055 0.321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8" y="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4444E-6 L 0.14809 0.3236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96" y="1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2625</TotalTime>
  <Words>1587</Words>
  <Application>Microsoft Office PowerPoint</Application>
  <PresentationFormat>如螢幕大小 (4:3)</PresentationFormat>
  <Paragraphs>374</Paragraphs>
  <Slides>19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5" baseType="lpstr">
      <vt:lpstr>新細明體</vt:lpstr>
      <vt:lpstr>標楷體</vt:lpstr>
      <vt:lpstr>Arial</vt:lpstr>
      <vt:lpstr>Calibri</vt:lpstr>
      <vt:lpstr>Times New Roman</vt:lpstr>
      <vt:lpstr>1_Office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雲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匯報與回饋</vt:lpstr>
      <vt:lpstr>PowerPoint 簡報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四年級小組支援教學 單元三　描寫單元 景物描寫 寫作</dc:title>
  <dc:creator>CHOW, Sze-ming Cathie</dc:creator>
  <cp:lastModifiedBy>CHOW, Sze-ming Cathie</cp:lastModifiedBy>
  <cp:revision>226</cp:revision>
  <cp:lastPrinted>2019-10-04T00:52:21Z</cp:lastPrinted>
  <dcterms:created xsi:type="dcterms:W3CDTF">2019-05-28T01:15:07Z</dcterms:created>
  <dcterms:modified xsi:type="dcterms:W3CDTF">2019-12-11T09:28:06Z</dcterms:modified>
</cp:coreProperties>
</file>