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34" r:id="rId3"/>
    <p:sldId id="335" r:id="rId4"/>
    <p:sldId id="323" r:id="rId5"/>
    <p:sldId id="333" r:id="rId6"/>
    <p:sldId id="326" r:id="rId7"/>
    <p:sldId id="327" r:id="rId8"/>
    <p:sldId id="328" r:id="rId9"/>
  </p:sldIdLst>
  <p:sldSz cx="12192000" cy="6858000"/>
  <p:notesSz cx="6858000" cy="9144000"/>
  <p:defaultTextStyle>
    <a:defPPr>
      <a:defRPr lang="zh-HK"/>
    </a:defPPr>
    <a:lvl1pPr marL="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ndice Leung" initials="CL" lastIdx="3" clrIdx="0">
    <p:extLst>
      <p:ext uri="{19B8F6BF-5375-455C-9EA6-DF929625EA0E}">
        <p15:presenceInfo xmlns:p15="http://schemas.microsoft.com/office/powerpoint/2012/main" userId="2dd8add8546830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CFFF"/>
    <a:srgbClr val="0099FF"/>
    <a:srgbClr val="FF00FF"/>
    <a:srgbClr val="FF33CC"/>
    <a:srgbClr val="4182AE"/>
    <a:srgbClr val="FF9933"/>
    <a:srgbClr val="FBE38E"/>
    <a:srgbClr val="FFE38C"/>
    <a:srgbClr val="FDF0E3"/>
    <a:srgbClr val="12B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4" autoAdjust="0"/>
    <p:restoredTop sz="79278" autoAdjust="0"/>
  </p:normalViewPr>
  <p:slideViewPr>
    <p:cSldViewPr snapToGrid="0">
      <p:cViewPr varScale="1">
        <p:scale>
          <a:sx n="87" d="100"/>
          <a:sy n="87" d="100"/>
        </p:scale>
        <p:origin x="438" y="114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6F563-18F8-4AE2-9340-A5850FDACCA3}" type="datetimeFigureOut">
              <a:rPr lang="zh-HK" altLang="en-US" smtClean="0"/>
              <a:t>15/11/2024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7243D-6417-42BD-B865-55E816F5146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4332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7243D-6417-42BD-B865-55E816F51468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0789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altLang="zh-CN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7243D-6417-42BD-B865-55E816F51468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204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altLang="zh-CN" sz="4800" dirty="0"/>
          </a:p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dirty="0" smtClean="0"/>
              <a:t>圖片來源</a:t>
            </a:r>
            <a:r>
              <a:rPr lang="en-US" altLang="zh-TW" sz="4800" dirty="0" smtClean="0"/>
              <a:t>︰https://www.flaticon.com/</a:t>
            </a:r>
            <a:endParaRPr lang="en-HK" altLang="zh-CN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7243D-6417-42BD-B865-55E816F51468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527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altLang="zh-CN" sz="4800" dirty="0"/>
          </a:p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dirty="0" smtClean="0"/>
              <a:t>圖片來源</a:t>
            </a:r>
            <a:r>
              <a:rPr lang="en-US" altLang="zh-TW" sz="4800" dirty="0" smtClean="0"/>
              <a:t>︰https://www.flaticon.com/</a:t>
            </a:r>
            <a:endParaRPr lang="en-HK" altLang="zh-CN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7243D-6417-42BD-B865-55E816F51468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261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7243D-6417-42BD-B865-55E816F51468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693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altLang="zh-CN" sz="4800" dirty="0"/>
          </a:p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dirty="0" smtClean="0"/>
              <a:t>資料來源</a:t>
            </a:r>
            <a:r>
              <a:rPr lang="en-US" altLang="zh-TW" sz="4800" dirty="0" smtClean="0"/>
              <a:t>︰</a:t>
            </a:r>
            <a:r>
              <a:rPr lang="zh-TW" altLang="en-US" sz="4800" dirty="0" smtClean="0"/>
              <a:t>香港考試及評核局 香港中學文憑考試 公民與社會發展 </a:t>
            </a:r>
            <a:r>
              <a:rPr lang="en-US" altLang="zh-TW" sz="4800" dirty="0" smtClean="0"/>
              <a:t>(</a:t>
            </a:r>
            <a:r>
              <a:rPr lang="zh-TW" altLang="en-US" sz="4800" dirty="0" smtClean="0"/>
              <a:t>樣本試卷 </a:t>
            </a:r>
            <a:r>
              <a:rPr lang="en-US" altLang="zh-TW" sz="4800" dirty="0" smtClean="0"/>
              <a:t>)</a:t>
            </a:r>
            <a:r>
              <a:rPr lang="zh-TW" altLang="en-US" sz="4800" dirty="0" smtClean="0"/>
              <a:t>，網址</a:t>
            </a:r>
            <a:r>
              <a:rPr lang="en-US" altLang="zh-TW" sz="4800" dirty="0" smtClean="0"/>
              <a:t>︰https://www.hkeaa.edu.hk/DocLibrary/HKDSE/Subject_Information/cs/CS-DB-2024-c.pdf</a:t>
            </a:r>
          </a:p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dirty="0" smtClean="0"/>
              <a:t>圖片來源</a:t>
            </a:r>
            <a:r>
              <a:rPr lang="en-US" altLang="zh-TW" sz="4800" dirty="0" smtClean="0"/>
              <a:t>︰https://www.flaticon.com/</a:t>
            </a:r>
            <a:endParaRPr lang="en-HK" altLang="zh-CN" sz="4800" dirty="0" smtClean="0"/>
          </a:p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altLang="zh-CN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7243D-6417-42BD-B865-55E816F51468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625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dirty="0" smtClean="0"/>
              <a:t>資料來源</a:t>
            </a:r>
            <a:r>
              <a:rPr lang="en-US" altLang="zh-TW" sz="4800" dirty="0" smtClean="0"/>
              <a:t>︰</a:t>
            </a:r>
            <a:r>
              <a:rPr lang="zh-TW" altLang="en-US" sz="4800" dirty="0" smtClean="0"/>
              <a:t>香港考試及評核局 香港中學文憑考試 公民與社會發展 </a:t>
            </a:r>
            <a:r>
              <a:rPr lang="en-US" altLang="zh-TW" sz="4800" dirty="0" smtClean="0"/>
              <a:t>(</a:t>
            </a:r>
            <a:r>
              <a:rPr lang="zh-TW" altLang="en-US" sz="4800" dirty="0" smtClean="0"/>
              <a:t>樣本試卷 </a:t>
            </a:r>
            <a:r>
              <a:rPr lang="en-US" altLang="zh-TW" sz="4800" dirty="0" smtClean="0"/>
              <a:t>)</a:t>
            </a:r>
            <a:r>
              <a:rPr lang="zh-TW" altLang="en-US" sz="4800" dirty="0" smtClean="0"/>
              <a:t>，網址</a:t>
            </a:r>
            <a:r>
              <a:rPr lang="en-US" altLang="zh-TW" sz="4800" dirty="0" smtClean="0"/>
              <a:t>︰https://www.hkeaa.edu.hk/DocLibrary/HKDSE/Subject_Information/cs/CS-DB-2024-c.pdf</a:t>
            </a:r>
          </a:p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dirty="0" smtClean="0"/>
              <a:t>圖片來源</a:t>
            </a:r>
            <a:r>
              <a:rPr lang="en-US" altLang="zh-TW" sz="4800" dirty="0" smtClean="0"/>
              <a:t>︰https://www.flaticon.com/</a:t>
            </a:r>
            <a:endParaRPr lang="en-HK" altLang="zh-CN" sz="4800" dirty="0" smtClean="0"/>
          </a:p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altLang="zh-CN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7243D-6417-42BD-B865-55E816F51468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191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dirty="0" smtClean="0"/>
              <a:t>資料來源</a:t>
            </a:r>
            <a:r>
              <a:rPr lang="en-US" altLang="zh-TW" sz="4800" dirty="0" smtClean="0"/>
              <a:t>︰</a:t>
            </a:r>
            <a:r>
              <a:rPr lang="zh-TW" altLang="en-US" sz="4800" dirty="0" smtClean="0"/>
              <a:t>香港考試及評核局 香港中學文憑考試 公民與社會發展 </a:t>
            </a:r>
            <a:r>
              <a:rPr lang="en-US" altLang="zh-TW" sz="4800" dirty="0" smtClean="0"/>
              <a:t>(</a:t>
            </a:r>
            <a:r>
              <a:rPr lang="zh-TW" altLang="en-US" sz="4800" dirty="0" smtClean="0"/>
              <a:t>樣本試卷 </a:t>
            </a:r>
            <a:r>
              <a:rPr lang="en-US" altLang="zh-TW" sz="4800" dirty="0" smtClean="0"/>
              <a:t>)</a:t>
            </a:r>
            <a:r>
              <a:rPr lang="zh-TW" altLang="en-US" sz="4800" dirty="0" smtClean="0"/>
              <a:t>，網址</a:t>
            </a:r>
            <a:r>
              <a:rPr lang="en-US" altLang="zh-TW" sz="4800" dirty="0" smtClean="0"/>
              <a:t>︰https://www.hkeaa.edu.hk/DocLibrary/HKDSE/Subject_Information/cs/CS-DB-2024-c.pdf</a:t>
            </a:r>
          </a:p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dirty="0" smtClean="0"/>
              <a:t>圖片來源</a:t>
            </a:r>
            <a:r>
              <a:rPr lang="en-US" altLang="zh-TW" sz="4800" dirty="0" smtClean="0"/>
              <a:t>︰https://www.flaticon.com/</a:t>
            </a:r>
            <a:endParaRPr lang="en-HK" altLang="zh-CN" sz="4800" dirty="0" smtClean="0"/>
          </a:p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altLang="zh-CN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7243D-6417-42BD-B865-55E816F51468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39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zh-HK" altLang="zh-TW" sz="1200" smtClean="0">
                <a:effectLst/>
              </a:defRPr>
            </a:lvl1pPr>
          </a:lstStyle>
          <a:p>
            <a:r>
              <a:rPr lang="zh-TW" altLang="en-US" smtClean="0"/>
              <a:t>教育局 教育心理服務</a:t>
            </a:r>
            <a:r>
              <a:rPr lang="en-US" smtClean="0"/>
              <a:t>(</a:t>
            </a:r>
            <a:r>
              <a:rPr lang="zh-TW" altLang="en-US" smtClean="0"/>
              <a:t>新界東</a:t>
            </a:r>
            <a:r>
              <a:rPr lang="en-US" smtClean="0"/>
              <a:t>)</a:t>
            </a:r>
            <a:r>
              <a:rPr lang="zh-TW" altLang="en-US" smtClean="0"/>
              <a:t>組 </a:t>
            </a:r>
            <a:r>
              <a:rPr lang="en-US" smtClean="0"/>
              <a:t>2023</a:t>
            </a:r>
            <a:r>
              <a:rPr lang="zh-TW" altLang="en-US" smtClean="0"/>
              <a:t> 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364A-A410-4258-AF9C-49E8355CE5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6507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4F9-71AB-43F0-B010-4B9A5B28CD2D}" type="datetimeFigureOut">
              <a:rPr lang="zh-HK" altLang="en-US" smtClean="0"/>
              <a:t>15/11/2024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364A-A410-4258-AF9C-49E8355CE5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6826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4F9-71AB-43F0-B010-4B9A5B28CD2D}" type="datetimeFigureOut">
              <a:rPr lang="zh-HK" altLang="en-US" smtClean="0"/>
              <a:t>15/11/2024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364A-A410-4258-AF9C-49E8355CE5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54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8518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4F9-71AB-43F0-B010-4B9A5B28CD2D}" type="datetimeFigureOut">
              <a:rPr lang="zh-HK" altLang="en-US" smtClean="0"/>
              <a:t>15/11/2024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364A-A410-4258-AF9C-49E8355CE5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491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4F9-71AB-43F0-B010-4B9A5B28CD2D}" type="datetimeFigureOut">
              <a:rPr lang="zh-HK" altLang="en-US" smtClean="0"/>
              <a:t>15/11/2024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364A-A410-4258-AF9C-49E8355CE52C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4981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4F9-71AB-43F0-B010-4B9A5B28CD2D}" type="datetimeFigureOut">
              <a:rPr lang="zh-HK" altLang="en-US" smtClean="0"/>
              <a:t>15/11/2024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364A-A410-4258-AF9C-49E8355CE5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2672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4F9-71AB-43F0-B010-4B9A5B28CD2D}" type="datetimeFigureOut">
              <a:rPr lang="zh-HK" altLang="en-US" smtClean="0"/>
              <a:t>15/11/2024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364A-A410-4258-AF9C-49E8355CE5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6745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zh-HK" altLang="zh-TW" sz="1200" smtClean="0">
                <a:effectLst/>
              </a:defRPr>
            </a:lvl1pPr>
          </a:lstStyle>
          <a:p>
            <a:r>
              <a:rPr lang="zh-TW" altLang="en-US" smtClean="0"/>
              <a:t>教育局 教育心理服務</a:t>
            </a:r>
            <a:r>
              <a:rPr lang="en-US" smtClean="0"/>
              <a:t>(</a:t>
            </a:r>
            <a:r>
              <a:rPr lang="zh-TW" altLang="en-US" smtClean="0"/>
              <a:t>新界東</a:t>
            </a:r>
            <a:r>
              <a:rPr lang="en-US" smtClean="0"/>
              <a:t>)</a:t>
            </a:r>
            <a:r>
              <a:rPr lang="zh-TW" altLang="en-US" smtClean="0"/>
              <a:t>組 </a:t>
            </a:r>
            <a:r>
              <a:rPr lang="en-US" smtClean="0"/>
              <a:t>2023</a:t>
            </a:r>
            <a:r>
              <a:rPr lang="zh-TW" altLang="en-US" smtClean="0"/>
              <a:t> 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364A-A410-4258-AF9C-49E8355CE5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9904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4F9-71AB-43F0-B010-4B9A5B28CD2D}" type="datetimeFigureOut">
              <a:rPr lang="zh-HK" altLang="en-US" smtClean="0"/>
              <a:t>15/11/2024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364A-A410-4258-AF9C-49E8355CE5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84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4F9-71AB-43F0-B010-4B9A5B28CD2D}" type="datetimeFigureOut">
              <a:rPr lang="zh-HK" altLang="en-US" smtClean="0"/>
              <a:t>15/11/2024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364A-A410-4258-AF9C-49E8355CE5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2316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34F9-71AB-43F0-B010-4B9A5B28CD2D}" type="datetimeFigureOut">
              <a:rPr lang="zh-HK" altLang="en-US" smtClean="0"/>
              <a:t>15/11/2024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A364A-A410-4258-AF9C-49E8355CE5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9423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an/>
      </p:transition>
    </mc:Choice>
    <mc:Fallback xmlns="">
      <p:transition spd="slow">
        <p:fade/>
      </p:transition>
    </mc:Fallback>
  </mc:AlternateContent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s://youtu.be/sllIIxaGAbI?si=rOpBfB0n2Fi6urks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https://www.youtube.com/watch?v=sllIIxaGAbI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橢圓 5"/>
          <p:cNvSpPr/>
          <p:nvPr/>
        </p:nvSpPr>
        <p:spPr>
          <a:xfrm>
            <a:off x="-2509504" y="1048247"/>
            <a:ext cx="7455159" cy="64847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  <a:alpha val="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HK" altLang="en-US" sz="2117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66" l="9943" r="898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3532" y="985449"/>
            <a:ext cx="4912053" cy="4912053"/>
          </a:xfrm>
          <a:prstGeom prst="rect">
            <a:avLst/>
          </a:prstGeom>
        </p:spPr>
      </p:pic>
      <p:sp>
        <p:nvSpPr>
          <p:cNvPr id="18" name="標題 1">
            <a:extLst>
              <a:ext uri="{FF2B5EF4-FFF2-40B4-BE49-F238E27FC236}">
                <a16:creationId xmlns:a16="http://schemas.microsoft.com/office/drawing/2014/main" id="{3F7A5B80-58CA-F044-8285-462998D8B00E}"/>
              </a:ext>
            </a:extLst>
          </p:cNvPr>
          <p:cNvSpPr txBox="1">
            <a:spLocks/>
          </p:cNvSpPr>
          <p:nvPr/>
        </p:nvSpPr>
        <p:spPr>
          <a:xfrm>
            <a:off x="4995497" y="3630419"/>
            <a:ext cx="4348395" cy="964045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defTabSz="914418" fontAlgn="auto">
              <a:lnSpc>
                <a:spcPct val="15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5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STT</a:t>
            </a:r>
            <a:r>
              <a:rPr lang="zh-TW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朗讀練習</a:t>
            </a:r>
          </a:p>
        </p:txBody>
      </p:sp>
      <p:sp>
        <p:nvSpPr>
          <p:cNvPr id="20" name="矩形 19"/>
          <p:cNvSpPr/>
          <p:nvPr/>
        </p:nvSpPr>
        <p:spPr>
          <a:xfrm>
            <a:off x="9453546" y="6539116"/>
            <a:ext cx="27494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教育局 教育心理服</a:t>
            </a:r>
            <a:r>
              <a:rPr lang="zh-TW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務</a:t>
            </a:r>
            <a:r>
              <a:rPr lang="en-US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HK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新界東</a:t>
            </a:r>
            <a:r>
              <a:rPr lang="en-US" altLang="zh-TW" sz="1200" kern="10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HK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組 </a:t>
            </a:r>
            <a:r>
              <a:rPr lang="en-US" altLang="zh-TW" sz="1200" kern="100" dirty="0" smtClean="0">
                <a:latin typeface="微軟正黑體" panose="020B0604030504040204" pitchFamily="34" charset="-120"/>
                <a:cs typeface="Times New Roman" panose="02020603050405020304" pitchFamily="18" charset="0"/>
              </a:rPr>
              <a:t>2024</a:t>
            </a:r>
            <a:r>
              <a:rPr lang="en-US" altLang="zh-TW" sz="1200" kern="100" dirty="0" smtClean="0">
                <a:solidFill>
                  <a:srgbClr val="FF000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TW" altLang="en-US" sz="1200" dirty="0"/>
          </a:p>
        </p:txBody>
      </p:sp>
      <p:sp>
        <p:nvSpPr>
          <p:cNvPr id="26" name="標題 1"/>
          <p:cNvSpPr txBox="1">
            <a:spLocks/>
          </p:cNvSpPr>
          <p:nvPr/>
        </p:nvSpPr>
        <p:spPr>
          <a:xfrm>
            <a:off x="2042494" y="1397751"/>
            <a:ext cx="10723983" cy="18936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使用「語音轉換文字軟件」</a:t>
            </a:r>
            <a:endParaRPr lang="en-US" altLang="zh-TW" sz="5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訓練課程</a:t>
            </a:r>
            <a:r>
              <a:rPr lang="en-US" altLang="zh-TW" sz="5400" b="1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400" b="1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精簡版</a:t>
            </a:r>
            <a:r>
              <a:rPr lang="en-US" altLang="zh-TW" sz="5400" b="1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5400" b="1" dirty="0" smtClean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7" t="62458" r="48170" b="12411"/>
          <a:stretch/>
        </p:blipFill>
        <p:spPr>
          <a:xfrm rot="20341199">
            <a:off x="9180544" y="3359911"/>
            <a:ext cx="1609761" cy="150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9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23">
            <a:extLst>
              <a:ext uri="{FF2B5EF4-FFF2-40B4-BE49-F238E27FC236}">
                <a16:creationId xmlns:a16="http://schemas.microsoft.com/office/drawing/2014/main" id="{1B848F7A-2EF4-A140-8163-2912F4758910}"/>
              </a:ext>
            </a:extLst>
          </p:cNvPr>
          <p:cNvSpPr/>
          <p:nvPr/>
        </p:nvSpPr>
        <p:spPr>
          <a:xfrm rot="10800000">
            <a:off x="150801" y="216668"/>
            <a:ext cx="7302502" cy="1347831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211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標題 1">
            <a:extLst>
              <a:ext uri="{FF2B5EF4-FFF2-40B4-BE49-F238E27FC236}">
                <a16:creationId xmlns:a16="http://schemas.microsoft.com/office/drawing/2014/main" id="{3F7A5B80-58CA-F044-8285-462998D8B00E}"/>
              </a:ext>
            </a:extLst>
          </p:cNvPr>
          <p:cNvSpPr txBox="1">
            <a:spLocks/>
          </p:cNvSpPr>
          <p:nvPr/>
        </p:nvSpPr>
        <p:spPr>
          <a:xfrm>
            <a:off x="748269" y="368307"/>
            <a:ext cx="6341600" cy="964045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0" i="0" u="none" strike="noStrike" kern="1200" cap="none" spc="10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 </a:t>
            </a:r>
            <a:r>
              <a:rPr kumimoji="0" lang="en-US" altLang="zh-TW" sz="66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STT</a:t>
            </a:r>
            <a:r>
              <a:rPr kumimoji="0" lang="zh-TW" altLang="en-US" sz="66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操作</a:t>
            </a:r>
            <a:r>
              <a:rPr kumimoji="0" lang="zh-TW" altLang="en-US" sz="2800" b="1" i="0" u="none" strike="noStrike" kern="1200" cap="none" spc="10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r>
              <a:rPr kumimoji="0" lang="en-US" altLang="zh-TW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</a:t>
            </a:r>
            <a:r>
              <a:rPr kumimoji="0" lang="zh-TW" altLang="en-US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重温</a:t>
            </a:r>
            <a:r>
              <a:rPr kumimoji="0" lang="en-US" altLang="zh-TW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)</a:t>
            </a:r>
            <a:endParaRPr kumimoji="0" lang="zh-TW" altLang="en-US" b="1" i="0" u="none" strike="noStrike" kern="1200" cap="none" spc="10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311136" y="4439961"/>
            <a:ext cx="6267532" cy="1754326"/>
            <a:chOff x="4593676" y="5537004"/>
            <a:chExt cx="6267532" cy="1754326"/>
          </a:xfrm>
        </p:grpSpPr>
        <p:sp>
          <p:nvSpPr>
            <p:cNvPr id="21" name="矩形 20"/>
            <p:cNvSpPr/>
            <p:nvPr/>
          </p:nvSpPr>
          <p:spPr>
            <a:xfrm>
              <a:off x="4593676" y="5537004"/>
              <a:ext cx="626753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3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啟動 </a:t>
              </a:r>
              <a:r>
                <a:rPr lang="en-US" altLang="zh-TW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STT </a:t>
              </a:r>
              <a:r>
                <a:rPr lang="zh-TW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連</a:t>
              </a:r>
              <a:r>
                <a:rPr lang="zh-TW" alt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續</a:t>
              </a:r>
              <a:r>
                <a:rPr lang="zh-TW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按</a:t>
              </a:r>
              <a:r>
                <a:rPr lang="en-US" altLang="zh-TW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</a:t>
              </a:r>
              <a:endParaRPr lang="en-US" altLang="zh-TW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3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停用 </a:t>
              </a:r>
              <a:r>
                <a:rPr lang="en-US" altLang="zh-TW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STT  </a:t>
              </a:r>
              <a:r>
                <a:rPr lang="zh-TW" alt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按</a:t>
              </a:r>
              <a:r>
                <a:rPr lang="en-US" altLang="zh-TW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</a:t>
              </a:r>
              <a:r>
                <a:rPr lang="en-US" altLang="zh-TW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</a:t>
              </a:r>
              <a:r>
                <a:rPr lang="zh-TW" alt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或</a:t>
              </a:r>
              <a:r>
                <a:rPr lang="zh-TW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按「完成</a:t>
              </a:r>
              <a:r>
                <a:rPr lang="zh-TW" alt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」</a:t>
              </a:r>
              <a:endPara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2" name="Group 128">
              <a:extLst>
                <a:ext uri="{FF2B5EF4-FFF2-40B4-BE49-F238E27FC236}">
                  <a16:creationId xmlns:a16="http://schemas.microsoft.com/office/drawing/2014/main" id="{531245D9-5B99-2B46-86AB-2BB7E2B649FA}"/>
                </a:ext>
              </a:extLst>
            </p:cNvPr>
            <p:cNvGrpSpPr/>
            <p:nvPr/>
          </p:nvGrpSpPr>
          <p:grpSpPr>
            <a:xfrm>
              <a:off x="8550468" y="5674948"/>
              <a:ext cx="686791" cy="677423"/>
              <a:chOff x="5666462" y="5830142"/>
              <a:chExt cx="686791" cy="677423"/>
            </a:xfrm>
          </p:grpSpPr>
          <p:sp>
            <p:nvSpPr>
              <p:cNvPr id="23" name="Rounded Rectangle 126">
                <a:extLst>
                  <a:ext uri="{FF2B5EF4-FFF2-40B4-BE49-F238E27FC236}">
                    <a16:creationId xmlns:a16="http://schemas.microsoft.com/office/drawing/2014/main" id="{7189014C-417F-BC42-92BF-2A408B50CF16}"/>
                  </a:ext>
                </a:extLst>
              </p:cNvPr>
              <p:cNvSpPr/>
              <p:nvPr/>
            </p:nvSpPr>
            <p:spPr>
              <a:xfrm>
                <a:off x="5676563" y="5830142"/>
                <a:ext cx="676690" cy="67742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127">
                <a:extLst>
                  <a:ext uri="{FF2B5EF4-FFF2-40B4-BE49-F238E27FC236}">
                    <a16:creationId xmlns:a16="http://schemas.microsoft.com/office/drawing/2014/main" id="{124D2CC3-CD0B-4445-A4F0-F55DB866C8F6}"/>
                  </a:ext>
                </a:extLst>
              </p:cNvPr>
              <p:cNvSpPr/>
              <p:nvPr/>
            </p:nvSpPr>
            <p:spPr>
              <a:xfrm>
                <a:off x="5666462" y="6089982"/>
                <a:ext cx="43105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zh-TW" dirty="0" err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fn</a:t>
                </a:r>
                <a:endParaRPr lang="en-US" dirty="0"/>
              </a:p>
            </p:txBody>
          </p:sp>
        </p:grpSp>
      </p:grpSp>
      <p:pic>
        <p:nvPicPr>
          <p:cNvPr id="28" name="圖片 27">
            <a:extLst>
              <a:ext uri="{FF2B5EF4-FFF2-40B4-BE49-F238E27FC236}">
                <a16:creationId xmlns:a16="http://schemas.microsoft.com/office/drawing/2014/main" id="{6FCE9521-BB35-CA44-84F0-FE3D08D44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9" b="89720" l="1235" r="90947">
                        <a14:foregroundMark x1="51440" y1="19003" x2="54321" y2="64798"/>
                        <a14:foregroundMark x1="16049" y1="61994" x2="49383" y2="62617"/>
                        <a14:foregroundMark x1="49383" y1="62617" x2="73663" y2="60436"/>
                        <a14:foregroundMark x1="37037" y1="80997" x2="55556" y2="81620"/>
                        <a14:foregroundMark x1="37037" y1="80997" x2="58436" y2="81620"/>
                        <a14:foregroundMark x1="13992" y1="57632" x2="21811" y2="65732"/>
                        <a14:foregroundMark x1="16049" y1="56075" x2="22634" y2="65732"/>
                        <a14:foregroundMark x1="38272" y1="24922" x2="55556" y2="40187"/>
                        <a14:foregroundMark x1="62963" y1="24299" x2="51440" y2="44548"/>
                        <a14:foregroundMark x1="79424" y1="56075" x2="64198" y2="77570"/>
                        <a14:foregroundMark x1="64198" y1="77570" x2="45679" y2="77259"/>
                        <a14:foregroundMark x1="4894" y1="42778" x2="13992" y2="43925"/>
                        <a14:foregroundMark x1="1646" y1="42368" x2="3778" y2="42637"/>
                        <a14:foregroundMark x1="87243" y1="16199" x2="90947" y2="80062"/>
                        <a14:backgroundMark x1="2469" y1="68536" x2="5350" y2="67913"/>
                        <a14:backgroundMark x1="8230" y1="63551" x2="8230" y2="63551"/>
                        <a14:backgroundMark x1="2469" y1="64798" x2="4527" y2="65732"/>
                        <a14:backgroundMark x1="5350" y1="63551" x2="6584" y2="72274"/>
                        <a14:backgroundMark x1="9053" y1="65732" x2="9053" y2="70093"/>
                        <a14:backgroundMark x1="2469" y1="45483" x2="412" y2="43614"/>
                        <a14:backgroundMark x1="4527" y1="48910" x2="0" y2="43302"/>
                        <a14:backgroundMark x1="5350" y1="48598" x2="0" y2="42991"/>
                        <a14:backgroundMark x1="1235" y1="44237" x2="412" y2="43302"/>
                        <a14:backgroundMark x1="1646" y1="45171" x2="2881" y2="45171"/>
                        <a14:backgroundMark x1="3704" y1="47352" x2="1235" y2="4392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361" y="1812833"/>
            <a:ext cx="2189466" cy="2895161"/>
          </a:xfrm>
          <a:prstGeom prst="rect">
            <a:avLst/>
          </a:prstGeom>
        </p:spPr>
      </p:pic>
      <p:grpSp>
        <p:nvGrpSpPr>
          <p:cNvPr id="30" name="群組 29"/>
          <p:cNvGrpSpPr/>
          <p:nvPr/>
        </p:nvGrpSpPr>
        <p:grpSpPr>
          <a:xfrm>
            <a:off x="7194720" y="1827832"/>
            <a:ext cx="4657672" cy="4697386"/>
            <a:chOff x="5669227" y="344494"/>
            <a:chExt cx="6675597" cy="6732517"/>
          </a:xfrm>
        </p:grpSpPr>
        <p:sp>
          <p:nvSpPr>
            <p:cNvPr id="34" name="矩形 33"/>
            <p:cNvSpPr/>
            <p:nvPr/>
          </p:nvSpPr>
          <p:spPr>
            <a:xfrm>
              <a:off x="5669227" y="3991870"/>
              <a:ext cx="6675597" cy="926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tabLst/>
                <a:defRPr/>
              </a:pPr>
              <a:r>
                <a:rPr kumimoji="0" lang="zh-HK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再次</a:t>
              </a:r>
              <a:r>
                <a:rPr kumimoji="0" lang="zh-TW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啟動 </a:t>
              </a:r>
              <a:r>
                <a:rPr lang="en-US" altLang="zh-TW" sz="28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 </a:t>
              </a:r>
              <a:r>
                <a:rPr kumimoji="0" lang="zh-HK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點</a:t>
              </a:r>
              <a:r>
                <a:rPr kumimoji="0" lang="zh-HK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擊「喚醒</a:t>
              </a:r>
              <a:r>
                <a:rPr kumimoji="0" lang="zh-HK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」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9AE05ADC-D384-447C-BCAF-3BC36807BE62}"/>
                </a:ext>
              </a:extLst>
            </p:cNvPr>
            <p:cNvGrpSpPr/>
            <p:nvPr/>
          </p:nvGrpSpPr>
          <p:grpSpPr>
            <a:xfrm>
              <a:off x="5872925" y="4937557"/>
              <a:ext cx="2503534" cy="1824786"/>
              <a:chOff x="3713161" y="6094444"/>
              <a:chExt cx="2642117" cy="1143575"/>
            </a:xfrm>
          </p:grpSpPr>
          <p:pic>
            <p:nvPicPr>
              <p:cNvPr id="59" name="Picture 2">
                <a:extLst>
                  <a:ext uri="{FF2B5EF4-FFF2-40B4-BE49-F238E27FC236}">
                    <a16:creationId xmlns:a16="http://schemas.microsoft.com/office/drawing/2014/main" id="{BB0D6ADA-9F2E-4D16-9B9B-F5526EE57F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37" t="46756" r="22809" b="25750"/>
              <a:stretch/>
            </p:blipFill>
            <p:spPr bwMode="auto">
              <a:xfrm>
                <a:off x="3713161" y="6094444"/>
                <a:ext cx="2642117" cy="114357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0" name="群組 59">
                <a:extLst>
                  <a:ext uri="{FF2B5EF4-FFF2-40B4-BE49-F238E27FC236}">
                    <a16:creationId xmlns:a16="http://schemas.microsoft.com/office/drawing/2014/main" id="{07875C6B-DED7-420E-84BF-27531AF06E55}"/>
                  </a:ext>
                </a:extLst>
              </p:cNvPr>
              <p:cNvGrpSpPr/>
              <p:nvPr/>
            </p:nvGrpSpPr>
            <p:grpSpPr>
              <a:xfrm>
                <a:off x="4558359" y="6833885"/>
                <a:ext cx="1129643" cy="318607"/>
                <a:chOff x="1160065" y="7525167"/>
                <a:chExt cx="1129643" cy="318607"/>
              </a:xfrm>
            </p:grpSpPr>
            <p:pic>
              <p:nvPicPr>
                <p:cNvPr id="61" name="Picture 2">
                  <a:extLst>
                    <a:ext uri="{FF2B5EF4-FFF2-40B4-BE49-F238E27FC236}">
                      <a16:creationId xmlns:a16="http://schemas.microsoft.com/office/drawing/2014/main" id="{8B7849F1-E136-4056-9C00-F054EC1A3B1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491" t="64466" r="49212" b="26952"/>
                <a:stretch/>
              </p:blipFill>
              <p:spPr bwMode="auto">
                <a:xfrm>
                  <a:off x="1160065" y="7538834"/>
                  <a:ext cx="1042911" cy="3049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2" name="文字方塊 61">
                  <a:extLst>
                    <a:ext uri="{FF2B5EF4-FFF2-40B4-BE49-F238E27FC236}">
                      <a16:creationId xmlns:a16="http://schemas.microsoft.com/office/drawing/2014/main" id="{8A0A1900-3180-40F8-8A8C-A6394F55AF39}"/>
                    </a:ext>
                  </a:extLst>
                </p:cNvPr>
                <p:cNvSpPr txBox="1"/>
                <p:nvPr/>
              </p:nvSpPr>
              <p:spPr>
                <a:xfrm>
                  <a:off x="1188975" y="7525167"/>
                  <a:ext cx="1100733" cy="3040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35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zh-TW" altLang="en-US" sz="1600" noProof="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喚醒</a:t>
                  </a:r>
                  <a:endParaRPr kumimoji="0" lang="zh-HK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9AE05ADC-D384-447C-BCAF-3BC36807BE62}"/>
                </a:ext>
              </a:extLst>
            </p:cNvPr>
            <p:cNvGrpSpPr/>
            <p:nvPr/>
          </p:nvGrpSpPr>
          <p:grpSpPr>
            <a:xfrm>
              <a:off x="9559895" y="4944298"/>
              <a:ext cx="2503534" cy="1824786"/>
              <a:chOff x="3713161" y="6094444"/>
              <a:chExt cx="2642117" cy="1143575"/>
            </a:xfrm>
          </p:grpSpPr>
          <p:pic>
            <p:nvPicPr>
              <p:cNvPr id="55" name="Picture 2">
                <a:extLst>
                  <a:ext uri="{FF2B5EF4-FFF2-40B4-BE49-F238E27FC236}">
                    <a16:creationId xmlns:a16="http://schemas.microsoft.com/office/drawing/2014/main" id="{BB0D6ADA-9F2E-4D16-9B9B-F5526EE57F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37" t="46756" r="22809" b="25750"/>
              <a:stretch/>
            </p:blipFill>
            <p:spPr bwMode="auto">
              <a:xfrm>
                <a:off x="3713161" y="6094444"/>
                <a:ext cx="2642117" cy="114357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6" name="群組 55">
                <a:extLst>
                  <a:ext uri="{FF2B5EF4-FFF2-40B4-BE49-F238E27FC236}">
                    <a16:creationId xmlns:a16="http://schemas.microsoft.com/office/drawing/2014/main" id="{07875C6B-DED7-420E-84BF-27531AF06E55}"/>
                  </a:ext>
                </a:extLst>
              </p:cNvPr>
              <p:cNvGrpSpPr/>
              <p:nvPr/>
            </p:nvGrpSpPr>
            <p:grpSpPr>
              <a:xfrm>
                <a:off x="4587269" y="6831896"/>
                <a:ext cx="1100733" cy="356937"/>
                <a:chOff x="1188975" y="7523178"/>
                <a:chExt cx="1100733" cy="356937"/>
              </a:xfrm>
            </p:grpSpPr>
            <p:pic>
              <p:nvPicPr>
                <p:cNvPr id="57" name="Picture 2">
                  <a:extLst>
                    <a:ext uri="{FF2B5EF4-FFF2-40B4-BE49-F238E27FC236}">
                      <a16:creationId xmlns:a16="http://schemas.microsoft.com/office/drawing/2014/main" id="{8B7849F1-E136-4056-9C00-F054EC1A3B1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491" t="64466" r="49212" b="26952"/>
                <a:stretch/>
              </p:blipFill>
              <p:spPr bwMode="auto">
                <a:xfrm>
                  <a:off x="1230294" y="7523178"/>
                  <a:ext cx="1042911" cy="3569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8" name="文字方塊 57">
                  <a:extLst>
                    <a:ext uri="{FF2B5EF4-FFF2-40B4-BE49-F238E27FC236}">
                      <a16:creationId xmlns:a16="http://schemas.microsoft.com/office/drawing/2014/main" id="{8A0A1900-3180-40F8-8A8C-A6394F55AF39}"/>
                    </a:ext>
                  </a:extLst>
                </p:cNvPr>
                <p:cNvSpPr txBox="1"/>
                <p:nvPr/>
              </p:nvSpPr>
              <p:spPr>
                <a:xfrm>
                  <a:off x="1188975" y="7547981"/>
                  <a:ext cx="1100733" cy="3040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35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zh-TW" altLang="en-US" sz="1600" dirty="0" smtClean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睡眠</a:t>
                  </a:r>
                  <a:endParaRPr kumimoji="0" lang="zh-HK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sp>
          <p:nvSpPr>
            <p:cNvPr id="37" name="向右箭號 36"/>
            <p:cNvSpPr/>
            <p:nvPr/>
          </p:nvSpPr>
          <p:spPr>
            <a:xfrm>
              <a:off x="8169641" y="6164495"/>
              <a:ext cx="1654191" cy="482653"/>
            </a:xfrm>
            <a:prstGeom prst="rightArrow">
              <a:avLst/>
            </a:prstGeom>
            <a:solidFill>
              <a:srgbClr val="EF00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圖片 3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93" t="19760" r="27735" b="34618"/>
            <a:stretch/>
          </p:blipFill>
          <p:spPr>
            <a:xfrm>
              <a:off x="7602824" y="6174727"/>
              <a:ext cx="1020614" cy="902284"/>
            </a:xfrm>
            <a:prstGeom prst="rect">
              <a:avLst/>
            </a:prstGeom>
          </p:spPr>
        </p:pic>
        <p:grpSp>
          <p:nvGrpSpPr>
            <p:cNvPr id="39" name="群組 38"/>
            <p:cNvGrpSpPr/>
            <p:nvPr/>
          </p:nvGrpSpPr>
          <p:grpSpPr>
            <a:xfrm>
              <a:off x="5674498" y="344494"/>
              <a:ext cx="6373295" cy="3237214"/>
              <a:chOff x="5674498" y="344494"/>
              <a:chExt cx="6373295" cy="3237214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5674498" y="344494"/>
                <a:ext cx="6095999" cy="9263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just" defTabSz="91435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tabLst/>
                  <a:defRPr/>
                </a:pPr>
                <a:r>
                  <a:rPr kumimoji="0" lang="zh-TW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  <a:sym typeface="Wingdings" panose="05000000000000000000" pitchFamily="2" charset="2"/>
                  </a:rPr>
                  <a:t>停</a:t>
                </a:r>
                <a:r>
                  <a:rPr kumimoji="0" lang="zh-TW" alt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  <a:sym typeface="Wingdings" panose="05000000000000000000" pitchFamily="2" charset="2"/>
                  </a:rPr>
                  <a:t>用</a:t>
                </a:r>
                <a:r>
                  <a:rPr kumimoji="0" lang="zh-TW" alt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  <a:sym typeface="Wingdings" panose="05000000000000000000" pitchFamily="2" charset="2"/>
                  </a:rPr>
                  <a:t> </a:t>
                </a:r>
                <a:r>
                  <a:rPr kumimoji="0" lang="en-US" altLang="zh-TW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  <a:sym typeface="Wingdings" panose="05000000000000000000" pitchFamily="2" charset="2"/>
                  </a:rPr>
                  <a:t>STT  </a:t>
                </a:r>
                <a:r>
                  <a:rPr kumimoji="0" lang="zh-TW" alt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點擊「睡眠」</a:t>
                </a:r>
                <a:endParaRPr kumimoji="0" lang="en-US" altLang="zh-TW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  <p:grpSp>
            <p:nvGrpSpPr>
              <p:cNvPr id="42" name="群組 41">
                <a:extLst>
                  <a:ext uri="{FF2B5EF4-FFF2-40B4-BE49-F238E27FC236}">
                    <a16:creationId xmlns:a16="http://schemas.microsoft.com/office/drawing/2014/main" id="{9AE05ADC-D384-447C-BCAF-3BC36807BE62}"/>
                  </a:ext>
                </a:extLst>
              </p:cNvPr>
              <p:cNvGrpSpPr/>
              <p:nvPr/>
            </p:nvGrpSpPr>
            <p:grpSpPr>
              <a:xfrm>
                <a:off x="5872927" y="1279311"/>
                <a:ext cx="2503534" cy="1824785"/>
                <a:chOff x="3713163" y="5902924"/>
                <a:chExt cx="2642117" cy="1143575"/>
              </a:xfrm>
            </p:grpSpPr>
            <p:pic>
              <p:nvPicPr>
                <p:cNvPr id="51" name="Picture 2">
                  <a:extLst>
                    <a:ext uri="{FF2B5EF4-FFF2-40B4-BE49-F238E27FC236}">
                      <a16:creationId xmlns:a16="http://schemas.microsoft.com/office/drawing/2014/main" id="{BB0D6ADA-9F2E-4D16-9B9B-F5526EE57FF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837" t="46756" r="22809" b="25750"/>
                <a:stretch/>
              </p:blipFill>
              <p:spPr bwMode="auto">
                <a:xfrm>
                  <a:off x="3713163" y="5902924"/>
                  <a:ext cx="2642117" cy="1143575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52" name="群組 51">
                  <a:extLst>
                    <a:ext uri="{FF2B5EF4-FFF2-40B4-BE49-F238E27FC236}">
                      <a16:creationId xmlns:a16="http://schemas.microsoft.com/office/drawing/2014/main" id="{07875C6B-DED7-420E-84BF-27531AF06E55}"/>
                    </a:ext>
                  </a:extLst>
                </p:cNvPr>
                <p:cNvGrpSpPr/>
                <p:nvPr/>
              </p:nvGrpSpPr>
              <p:grpSpPr>
                <a:xfrm>
                  <a:off x="4587271" y="6650659"/>
                  <a:ext cx="1100733" cy="356937"/>
                  <a:chOff x="1188977" y="7341941"/>
                  <a:chExt cx="1100733" cy="356937"/>
                </a:xfrm>
              </p:grpSpPr>
              <p:pic>
                <p:nvPicPr>
                  <p:cNvPr id="53" name="Picture 2">
                    <a:extLst>
                      <a:ext uri="{FF2B5EF4-FFF2-40B4-BE49-F238E27FC236}">
                        <a16:creationId xmlns:a16="http://schemas.microsoft.com/office/drawing/2014/main" id="{8B7849F1-E136-4056-9C00-F054EC1A3B1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2491" t="64466" r="49212" b="26952"/>
                  <a:stretch/>
                </p:blipFill>
                <p:spPr bwMode="auto">
                  <a:xfrm>
                    <a:off x="1217887" y="7341941"/>
                    <a:ext cx="1042912" cy="35693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4" name="文字方塊 53">
                    <a:extLst>
                      <a:ext uri="{FF2B5EF4-FFF2-40B4-BE49-F238E27FC236}">
                        <a16:creationId xmlns:a16="http://schemas.microsoft.com/office/drawing/2014/main" id="{8A0A1900-3180-40F8-8A8C-A6394F55AF39}"/>
                      </a:ext>
                    </a:extLst>
                  </p:cNvPr>
                  <p:cNvSpPr txBox="1"/>
                  <p:nvPr/>
                </p:nvSpPr>
                <p:spPr>
                  <a:xfrm>
                    <a:off x="1188977" y="7356461"/>
                    <a:ext cx="1100733" cy="3040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35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zh-TW" altLang="en-US" sz="1600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睡眠</a:t>
                    </a:r>
                    <a:endParaRPr kumimoji="0" lang="zh-HK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  <p:grpSp>
            <p:nvGrpSpPr>
              <p:cNvPr id="43" name="群組 42">
                <a:extLst>
                  <a:ext uri="{FF2B5EF4-FFF2-40B4-BE49-F238E27FC236}">
                    <a16:creationId xmlns:a16="http://schemas.microsoft.com/office/drawing/2014/main" id="{9AE05ADC-D384-447C-BCAF-3BC36807BE62}"/>
                  </a:ext>
                </a:extLst>
              </p:cNvPr>
              <p:cNvGrpSpPr/>
              <p:nvPr/>
            </p:nvGrpSpPr>
            <p:grpSpPr>
              <a:xfrm>
                <a:off x="9544259" y="1328892"/>
                <a:ext cx="2503534" cy="1824786"/>
                <a:chOff x="3713163" y="5902924"/>
                <a:chExt cx="2642117" cy="1143575"/>
              </a:xfrm>
            </p:grpSpPr>
            <p:pic>
              <p:nvPicPr>
                <p:cNvPr id="47" name="Picture 2">
                  <a:extLst>
                    <a:ext uri="{FF2B5EF4-FFF2-40B4-BE49-F238E27FC236}">
                      <a16:creationId xmlns:a16="http://schemas.microsoft.com/office/drawing/2014/main" id="{BB0D6ADA-9F2E-4D16-9B9B-F5526EE57FF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837" t="46756" r="22809" b="25750"/>
                <a:stretch/>
              </p:blipFill>
              <p:spPr bwMode="auto">
                <a:xfrm>
                  <a:off x="3713163" y="5902924"/>
                  <a:ext cx="2642117" cy="1143575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48" name="群組 47">
                  <a:extLst>
                    <a:ext uri="{FF2B5EF4-FFF2-40B4-BE49-F238E27FC236}">
                      <a16:creationId xmlns:a16="http://schemas.microsoft.com/office/drawing/2014/main" id="{07875C6B-DED7-420E-84BF-27531AF06E55}"/>
                    </a:ext>
                  </a:extLst>
                </p:cNvPr>
                <p:cNvGrpSpPr/>
                <p:nvPr/>
              </p:nvGrpSpPr>
              <p:grpSpPr>
                <a:xfrm>
                  <a:off x="4587271" y="6650659"/>
                  <a:ext cx="1100733" cy="356937"/>
                  <a:chOff x="1188977" y="7341941"/>
                  <a:chExt cx="1100733" cy="356937"/>
                </a:xfrm>
              </p:grpSpPr>
              <p:pic>
                <p:nvPicPr>
                  <p:cNvPr id="49" name="Picture 2">
                    <a:extLst>
                      <a:ext uri="{FF2B5EF4-FFF2-40B4-BE49-F238E27FC236}">
                        <a16:creationId xmlns:a16="http://schemas.microsoft.com/office/drawing/2014/main" id="{8B7849F1-E136-4056-9C00-F054EC1A3B1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2491" t="64466" r="49212" b="26952"/>
                  <a:stretch/>
                </p:blipFill>
                <p:spPr bwMode="auto">
                  <a:xfrm>
                    <a:off x="1217887" y="7341941"/>
                    <a:ext cx="1042912" cy="35693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0" name="文字方塊 49">
                    <a:extLst>
                      <a:ext uri="{FF2B5EF4-FFF2-40B4-BE49-F238E27FC236}">
                        <a16:creationId xmlns:a16="http://schemas.microsoft.com/office/drawing/2014/main" id="{8A0A1900-3180-40F8-8A8C-A6394F55AF39}"/>
                      </a:ext>
                    </a:extLst>
                  </p:cNvPr>
                  <p:cNvSpPr txBox="1"/>
                  <p:nvPr/>
                </p:nvSpPr>
                <p:spPr>
                  <a:xfrm>
                    <a:off x="1188977" y="7356461"/>
                    <a:ext cx="1100733" cy="3040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35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zh-TW" altLang="en-US" sz="1600" dirty="0" smtClean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喚醒</a:t>
                    </a:r>
                    <a:endParaRPr kumimoji="0" lang="zh-HK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  <p:sp>
            <p:nvSpPr>
              <p:cNvPr id="44" name="向右箭號 43"/>
              <p:cNvSpPr/>
              <p:nvPr/>
            </p:nvSpPr>
            <p:spPr>
              <a:xfrm>
                <a:off x="8086052" y="2456247"/>
                <a:ext cx="1654191" cy="482654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圖片 4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893" t="19760" r="27735" b="34618"/>
              <a:stretch/>
            </p:blipFill>
            <p:spPr>
              <a:xfrm>
                <a:off x="7591573" y="2679424"/>
                <a:ext cx="1020614" cy="902284"/>
              </a:xfrm>
              <a:prstGeom prst="rect">
                <a:avLst/>
              </a:prstGeom>
            </p:spPr>
          </p:pic>
          <p:sp>
            <p:nvSpPr>
              <p:cNvPr id="46" name="矩形 45"/>
              <p:cNvSpPr/>
              <p:nvPr/>
            </p:nvSpPr>
            <p:spPr>
              <a:xfrm>
                <a:off x="8419549" y="2070004"/>
                <a:ext cx="956822" cy="6009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solidFill>
                    <a:schemeClr val="bg1">
                      <a:lumMod val="9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63" name="Rounded Rectangle 126">
            <a:extLst>
              <a:ext uri="{FF2B5EF4-FFF2-40B4-BE49-F238E27FC236}">
                <a16:creationId xmlns:a16="http://schemas.microsoft.com/office/drawing/2014/main" id="{7189014C-417F-BC42-92BF-2A408B50CF16}"/>
              </a:ext>
            </a:extLst>
          </p:cNvPr>
          <p:cNvSpPr/>
          <p:nvPr/>
        </p:nvSpPr>
        <p:spPr>
          <a:xfrm>
            <a:off x="3601339" y="5410221"/>
            <a:ext cx="676690" cy="6774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127">
            <a:extLst>
              <a:ext uri="{FF2B5EF4-FFF2-40B4-BE49-F238E27FC236}">
                <a16:creationId xmlns:a16="http://schemas.microsoft.com/office/drawing/2014/main" id="{124D2CC3-CD0B-4445-A4F0-F55DB866C8F6}"/>
              </a:ext>
            </a:extLst>
          </p:cNvPr>
          <p:cNvSpPr/>
          <p:nvPr/>
        </p:nvSpPr>
        <p:spPr>
          <a:xfrm>
            <a:off x="3601339" y="5718312"/>
            <a:ext cx="431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fn</a:t>
            </a:r>
            <a:endParaRPr lang="en-US" dirty="0"/>
          </a:p>
        </p:txBody>
      </p:sp>
      <p:pic>
        <p:nvPicPr>
          <p:cNvPr id="65" name="圖片 6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66" l="9943" r="89866"/>
                    </a14:imgEffect>
                  </a14:imgLayer>
                </a14:imgProps>
              </a:ext>
            </a:extLst>
          </a:blip>
          <a:srcRect l="14195" t="11885" r="7875" b="13673"/>
          <a:stretch/>
        </p:blipFill>
        <p:spPr>
          <a:xfrm>
            <a:off x="506866" y="80914"/>
            <a:ext cx="1610963" cy="1538830"/>
          </a:xfrm>
          <a:prstGeom prst="rect">
            <a:avLst/>
          </a:prstGeom>
        </p:spPr>
      </p:pic>
      <p:cxnSp>
        <p:nvCxnSpPr>
          <p:cNvPr id="5" name="直線接點 4"/>
          <p:cNvCxnSpPr/>
          <p:nvPr/>
        </p:nvCxnSpPr>
        <p:spPr>
          <a:xfrm>
            <a:off x="6629400" y="1796646"/>
            <a:ext cx="0" cy="4712385"/>
          </a:xfrm>
          <a:prstGeom prst="line">
            <a:avLst/>
          </a:prstGeom>
          <a:ln w="571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9453546" y="6539116"/>
            <a:ext cx="27494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教育局 教育心理服</a:t>
            </a:r>
            <a:r>
              <a:rPr lang="zh-TW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務</a:t>
            </a:r>
            <a:r>
              <a:rPr lang="en-US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HK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新界東</a:t>
            </a:r>
            <a:r>
              <a:rPr lang="en-US" altLang="zh-TW" sz="1200" kern="10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HK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組 </a:t>
            </a:r>
            <a:r>
              <a:rPr lang="en-US" altLang="zh-TW" sz="1200" kern="100" dirty="0" smtClean="0">
                <a:latin typeface="微軟正黑體" panose="020B0604030504040204" pitchFamily="34" charset="-120"/>
                <a:cs typeface="Times New Roman" panose="02020603050405020304" pitchFamily="18" charset="0"/>
              </a:rPr>
              <a:t>2024</a:t>
            </a:r>
            <a:r>
              <a:rPr lang="en-US" altLang="zh-TW" sz="1200" kern="100" dirty="0" smtClean="0">
                <a:solidFill>
                  <a:srgbClr val="FF000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9740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23">
            <a:extLst>
              <a:ext uri="{FF2B5EF4-FFF2-40B4-BE49-F238E27FC236}">
                <a16:creationId xmlns:a16="http://schemas.microsoft.com/office/drawing/2014/main" id="{1B848F7A-2EF4-A140-8163-2912F4758910}"/>
              </a:ext>
            </a:extLst>
          </p:cNvPr>
          <p:cNvSpPr/>
          <p:nvPr/>
        </p:nvSpPr>
        <p:spPr>
          <a:xfrm rot="10800000">
            <a:off x="-1" y="195896"/>
            <a:ext cx="8725985" cy="1270730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211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928218" y="1739939"/>
            <a:ext cx="8353570" cy="2985114"/>
            <a:chOff x="1417248" y="2064031"/>
            <a:chExt cx="8353570" cy="2985114"/>
          </a:xfrm>
        </p:grpSpPr>
        <p:sp>
          <p:nvSpPr>
            <p:cNvPr id="2" name="矩形 1"/>
            <p:cNvSpPr/>
            <p:nvPr/>
          </p:nvSpPr>
          <p:spPr>
            <a:xfrm>
              <a:off x="1417248" y="2064031"/>
              <a:ext cx="44775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zh-TW" altLang="en-US" sz="4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 </a:t>
              </a:r>
              <a:r>
                <a:rPr lang="zh-TW" altLang="en-US" sz="4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啟動</a:t>
              </a:r>
              <a:r>
                <a:rPr lang="en-US" altLang="zh-TW" sz="4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 </a:t>
              </a:r>
              <a:r>
                <a:rPr lang="zh-TW" altLang="en-US" sz="4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開</a:t>
              </a:r>
              <a:r>
                <a:rPr lang="zh-TW" altLang="en-US" sz="4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新檔案</a:t>
              </a:r>
              <a:endParaRPr lang="zh-HK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448984" y="2547291"/>
              <a:ext cx="287290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4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 </a:t>
              </a:r>
              <a:r>
                <a:rPr lang="zh-TW" altLang="en-US" sz="4000" spc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儲存</a:t>
              </a:r>
              <a:r>
                <a:rPr lang="zh-TW" altLang="en-US" sz="40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檔案</a:t>
              </a:r>
              <a:endParaRPr lang="en-US" altLang="zh-TW" sz="4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17248" y="3325596"/>
              <a:ext cx="835357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TW" altLang="en-US" sz="4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 </a:t>
              </a:r>
              <a:r>
                <a:rPr lang="zh-TW" altLang="en-US" sz="4000" spc="1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調整</a:t>
              </a:r>
              <a:r>
                <a:rPr lang="zh-TW" altLang="en-US" sz="4000" spc="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顯示</a:t>
              </a:r>
              <a:r>
                <a:rPr lang="zh-TW" altLang="en-US" sz="4000" spc="1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比例 </a:t>
              </a:r>
              <a:r>
                <a:rPr lang="en-US" altLang="zh-TW" sz="4000" spc="1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(Zoom</a:t>
              </a:r>
              <a:r>
                <a:rPr lang="zh-TW" altLang="en-US" sz="4000" spc="1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</a:t>
              </a:r>
              <a:r>
                <a:rPr lang="en-US" altLang="zh-TW" sz="4000" spc="1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︰150%)</a:t>
              </a:r>
              <a:endParaRPr lang="zh-TW" altLang="en-US" sz="4000" spc="1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448984" y="4341259"/>
              <a:ext cx="23471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4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 </a:t>
              </a:r>
              <a:r>
                <a:rPr lang="zh-TW" altLang="en-US" sz="4000" spc="1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快捷</a:t>
              </a:r>
              <a:r>
                <a:rPr lang="zh-TW" altLang="en-US" sz="4000" spc="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鍵</a:t>
              </a:r>
              <a:endParaRPr lang="zh-TW" altLang="en-US" sz="4000" dirty="0"/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t="34473"/>
          <a:stretch/>
        </p:blipFill>
        <p:spPr>
          <a:xfrm>
            <a:off x="3316773" y="4034452"/>
            <a:ext cx="8523853" cy="2430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9" name="群組 8"/>
          <p:cNvGrpSpPr/>
          <p:nvPr/>
        </p:nvGrpSpPr>
        <p:grpSpPr>
          <a:xfrm>
            <a:off x="-321793" y="186382"/>
            <a:ext cx="8725985" cy="1206190"/>
            <a:chOff x="-528812" y="-329174"/>
            <a:chExt cx="8725985" cy="1206190"/>
          </a:xfrm>
        </p:grpSpPr>
        <p:sp>
          <p:nvSpPr>
            <p:cNvPr id="29" name="標題 1">
              <a:extLst>
                <a:ext uri="{FF2B5EF4-FFF2-40B4-BE49-F238E27FC236}">
                  <a16:creationId xmlns:a16="http://schemas.microsoft.com/office/drawing/2014/main" id="{3F7A5B80-58CA-F044-8285-462998D8B00E}"/>
                </a:ext>
              </a:extLst>
            </p:cNvPr>
            <p:cNvSpPr txBox="1">
              <a:spLocks/>
            </p:cNvSpPr>
            <p:nvPr/>
          </p:nvSpPr>
          <p:spPr>
            <a:xfrm>
              <a:off x="-528812" y="-329174"/>
              <a:ext cx="8725985" cy="964045"/>
            </a:xfrm>
            <a:prstGeom prst="rect">
              <a:avLst/>
            </a:prstGeom>
            <a:noFill/>
            <a:ln w="57150">
              <a:noFill/>
              <a:prstDash val="sysDot"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6600" b="0" i="0" u="none" strike="noStrike" kern="1200" cap="none" spc="100" normalizeH="0" baseline="0" noProof="0" dirty="0" smtClean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   </a:t>
              </a:r>
              <a:r>
                <a:rPr kumimoji="0" lang="en-US" altLang="zh-TW" sz="6600" b="0" i="0" u="none" strike="noStrike" kern="1200" cap="none" spc="100" normalizeH="0" noProof="0" dirty="0" smtClean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     </a:t>
              </a:r>
              <a:r>
                <a:rPr kumimoji="0" lang="zh-TW" altLang="en-US" sz="6600" b="1" i="0" u="none" strike="noStrike" kern="1200" cap="none" spc="10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操作</a:t>
              </a:r>
              <a:r>
                <a:rPr kumimoji="0" lang="zh-TW" altLang="en-US" sz="2800" b="1" i="0" u="none" strike="noStrike" kern="1200" cap="none" spc="10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 </a:t>
              </a:r>
              <a:r>
                <a:rPr kumimoji="0" lang="en-US" altLang="zh-TW" sz="4400" b="1" i="0" u="none" strike="noStrike" kern="1200" cap="none" spc="10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(</a:t>
              </a:r>
              <a:r>
                <a:rPr kumimoji="0" lang="zh-TW" altLang="en-US" sz="4400" b="1" i="0" u="none" strike="noStrike" kern="1200" cap="none" spc="10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重温</a:t>
              </a:r>
              <a:r>
                <a:rPr kumimoji="0" lang="en-US" altLang="zh-TW" sz="4400" b="1" i="0" u="none" strike="noStrike" kern="1200" cap="none" spc="10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)</a:t>
              </a:r>
              <a:endParaRPr kumimoji="0" lang="zh-TW" altLang="en-US" sz="4400" b="1" i="0" u="none" strike="noStrike" kern="1200" cap="none" spc="10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65" name="Picture 590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4" y="-172149"/>
              <a:ext cx="1018087" cy="100070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7" name="圖片 6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65" r="20268" b="1441"/>
            <a:stretch/>
          </p:blipFill>
          <p:spPr>
            <a:xfrm>
              <a:off x="1593370" y="-245606"/>
              <a:ext cx="1192031" cy="112262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5" r="20268" b="1441"/>
          <a:stretch/>
        </p:blipFill>
        <p:spPr>
          <a:xfrm>
            <a:off x="3864592" y="2428463"/>
            <a:ext cx="677776" cy="638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9453546" y="6539116"/>
            <a:ext cx="27494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教育局 教育心理服</a:t>
            </a:r>
            <a:r>
              <a:rPr lang="zh-TW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務</a:t>
            </a:r>
            <a:r>
              <a:rPr lang="en-US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HK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新界東</a:t>
            </a:r>
            <a:r>
              <a:rPr lang="en-US" altLang="zh-TW" sz="1200" kern="10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HK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組 </a:t>
            </a:r>
            <a:r>
              <a:rPr lang="en-US" altLang="zh-TW" sz="1200" kern="100" dirty="0" smtClean="0">
                <a:latin typeface="微軟正黑體" panose="020B0604030504040204" pitchFamily="34" charset="-120"/>
                <a:cs typeface="Times New Roman" panose="02020603050405020304" pitchFamily="18" charset="0"/>
              </a:rPr>
              <a:t>2024</a:t>
            </a:r>
            <a:r>
              <a:rPr lang="en-US" altLang="zh-TW" sz="1200" kern="100" dirty="0" smtClean="0">
                <a:solidFill>
                  <a:srgbClr val="FF000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289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23">
            <a:extLst>
              <a:ext uri="{FF2B5EF4-FFF2-40B4-BE49-F238E27FC236}">
                <a16:creationId xmlns:a16="http://schemas.microsoft.com/office/drawing/2014/main" id="{1B848F7A-2EF4-A140-8163-2912F4758910}"/>
              </a:ext>
            </a:extLst>
          </p:cNvPr>
          <p:cNvSpPr/>
          <p:nvPr/>
        </p:nvSpPr>
        <p:spPr>
          <a:xfrm rot="10800000">
            <a:off x="-2" y="195895"/>
            <a:ext cx="7543801" cy="1252627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211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標題 1">
            <a:extLst>
              <a:ext uri="{FF2B5EF4-FFF2-40B4-BE49-F238E27FC236}">
                <a16:creationId xmlns:a16="http://schemas.microsoft.com/office/drawing/2014/main" id="{3F7A5B80-58CA-F044-8285-462998D8B00E}"/>
              </a:ext>
            </a:extLst>
          </p:cNvPr>
          <p:cNvSpPr txBox="1">
            <a:spLocks/>
          </p:cNvSpPr>
          <p:nvPr/>
        </p:nvSpPr>
        <p:spPr>
          <a:xfrm>
            <a:off x="630276" y="260008"/>
            <a:ext cx="6676461" cy="964045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zh-TW" altLang="en-US" sz="5400" spc="100" dirty="0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朗讀小貼士</a:t>
            </a:r>
            <a:r>
              <a:rPr lang="en-US" altLang="zh-TW" b="1" spc="100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pc="100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重温</a:t>
            </a:r>
            <a:r>
              <a:rPr lang="en-US" altLang="zh-TW" b="1" spc="100" dirty="0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spc="100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64AE9FE9-86AF-4012-A42F-E148E355B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921" y="1252027"/>
            <a:ext cx="6424699" cy="5282156"/>
          </a:xfrm>
        </p:spPr>
        <p:txBody>
          <a:bodyPr>
            <a:noAutofit/>
          </a:bodyPr>
          <a:lstStyle/>
          <a:p>
            <a:pPr marL="514350" lvl="0" indent="-514350">
              <a:lnSpc>
                <a:spcPct val="200000"/>
              </a:lnSpc>
              <a:buFont typeface="+mj-lt"/>
              <a:buAutoNum type="arabicPeriod"/>
            </a:pPr>
            <a:r>
              <a:rPr lang="en-US" altLang="zh-HK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HK" altLang="zh-HK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讀音</a:t>
            </a:r>
            <a:r>
              <a:rPr lang="zh-HK" altLang="zh-HK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準確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lvl="0" indent="-514350">
              <a:lnSpc>
                <a:spcPct val="200000"/>
              </a:lnSpc>
              <a:buFont typeface="+mj-lt"/>
              <a:buAutoNum type="arabicPeriod"/>
            </a:pPr>
            <a:r>
              <a:rPr lang="en-US" altLang="zh-HK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HK" altLang="zh-HK" sz="4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音量</a:t>
            </a:r>
            <a:r>
              <a:rPr lang="zh-HK" altLang="zh-HK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適中</a:t>
            </a:r>
            <a:endParaRPr lang="en-US" altLang="zh-HK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lvl="0" indent="-514350">
              <a:lnSpc>
                <a:spcPct val="200000"/>
              </a:lnSpc>
              <a:buFont typeface="+mj-lt"/>
              <a:buAutoNum type="arabicPeriod"/>
            </a:pPr>
            <a:r>
              <a:rPr lang="en-US" altLang="zh-HK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HK" altLang="zh-HK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語速</a:t>
            </a:r>
            <a:r>
              <a:rPr lang="zh-HK" altLang="zh-HK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適中</a:t>
            </a:r>
            <a:endParaRPr lang="en-US" altLang="zh-HK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lvl="0" indent="-514350">
              <a:lnSpc>
                <a:spcPct val="200000"/>
              </a:lnSpc>
              <a:buFont typeface="+mj-lt"/>
              <a:buAutoNum type="arabicPeriod"/>
            </a:pPr>
            <a:r>
              <a:rPr lang="zh-HK" altLang="zh-HK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朗讀</a:t>
            </a:r>
            <a:r>
              <a:rPr lang="zh-HK" altLang="zh-HK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流暢</a:t>
            </a:r>
            <a:endParaRPr lang="en-US" altLang="zh-HK" sz="4000" b="1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6010243" y="1252027"/>
            <a:ext cx="5780729" cy="4065439"/>
            <a:chOff x="6439901" y="1243144"/>
            <a:chExt cx="5780729" cy="4065439"/>
          </a:xfrm>
        </p:grpSpPr>
        <p:sp>
          <p:nvSpPr>
            <p:cNvPr id="31" name="內容版面配置區 2">
              <a:extLst>
                <a:ext uri="{FF2B5EF4-FFF2-40B4-BE49-F238E27FC236}">
                  <a16:creationId xmlns:a16="http://schemas.microsoft.com/office/drawing/2014/main" id="{64AE9FE9-86AF-4012-A42F-E148E355B84F}"/>
                </a:ext>
              </a:extLst>
            </p:cNvPr>
            <p:cNvSpPr txBox="1">
              <a:spLocks/>
            </p:cNvSpPr>
            <p:nvPr/>
          </p:nvSpPr>
          <p:spPr>
            <a:xfrm>
              <a:off x="6439901" y="1252027"/>
              <a:ext cx="5780729" cy="40565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5" indent="-228605" algn="l" defTabSz="914418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14" indent="-228605" algn="l" defTabSz="91441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23" indent="-228605" algn="l" defTabSz="91441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32" indent="-228605" algn="l" defTabSz="91441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41" indent="-228605" algn="l" defTabSz="91441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50" indent="-228605" algn="l" defTabSz="91441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59" indent="-228605" algn="l" defTabSz="91441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69" indent="-228605" algn="l" defTabSz="91441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78" indent="-228605" algn="l" defTabSz="91441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>
                <a:lnSpc>
                  <a:spcPct val="200000"/>
                </a:lnSpc>
                <a:buAutoNum type="arabicPeriod" startAt="5"/>
              </a:pPr>
              <a:r>
                <a:rPr lang="zh-TW" altLang="en-US" sz="4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讀出</a:t>
              </a:r>
              <a:r>
                <a:rPr lang="zh-TW" altLang="en-US" sz="4000" b="1" dirty="0" smtClean="0">
                  <a:solidFill>
                    <a:srgbClr val="4182A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標點符號</a:t>
              </a:r>
              <a:endParaRPr lang="en-US" altLang="zh-TW" sz="4000" b="1" dirty="0">
                <a:solidFill>
                  <a:srgbClr val="4182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514350" indent="-514350">
                <a:lnSpc>
                  <a:spcPct val="200000"/>
                </a:lnSpc>
                <a:buAutoNum type="arabicPeriod" startAt="5"/>
              </a:pPr>
              <a:r>
                <a:rPr lang="zh-HK" altLang="zh-HK" sz="4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適當</a:t>
              </a:r>
              <a:r>
                <a:rPr lang="zh-HK" altLang="zh-HK" sz="4000" b="1" dirty="0" smtClean="0">
                  <a:solidFill>
                    <a:srgbClr val="4182A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停頓</a:t>
              </a:r>
              <a:endParaRPr lang="en-US" altLang="zh-HK" sz="4000" b="1" dirty="0">
                <a:solidFill>
                  <a:srgbClr val="4182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514350" indent="-514350">
                <a:lnSpc>
                  <a:spcPct val="200000"/>
                </a:lnSpc>
                <a:buAutoNum type="arabicPeriod" startAt="5"/>
              </a:pPr>
              <a:r>
                <a:rPr lang="zh-TW" altLang="en-US" sz="4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注意</a:t>
              </a:r>
              <a:r>
                <a:rPr lang="zh-HK" altLang="zh-HK" sz="4000" b="1" dirty="0" smtClean="0">
                  <a:solidFill>
                    <a:srgbClr val="4182A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收音位置</a:t>
              </a:r>
              <a:endParaRPr lang="zh-TW" altLang="zh-HK" sz="4000" b="1" dirty="0" smtClean="0">
                <a:solidFill>
                  <a:srgbClr val="4182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514350" indent="-514350">
                <a:lnSpc>
                  <a:spcPct val="200000"/>
                </a:lnSpc>
                <a:buFont typeface="+mj-lt"/>
                <a:buAutoNum type="arabicPeriod"/>
              </a:pPr>
              <a:endParaRPr lang="en-US" altLang="zh-TW" sz="32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5" name="群組 4"/>
            <p:cNvGrpSpPr/>
            <p:nvPr/>
          </p:nvGrpSpPr>
          <p:grpSpPr>
            <a:xfrm>
              <a:off x="9964930" y="1243144"/>
              <a:ext cx="1808448" cy="1446550"/>
              <a:chOff x="8819139" y="2731314"/>
              <a:chExt cx="1808448" cy="1446550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9343581" y="2731314"/>
                <a:ext cx="1284006" cy="14465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dist"/>
                <a:r>
                  <a:rPr lang="zh-TW" altLang="en-US" sz="8800" b="1" spc="-24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。</a:t>
                </a:r>
                <a:endParaRPr lang="zh-TW" altLang="en-US" sz="11500" b="1" cap="none" spc="-24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8819139" y="2731314"/>
                <a:ext cx="1284006" cy="14465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dist"/>
                <a:r>
                  <a:rPr lang="zh-TW" altLang="en-US" sz="8800" b="1" spc="-24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，</a:t>
                </a:r>
                <a:endParaRPr lang="zh-TW" altLang="en-US" sz="11500" b="1" cap="none" spc="-24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3649" r="49760" b="59420"/>
          <a:stretch/>
        </p:blipFill>
        <p:spPr>
          <a:xfrm>
            <a:off x="9821402" y="3955892"/>
            <a:ext cx="1522318" cy="182788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36372" r="48414" b="46279"/>
          <a:stretch/>
        </p:blipFill>
        <p:spPr>
          <a:xfrm>
            <a:off x="3427299" y="4249377"/>
            <a:ext cx="1340105" cy="87464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t="5026" r="48339" b="65691"/>
          <a:stretch/>
        </p:blipFill>
        <p:spPr>
          <a:xfrm>
            <a:off x="3453591" y="1461576"/>
            <a:ext cx="1560915" cy="119308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t="72799" r="50917" b="11316"/>
          <a:stretch/>
        </p:blipFill>
        <p:spPr>
          <a:xfrm>
            <a:off x="3412330" y="5522237"/>
            <a:ext cx="1355075" cy="1107101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 rotWithShape="1"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7" t="35726" r="30495" b="43145"/>
          <a:stretch/>
        </p:blipFill>
        <p:spPr>
          <a:xfrm>
            <a:off x="3563784" y="2790411"/>
            <a:ext cx="1188652" cy="1157598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 rotWithShape="1"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" t="33443" r="52428" b="39896"/>
          <a:stretch/>
        </p:blipFill>
        <p:spPr>
          <a:xfrm>
            <a:off x="8733949" y="2813012"/>
            <a:ext cx="1087453" cy="1028445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9453546" y="6539116"/>
            <a:ext cx="27494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教育局 教育心理服</a:t>
            </a:r>
            <a:r>
              <a:rPr lang="zh-TW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務</a:t>
            </a:r>
            <a:r>
              <a:rPr lang="en-US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HK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新界東</a:t>
            </a:r>
            <a:r>
              <a:rPr lang="en-US" altLang="zh-TW" sz="1200" kern="10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HK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組 </a:t>
            </a:r>
            <a:r>
              <a:rPr lang="en-US" altLang="zh-TW" sz="1200" kern="100" dirty="0" smtClean="0">
                <a:latin typeface="微軟正黑體" panose="020B0604030504040204" pitchFamily="34" charset="-120"/>
                <a:cs typeface="Times New Roman" panose="02020603050405020304" pitchFamily="18" charset="0"/>
              </a:rPr>
              <a:t>2024</a:t>
            </a:r>
            <a:r>
              <a:rPr lang="en-US" altLang="zh-TW" sz="1200" kern="100" dirty="0" smtClean="0">
                <a:solidFill>
                  <a:srgbClr val="FF000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TW" altLang="en-US" sz="1200" dirty="0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973" t="173" r="3654" b="2905"/>
          <a:stretch/>
        </p:blipFill>
        <p:spPr>
          <a:xfrm rot="20573257">
            <a:off x="482619" y="114889"/>
            <a:ext cx="876807" cy="14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C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群組 23"/>
          <p:cNvGrpSpPr/>
          <p:nvPr/>
        </p:nvGrpSpPr>
        <p:grpSpPr>
          <a:xfrm>
            <a:off x="860184" y="1623876"/>
            <a:ext cx="9572790" cy="4424252"/>
            <a:chOff x="860184" y="1886351"/>
            <a:chExt cx="9572790" cy="4424252"/>
          </a:xfrm>
        </p:grpSpPr>
        <p:grpSp>
          <p:nvGrpSpPr>
            <p:cNvPr id="23" name="群組 22"/>
            <p:cNvGrpSpPr/>
            <p:nvPr/>
          </p:nvGrpSpPr>
          <p:grpSpPr>
            <a:xfrm>
              <a:off x="2342701" y="1886351"/>
              <a:ext cx="8090273" cy="4424252"/>
              <a:chOff x="3800819" y="2024972"/>
              <a:chExt cx="7171981" cy="3922074"/>
            </a:xfrm>
          </p:grpSpPr>
          <p:grpSp>
            <p:nvGrpSpPr>
              <p:cNvPr id="20" name="群組 19"/>
              <p:cNvGrpSpPr/>
              <p:nvPr/>
            </p:nvGrpSpPr>
            <p:grpSpPr>
              <a:xfrm>
                <a:off x="3800819" y="2024972"/>
                <a:ext cx="7171981" cy="3922074"/>
                <a:chOff x="2025958" y="2106753"/>
                <a:chExt cx="6041165" cy="3303675"/>
              </a:xfrm>
            </p:grpSpPr>
            <p:pic>
              <p:nvPicPr>
                <p:cNvPr id="21" name="圖片 20">
                  <a:hlinkClick r:id="rId3"/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918" t="3635" r="1776"/>
                <a:stretch/>
              </p:blipFill>
              <p:spPr>
                <a:xfrm>
                  <a:off x="2025958" y="2106753"/>
                  <a:ext cx="6041165" cy="3303675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22" name="圖片 21">
                  <a:hlinkClick r:id="rId5"/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43940" y="2452345"/>
                  <a:ext cx="2665610" cy="2665609"/>
                </a:xfrm>
                <a:prstGeom prst="rect">
                  <a:avLst/>
                </a:prstGeom>
              </p:spPr>
            </p:pic>
          </p:grpSp>
          <p:grpSp>
            <p:nvGrpSpPr>
              <p:cNvPr id="5" name="群組 4"/>
              <p:cNvGrpSpPr/>
              <p:nvPr/>
            </p:nvGrpSpPr>
            <p:grpSpPr>
              <a:xfrm>
                <a:off x="8299291" y="3222619"/>
                <a:ext cx="2429423" cy="2004115"/>
                <a:chOff x="604986" y="2287759"/>
                <a:chExt cx="2001495" cy="1651103"/>
              </a:xfrm>
            </p:grpSpPr>
            <p:sp>
              <p:nvSpPr>
                <p:cNvPr id="7" name="橢圓 6">
                  <a:hlinkClick r:id="rId5"/>
                </p:cNvPr>
                <p:cNvSpPr/>
                <p:nvPr/>
              </p:nvSpPr>
              <p:spPr>
                <a:xfrm>
                  <a:off x="744766" y="2379722"/>
                  <a:ext cx="1718484" cy="1502609"/>
                </a:xfrm>
                <a:prstGeom prst="ellipse">
                  <a:avLst/>
                </a:prstGeom>
                <a:solidFill>
                  <a:srgbClr val="FE8379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35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HK" sz="4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STT</a:t>
                  </a:r>
                  <a:endParaRPr kumimoji="0" lang="zh-HK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grpSp>
              <p:nvGrpSpPr>
                <p:cNvPr id="8" name="群組 7"/>
                <p:cNvGrpSpPr/>
                <p:nvPr/>
              </p:nvGrpSpPr>
              <p:grpSpPr>
                <a:xfrm>
                  <a:off x="604986" y="2287759"/>
                  <a:ext cx="2001495" cy="1651103"/>
                  <a:chOff x="1310116" y="2463501"/>
                  <a:chExt cx="2301672" cy="2044992"/>
                </a:xfrm>
              </p:grpSpPr>
              <p:sp>
                <p:nvSpPr>
                  <p:cNvPr id="9" name="拱形 8"/>
                  <p:cNvSpPr/>
                  <p:nvPr/>
                </p:nvSpPr>
                <p:spPr>
                  <a:xfrm>
                    <a:off x="1464771" y="2463501"/>
                    <a:ext cx="1976217" cy="1861073"/>
                  </a:xfrm>
                  <a:prstGeom prst="blockArc">
                    <a:avLst>
                      <a:gd name="adj1" fmla="val 10603054"/>
                      <a:gd name="adj2" fmla="val 132390"/>
                      <a:gd name="adj3" fmla="val 805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35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HK" altLang="en-US" sz="211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10" name="群組 9"/>
                  <p:cNvGrpSpPr/>
                  <p:nvPr/>
                </p:nvGrpSpPr>
                <p:grpSpPr>
                  <a:xfrm>
                    <a:off x="1310116" y="3279048"/>
                    <a:ext cx="542364" cy="739976"/>
                    <a:chOff x="1310116" y="3279048"/>
                    <a:chExt cx="542364" cy="739976"/>
                  </a:xfrm>
                </p:grpSpPr>
                <p:sp>
                  <p:nvSpPr>
                    <p:cNvPr id="16" name="套索 15"/>
                    <p:cNvSpPr/>
                    <p:nvPr/>
                  </p:nvSpPr>
                  <p:spPr>
                    <a:xfrm rot="784143">
                      <a:off x="1310116" y="3335836"/>
                      <a:ext cx="542364" cy="656216"/>
                    </a:xfrm>
                    <a:prstGeom prst="chord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HK" altLang="en-US" sz="211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7" name="圓角矩形 16"/>
                    <p:cNvSpPr/>
                    <p:nvPr/>
                  </p:nvSpPr>
                  <p:spPr>
                    <a:xfrm rot="21205881">
                      <a:off x="1623116" y="3279048"/>
                      <a:ext cx="154332" cy="739976"/>
                    </a:xfrm>
                    <a:prstGeom prst="round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HK" altLang="en-US" sz="211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sp>
                <p:nvSpPr>
                  <p:cNvPr id="11" name="拱形 10"/>
                  <p:cNvSpPr/>
                  <p:nvPr/>
                </p:nvSpPr>
                <p:spPr>
                  <a:xfrm rot="7791575">
                    <a:off x="2520943" y="3696291"/>
                    <a:ext cx="1108036" cy="516367"/>
                  </a:xfrm>
                  <a:prstGeom prst="blockArc">
                    <a:avLst>
                      <a:gd name="adj1" fmla="val 10800000"/>
                      <a:gd name="adj2" fmla="val 20922147"/>
                      <a:gd name="adj3" fmla="val 18767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35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HK" altLang="en-US" sz="2117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12" name="群組 11"/>
                  <p:cNvGrpSpPr/>
                  <p:nvPr/>
                </p:nvGrpSpPr>
                <p:grpSpPr>
                  <a:xfrm flipH="1">
                    <a:off x="3069424" y="3272649"/>
                    <a:ext cx="542364" cy="739976"/>
                    <a:chOff x="1310116" y="3279048"/>
                    <a:chExt cx="542364" cy="739976"/>
                  </a:xfrm>
                </p:grpSpPr>
                <p:sp>
                  <p:nvSpPr>
                    <p:cNvPr id="14" name="套索 13"/>
                    <p:cNvSpPr/>
                    <p:nvPr/>
                  </p:nvSpPr>
                  <p:spPr>
                    <a:xfrm rot="784143">
                      <a:off x="1310116" y="3335836"/>
                      <a:ext cx="542364" cy="656216"/>
                    </a:xfrm>
                    <a:prstGeom prst="chord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HK" altLang="en-US" sz="211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5" name="圓角矩形 14"/>
                    <p:cNvSpPr/>
                    <p:nvPr/>
                  </p:nvSpPr>
                  <p:spPr>
                    <a:xfrm rot="21205881">
                      <a:off x="1623116" y="3279048"/>
                      <a:ext cx="154332" cy="739976"/>
                    </a:xfrm>
                    <a:prstGeom prst="round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HK" altLang="en-US" sz="2117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sp>
                <p:nvSpPr>
                  <p:cNvPr id="13" name="橢圓 12"/>
                  <p:cNvSpPr/>
                  <p:nvPr/>
                </p:nvSpPr>
                <p:spPr>
                  <a:xfrm>
                    <a:off x="2672307" y="4239567"/>
                    <a:ext cx="264531" cy="225911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35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HK" altLang="en-US" sz="2117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</p:grpSp>
        </p:grpSp>
        <p:pic>
          <p:nvPicPr>
            <p:cNvPr id="3" name="圖片 2">
              <a:hlinkClick r:id="rId3"/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866" l="9943" r="89866"/>
                      </a14:imgEffect>
                    </a14:imgLayer>
                  </a14:imgProps>
                </a:ext>
              </a:extLst>
            </a:blip>
            <a:srcRect l="18532" t="13937" r="12414" b="11191"/>
            <a:stretch/>
          </p:blipFill>
          <p:spPr>
            <a:xfrm>
              <a:off x="860184" y="2784510"/>
              <a:ext cx="2965034" cy="3214897"/>
            </a:xfrm>
            <a:prstGeom prst="rect">
              <a:avLst/>
            </a:prstGeom>
          </p:spPr>
        </p:pic>
      </p:grpSp>
      <p:sp>
        <p:nvSpPr>
          <p:cNvPr id="25" name="文字方塊 24"/>
          <p:cNvSpPr txBox="1"/>
          <p:nvPr/>
        </p:nvSpPr>
        <p:spPr>
          <a:xfrm>
            <a:off x="1702699" y="589979"/>
            <a:ext cx="10096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觀看影片，了解如何使用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STT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作語音輸入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" name="圖片 26">
            <a:hlinkClick r:id="rId5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3" t="19760" r="27735" b="34618"/>
          <a:stretch/>
        </p:blipFill>
        <p:spPr>
          <a:xfrm rot="21436693">
            <a:off x="10004690" y="4851922"/>
            <a:ext cx="1758587" cy="155469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453546" y="6539116"/>
            <a:ext cx="27494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教育局 教育心理服</a:t>
            </a:r>
            <a:r>
              <a:rPr lang="zh-TW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務</a:t>
            </a:r>
            <a:r>
              <a:rPr lang="en-US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HK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新界東</a:t>
            </a:r>
            <a:r>
              <a:rPr lang="en-US" altLang="zh-TW" sz="1200" kern="10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HK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組 </a:t>
            </a:r>
            <a:r>
              <a:rPr lang="en-US" altLang="zh-TW" sz="1200" kern="100" dirty="0" smtClean="0">
                <a:latin typeface="微軟正黑體" panose="020B0604030504040204" pitchFamily="34" charset="-120"/>
                <a:cs typeface="Times New Roman" panose="02020603050405020304" pitchFamily="18" charset="0"/>
              </a:rPr>
              <a:t>2024</a:t>
            </a:r>
            <a:r>
              <a:rPr lang="en-US" altLang="zh-TW" sz="1200" kern="100" dirty="0" smtClean="0">
                <a:solidFill>
                  <a:srgbClr val="FF000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TW" altLang="en-US" sz="12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973" t="173" r="3654" b="2905"/>
          <a:stretch/>
        </p:blipFill>
        <p:spPr>
          <a:xfrm rot="20573257">
            <a:off x="767542" y="281948"/>
            <a:ext cx="876807" cy="138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7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23">
            <a:extLst>
              <a:ext uri="{FF2B5EF4-FFF2-40B4-BE49-F238E27FC236}">
                <a16:creationId xmlns:a16="http://schemas.microsoft.com/office/drawing/2014/main" id="{1B848F7A-2EF4-A140-8163-2912F4758910}"/>
              </a:ext>
            </a:extLst>
          </p:cNvPr>
          <p:cNvSpPr/>
          <p:nvPr/>
        </p:nvSpPr>
        <p:spPr>
          <a:xfrm rot="10800000">
            <a:off x="6672493" y="479943"/>
            <a:ext cx="5313347" cy="1056130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211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標題 1">
            <a:extLst>
              <a:ext uri="{FF2B5EF4-FFF2-40B4-BE49-F238E27FC236}">
                <a16:creationId xmlns:a16="http://schemas.microsoft.com/office/drawing/2014/main" id="{3F7A5B80-58CA-F044-8285-462998D8B00E}"/>
              </a:ext>
            </a:extLst>
          </p:cNvPr>
          <p:cNvSpPr txBox="1">
            <a:spLocks/>
          </p:cNvSpPr>
          <p:nvPr/>
        </p:nvSpPr>
        <p:spPr>
          <a:xfrm>
            <a:off x="5840712" y="498010"/>
            <a:ext cx="5781933" cy="964045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10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朗讀練習</a:t>
            </a:r>
            <a:endParaRPr kumimoji="0" lang="zh-TW" altLang="en-US" sz="5400" b="0" i="0" u="none" strike="noStrike" kern="1200" cap="none" spc="10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11" name="圖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245619" y="1877204"/>
            <a:ext cx="11740221" cy="286772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45619" y="479942"/>
            <a:ext cx="1386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>
                <a:sym typeface="Wingdings" panose="05000000000000000000" pitchFamily="2" charset="2"/>
              </a:rPr>
              <a:t></a:t>
            </a:r>
            <a:endParaRPr lang="zh-TW" altLang="en-US" sz="96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1446476" y="1033968"/>
            <a:ext cx="637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段落內容與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公民與社會發展科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相關</a:t>
            </a:r>
            <a:endParaRPr lang="zh-TW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72493" y="4750986"/>
            <a:ext cx="86297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/>
              <a:t>資料來源</a:t>
            </a:r>
            <a:r>
              <a:rPr lang="en-US" altLang="zh-TW" sz="1200" dirty="0"/>
              <a:t>︰</a:t>
            </a:r>
            <a:r>
              <a:rPr lang="zh-TW" altLang="en-US" sz="1200" dirty="0"/>
              <a:t>香港考試及評核局 香港中學文憑考試 公民與社會發展 </a:t>
            </a:r>
            <a:r>
              <a:rPr lang="en-US" altLang="zh-TW" sz="1200" dirty="0"/>
              <a:t>(</a:t>
            </a:r>
            <a:r>
              <a:rPr lang="zh-TW" altLang="en-US" sz="1200" dirty="0"/>
              <a:t>樣本試卷 </a:t>
            </a:r>
            <a:r>
              <a:rPr lang="en-US" altLang="zh-TW" sz="1200" dirty="0"/>
              <a:t>)</a:t>
            </a:r>
            <a:endParaRPr lang="zh-TW" altLang="en-US" sz="1200" dirty="0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7" t="62458" r="48170" b="12411"/>
          <a:stretch/>
        </p:blipFill>
        <p:spPr>
          <a:xfrm rot="20341199">
            <a:off x="10261213" y="127792"/>
            <a:ext cx="1609761" cy="1505061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9453546" y="6539116"/>
            <a:ext cx="27494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教育局 教育心理服</a:t>
            </a:r>
            <a:r>
              <a:rPr lang="zh-TW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務</a:t>
            </a:r>
            <a:r>
              <a:rPr lang="en-US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HK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新界東</a:t>
            </a:r>
            <a:r>
              <a:rPr lang="en-US" altLang="zh-TW" sz="1200" kern="10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HK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組 </a:t>
            </a:r>
            <a:r>
              <a:rPr lang="en-US" altLang="zh-TW" sz="1200" kern="100" dirty="0" smtClean="0">
                <a:latin typeface="微軟正黑體" panose="020B0604030504040204" pitchFamily="34" charset="-120"/>
                <a:cs typeface="Times New Roman" panose="02020603050405020304" pitchFamily="18" charset="0"/>
              </a:rPr>
              <a:t>2024</a:t>
            </a:r>
            <a:r>
              <a:rPr lang="en-US" altLang="zh-TW" sz="1200" kern="100" dirty="0" smtClean="0">
                <a:solidFill>
                  <a:srgbClr val="FF000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3429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23">
            <a:extLst>
              <a:ext uri="{FF2B5EF4-FFF2-40B4-BE49-F238E27FC236}">
                <a16:creationId xmlns:a16="http://schemas.microsoft.com/office/drawing/2014/main" id="{1B848F7A-2EF4-A140-8163-2912F4758910}"/>
              </a:ext>
            </a:extLst>
          </p:cNvPr>
          <p:cNvSpPr/>
          <p:nvPr/>
        </p:nvSpPr>
        <p:spPr>
          <a:xfrm rot="10800000">
            <a:off x="6672493" y="479943"/>
            <a:ext cx="5313347" cy="1056130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211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標題 1">
            <a:extLst>
              <a:ext uri="{FF2B5EF4-FFF2-40B4-BE49-F238E27FC236}">
                <a16:creationId xmlns:a16="http://schemas.microsoft.com/office/drawing/2014/main" id="{3F7A5B80-58CA-F044-8285-462998D8B00E}"/>
              </a:ext>
            </a:extLst>
          </p:cNvPr>
          <p:cNvSpPr txBox="1">
            <a:spLocks/>
          </p:cNvSpPr>
          <p:nvPr/>
        </p:nvSpPr>
        <p:spPr>
          <a:xfrm>
            <a:off x="5840712" y="498010"/>
            <a:ext cx="5781933" cy="964045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10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朗讀練習</a:t>
            </a:r>
            <a:endParaRPr kumimoji="0" lang="zh-TW" altLang="en-US" sz="5400" b="0" i="0" u="none" strike="noStrike" kern="1200" cap="none" spc="10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45619" y="479942"/>
            <a:ext cx="1386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9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</a:t>
            </a:r>
            <a:endParaRPr kumimoji="0" lang="zh-TW" alt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1" name="圖片 20"/>
          <p:cNvPicPr/>
          <p:nvPr/>
        </p:nvPicPr>
        <p:blipFill>
          <a:blip r:embed="rId3"/>
          <a:stretch>
            <a:fillRect/>
          </a:stretch>
        </p:blipFill>
        <p:spPr>
          <a:xfrm>
            <a:off x="600645" y="1897989"/>
            <a:ext cx="11166583" cy="283564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6672493" y="4750986"/>
            <a:ext cx="86297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/>
              <a:t>資料來源</a:t>
            </a:r>
            <a:r>
              <a:rPr lang="en-US" altLang="zh-TW" sz="1200" dirty="0"/>
              <a:t>︰</a:t>
            </a:r>
            <a:r>
              <a:rPr lang="zh-TW" altLang="en-US" sz="1200" dirty="0"/>
              <a:t>香港考試及評核局 香港中學文憑考試 公民與社會發展 </a:t>
            </a:r>
            <a:r>
              <a:rPr lang="en-US" altLang="zh-TW" sz="1200" dirty="0"/>
              <a:t>(</a:t>
            </a:r>
            <a:r>
              <a:rPr lang="zh-TW" altLang="en-US" sz="1200" dirty="0"/>
              <a:t>樣本試卷 </a:t>
            </a:r>
            <a:r>
              <a:rPr lang="en-US" altLang="zh-TW" sz="1200" dirty="0"/>
              <a:t>)</a:t>
            </a:r>
            <a:endParaRPr lang="zh-TW" altLang="en-US" sz="1200" dirty="0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7" t="62458" r="48170" b="12411"/>
          <a:stretch/>
        </p:blipFill>
        <p:spPr>
          <a:xfrm rot="20341199">
            <a:off x="10182467" y="15012"/>
            <a:ext cx="1609761" cy="1505061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9453546" y="6539116"/>
            <a:ext cx="27494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教育局 教育心理服</a:t>
            </a:r>
            <a:r>
              <a:rPr lang="zh-TW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務</a:t>
            </a:r>
            <a:r>
              <a:rPr lang="en-US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HK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新界東</a:t>
            </a:r>
            <a:r>
              <a:rPr lang="en-US" altLang="zh-TW" sz="1200" kern="10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HK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組 </a:t>
            </a:r>
            <a:r>
              <a:rPr lang="en-US" altLang="zh-TW" sz="1200" kern="100" dirty="0" smtClean="0">
                <a:latin typeface="微軟正黑體" panose="020B0604030504040204" pitchFamily="34" charset="-120"/>
                <a:cs typeface="Times New Roman" panose="02020603050405020304" pitchFamily="18" charset="0"/>
              </a:rPr>
              <a:t>2024</a:t>
            </a:r>
            <a:r>
              <a:rPr lang="en-US" altLang="zh-TW" sz="1200" kern="100" dirty="0" smtClean="0">
                <a:solidFill>
                  <a:srgbClr val="FF000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TW" altLang="en-US" sz="12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446476" y="1033968"/>
            <a:ext cx="637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段落內容與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公民與社會發展科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相關</a:t>
            </a:r>
            <a:endParaRPr lang="zh-TW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468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23">
            <a:extLst>
              <a:ext uri="{FF2B5EF4-FFF2-40B4-BE49-F238E27FC236}">
                <a16:creationId xmlns:a16="http://schemas.microsoft.com/office/drawing/2014/main" id="{1B848F7A-2EF4-A140-8163-2912F4758910}"/>
              </a:ext>
            </a:extLst>
          </p:cNvPr>
          <p:cNvSpPr/>
          <p:nvPr/>
        </p:nvSpPr>
        <p:spPr>
          <a:xfrm rot="10800000">
            <a:off x="6672493" y="479943"/>
            <a:ext cx="5313347" cy="1056130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211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標題 1">
            <a:extLst>
              <a:ext uri="{FF2B5EF4-FFF2-40B4-BE49-F238E27FC236}">
                <a16:creationId xmlns:a16="http://schemas.microsoft.com/office/drawing/2014/main" id="{3F7A5B80-58CA-F044-8285-462998D8B00E}"/>
              </a:ext>
            </a:extLst>
          </p:cNvPr>
          <p:cNvSpPr txBox="1">
            <a:spLocks/>
          </p:cNvSpPr>
          <p:nvPr/>
        </p:nvSpPr>
        <p:spPr>
          <a:xfrm>
            <a:off x="5840712" y="498010"/>
            <a:ext cx="5781933" cy="964045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10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朗讀練習</a:t>
            </a:r>
            <a:endParaRPr kumimoji="0" lang="zh-TW" altLang="en-US" sz="5400" b="0" i="0" u="none" strike="noStrike" kern="1200" cap="none" spc="10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6636" y="800568"/>
            <a:ext cx="1386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9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</a:t>
            </a:r>
            <a:endParaRPr kumimoji="0" lang="zh-TW" alt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1" name="圖片 20"/>
          <p:cNvPicPr/>
          <p:nvPr/>
        </p:nvPicPr>
        <p:blipFill rotWithShape="1">
          <a:blip r:embed="rId3"/>
          <a:srcRect r="181" b="48791"/>
          <a:stretch/>
        </p:blipFill>
        <p:spPr>
          <a:xfrm>
            <a:off x="523676" y="2253619"/>
            <a:ext cx="11181263" cy="20012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6435426" y="4288923"/>
            <a:ext cx="86297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/>
              <a:t>資料來源</a:t>
            </a:r>
            <a:r>
              <a:rPr lang="en-US" altLang="zh-TW" sz="1200" dirty="0"/>
              <a:t>︰</a:t>
            </a:r>
            <a:r>
              <a:rPr lang="zh-TW" altLang="en-US" sz="1200" dirty="0"/>
              <a:t>香港考試及評核局 香港中學文憑考試 公民與社會發展 </a:t>
            </a:r>
            <a:r>
              <a:rPr lang="en-US" altLang="zh-TW" sz="1200" dirty="0"/>
              <a:t>(</a:t>
            </a:r>
            <a:r>
              <a:rPr lang="zh-TW" altLang="en-US" sz="1200" dirty="0"/>
              <a:t>樣本試卷 </a:t>
            </a:r>
            <a:r>
              <a:rPr lang="en-US" altLang="zh-TW" sz="1200" dirty="0"/>
              <a:t>)</a:t>
            </a:r>
            <a:endParaRPr lang="zh-TW" altLang="en-US" sz="1200" dirty="0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7" t="62458" r="48170" b="12411"/>
          <a:stretch/>
        </p:blipFill>
        <p:spPr>
          <a:xfrm rot="20341199">
            <a:off x="10160001" y="48037"/>
            <a:ext cx="1609761" cy="1505061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9453546" y="6539116"/>
            <a:ext cx="27494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教育局 教育心理服</a:t>
            </a:r>
            <a:r>
              <a:rPr lang="zh-TW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務</a:t>
            </a:r>
            <a:r>
              <a:rPr lang="en-US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HK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新界東</a:t>
            </a:r>
            <a:r>
              <a:rPr lang="en-US" altLang="zh-TW" sz="1200" kern="10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HK" altLang="zh-TW" sz="1200" kern="1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組 </a:t>
            </a:r>
            <a:r>
              <a:rPr lang="en-US" altLang="zh-TW" sz="1200" kern="100" dirty="0" smtClean="0">
                <a:latin typeface="微軟正黑體" panose="020B0604030504040204" pitchFamily="34" charset="-120"/>
                <a:cs typeface="Times New Roman" panose="02020603050405020304" pitchFamily="18" charset="0"/>
              </a:rPr>
              <a:t>2024</a:t>
            </a:r>
            <a:r>
              <a:rPr lang="en-US" altLang="zh-TW" sz="1200" kern="100" dirty="0" smtClean="0">
                <a:solidFill>
                  <a:srgbClr val="FF000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TW" altLang="en-US" sz="12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446476" y="1033968"/>
            <a:ext cx="637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段落內容與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公民與社會發展科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相關</a:t>
            </a:r>
            <a:endParaRPr lang="zh-TW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5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2917</TotalTime>
  <Words>445</Words>
  <Application>Microsoft Office PowerPoint</Application>
  <PresentationFormat>寬螢幕</PresentationFormat>
  <Paragraphs>70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等线</vt:lpstr>
      <vt:lpstr>微軟正黑體</vt:lpstr>
      <vt:lpstr>新細明體</vt:lpstr>
      <vt:lpstr>Arial</vt:lpstr>
      <vt:lpstr>Calibri</vt:lpstr>
      <vt:lpstr>Calibri Light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中文語音轉換文字軟件(STT) 單元(一): 了解STT</dc:title>
  <dc:creator>YUNG, Tsz-kwan</dc:creator>
  <cp:lastModifiedBy>MA, Hoi-kwan</cp:lastModifiedBy>
  <cp:revision>238</cp:revision>
  <dcterms:created xsi:type="dcterms:W3CDTF">2020-07-16T07:56:18Z</dcterms:created>
  <dcterms:modified xsi:type="dcterms:W3CDTF">2024-11-15T03:39:18Z</dcterms:modified>
</cp:coreProperties>
</file>